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12.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Default Extension="gif" ContentType="image/gif"/>
  <Override PartName="/ppt/tags/tag15.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sldIdLst>
    <p:sldId id="257" r:id="rId3"/>
    <p:sldId id="258" r:id="rId4"/>
    <p:sldId id="259" r:id="rId5"/>
    <p:sldId id="260" r:id="rId6"/>
    <p:sldId id="261" r:id="rId7"/>
    <p:sldId id="296" r:id="rId8"/>
    <p:sldId id="265" r:id="rId9"/>
    <p:sldId id="262" r:id="rId10"/>
    <p:sldId id="269" r:id="rId11"/>
    <p:sldId id="270" r:id="rId12"/>
    <p:sldId id="297" r:id="rId13"/>
    <p:sldId id="266" r:id="rId14"/>
    <p:sldId id="318" r:id="rId15"/>
    <p:sldId id="312" r:id="rId16"/>
    <p:sldId id="313" r:id="rId17"/>
    <p:sldId id="314" r:id="rId18"/>
    <p:sldId id="267" r:id="rId19"/>
    <p:sldId id="315" r:id="rId20"/>
    <p:sldId id="316" r:id="rId21"/>
    <p:sldId id="317" r:id="rId22"/>
    <p:sldId id="271" r:id="rId23"/>
    <p:sldId id="276" r:id="rId24"/>
  </p:sldIdLst>
  <p:sldSz cx="12192000" cy="6858000"/>
  <p:notesSz cx="6858000" cy="9144000"/>
  <p:embeddedFontLst>
    <p:embeddedFont>
      <p:font typeface="黑体" pitchFamily="49" charset="-122"/>
      <p:regular r:id="rId26"/>
    </p:embeddedFont>
    <p:embeddedFont>
      <p:font typeface="楷体" pitchFamily="49" charset="-122"/>
      <p:regular r:id="rId27"/>
    </p:embeddedFont>
    <p:embeddedFont>
      <p:font typeface="Calibri" pitchFamily="34" charset="0"/>
      <p:regular r:id="rId28"/>
      <p:bold r:id="rId29"/>
      <p:italic r:id="rId30"/>
      <p:boldItalic r:id="rId31"/>
    </p:embeddedFont>
    <p:embeddedFont>
      <p:font typeface="Venera" charset="0"/>
      <p:regular r:id="rId32"/>
    </p:embeddedFont>
    <p:embeddedFont>
      <p:font typeface="Ebrima" pitchFamily="2" charset="0"/>
      <p:regular r:id="rId33"/>
      <p:bold r:id="rId34"/>
    </p:embeddedFont>
    <p:embeddedFont>
      <p:font typeface="等线" charset="-122"/>
      <p:regular r:id="rId35"/>
      <p:bold r:id="rId36"/>
    </p:embeddedFont>
    <p:embeddedFont>
      <p:font typeface="等线 Light" charset="-122"/>
      <p:regular r:id="rId3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BFC"/>
    <a:srgbClr val="46646E"/>
    <a:srgbClr val="AD9C85"/>
    <a:srgbClr val="BAAA99"/>
    <a:srgbClr val="F8F4E9"/>
    <a:srgbClr val="476671"/>
    <a:srgbClr val="A89F90"/>
    <a:srgbClr val="DBD4CC"/>
    <a:srgbClr val="D4CDC5"/>
    <a:srgbClr val="FBF7E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66" d="100"/>
          <a:sy n="66" d="100"/>
        </p:scale>
        <p:origin x="-792" y="-120"/>
      </p:cViewPr>
      <p:guideLst>
        <p:guide orient="horz" pos="3642"/>
        <p:guide pos="386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9.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2016/5/16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7F6E966-E7B0-4EED-A6DF-8D2FB3083C92}" type="datetimeFigureOut">
              <a:rPr lang="zh-CN" altLang="en-US" smtClean="0"/>
              <a:pPr/>
              <a:t>2016/5/16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43A438-0547-4DA0-A5BD-B6684AA3419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F6E966-E7B0-4EED-A6DF-8D2FB3083C92}" type="datetimeFigureOut">
              <a:rPr lang="zh-CN" altLang="en-US" smtClean="0"/>
              <a:pPr/>
              <a:t>2016/5/16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43A438-0547-4DA0-A5BD-B6684AA3419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F6E966-E7B0-4EED-A6DF-8D2FB3083C92}" type="datetimeFigureOut">
              <a:rPr lang="zh-CN" altLang="en-US" smtClean="0"/>
              <a:pPr/>
              <a:t>2016/5/16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43A438-0547-4DA0-A5BD-B6684AA34195}"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3581400" y="1858963"/>
            <a:ext cx="7086600" cy="1977796"/>
          </a:xfrm>
        </p:spPr>
        <p:txBody>
          <a:bodyPr anchor="b">
            <a:normAutofit/>
          </a:bodyPr>
          <a:lstStyle>
            <a:lvl1pPr algn="ctr">
              <a:defRPr sz="4800"/>
            </a:lvl1pPr>
          </a:lstStyle>
          <a:p>
            <a:r>
              <a:rPr lang="zh-CN" altLang="en-US" dirty="0" smtClean="0"/>
              <a:t>单击此处编辑标题</a:t>
            </a:r>
            <a:endParaRPr lang="zh-CN" altLang="en-US" dirty="0"/>
          </a:p>
        </p:txBody>
      </p:sp>
      <p:sp>
        <p:nvSpPr>
          <p:cNvPr id="3" name="副标题 2"/>
          <p:cNvSpPr>
            <a:spLocks noGrp="1"/>
          </p:cNvSpPr>
          <p:nvPr>
            <p:ph type="subTitle" idx="1"/>
          </p:nvPr>
        </p:nvSpPr>
        <p:spPr>
          <a:xfrm>
            <a:off x="3537858" y="3836759"/>
            <a:ext cx="7086600" cy="1655762"/>
          </a:xfrm>
        </p:spPr>
        <p:txBody>
          <a:bodyPr>
            <a:normAutofit/>
          </a:bodyPr>
          <a:lstStyle>
            <a:lvl1pPr marL="0" indent="0" algn="ctr">
              <a:buNone/>
              <a:defRPr sz="18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a:xfrm>
            <a:off x="838200" y="6298294"/>
            <a:ext cx="2743200" cy="365125"/>
          </a:xfrm>
        </p:spPr>
        <p:txBody>
          <a:bodyPr/>
          <a:lstStyle>
            <a:lvl1pPr>
              <a:defRPr>
                <a:solidFill>
                  <a:srgbClr val="FFFFFF"/>
                </a:solidFill>
              </a:defRPr>
            </a:lvl1pPr>
          </a:lstStyle>
          <a:p>
            <a:fld id="{7F80E37B-9903-4420-8A41-4A9C62F227FA}" type="datetimeFigureOut">
              <a:rPr lang="zh-CN" altLang="en-US" smtClean="0"/>
              <a:pPr/>
              <a:t>2016/5/16</a:t>
            </a:fld>
            <a:endParaRPr lang="zh-CN" altLang="en-US"/>
          </a:p>
        </p:txBody>
      </p:sp>
      <p:sp>
        <p:nvSpPr>
          <p:cNvPr id="5" name="页脚占位符 4"/>
          <p:cNvSpPr>
            <a:spLocks noGrp="1"/>
          </p:cNvSpPr>
          <p:nvPr>
            <p:ph type="ftr" sz="quarter" idx="11"/>
          </p:nvPr>
        </p:nvSpPr>
        <p:spPr>
          <a:xfrm>
            <a:off x="4038600" y="6298294"/>
            <a:ext cx="4114800" cy="365125"/>
          </a:xfrm>
        </p:spPr>
        <p:txBody>
          <a:bodyPr/>
          <a:lstStyle>
            <a:lvl1pPr>
              <a:defRPr>
                <a:solidFill>
                  <a:srgbClr val="FFFFFF"/>
                </a:solidFill>
              </a:defRPr>
            </a:lvl1pPr>
          </a:lstStyle>
          <a:p>
            <a:endParaRPr lang="zh-CN" altLang="en-US"/>
          </a:p>
        </p:txBody>
      </p:sp>
      <p:sp>
        <p:nvSpPr>
          <p:cNvPr id="6" name="灯片编号占位符 5"/>
          <p:cNvSpPr>
            <a:spLocks noGrp="1"/>
          </p:cNvSpPr>
          <p:nvPr>
            <p:ph type="sldNum" sz="quarter" idx="12"/>
          </p:nvPr>
        </p:nvSpPr>
        <p:spPr>
          <a:xfrm>
            <a:off x="8610600" y="6298294"/>
            <a:ext cx="2743200" cy="365125"/>
          </a:xfrm>
        </p:spPr>
        <p:txBody>
          <a:bodyPr/>
          <a:lstStyle>
            <a:lvl1pPr>
              <a:defRPr>
                <a:solidFill>
                  <a:srgbClr val="FFFFFF"/>
                </a:solidFill>
              </a:defRPr>
            </a:lvl1pPr>
          </a:lstStyle>
          <a:p>
            <a:fld id="{779BD3ED-411E-4FFB-A5AE-613AE2B852F3}"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lvl1pPr marL="230505" indent="-230505">
              <a:buFont typeface="Arial" pitchFamily="34" charset="0"/>
              <a:buChar cha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F80E37B-9903-4420-8A41-4A9C62F227FA}" type="datetimeFigureOut">
              <a:rPr lang="zh-CN" altLang="en-US" smtClean="0"/>
              <a:pPr/>
              <a:t>2016/5/16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112874" y="121429"/>
            <a:ext cx="11966252" cy="6615142"/>
            <a:chOff x="112874" y="121429"/>
            <a:chExt cx="11966252" cy="6615142"/>
          </a:xfrm>
        </p:grpSpPr>
        <p:grpSp>
          <p:nvGrpSpPr>
            <p:cNvPr id="22" name="组合 21"/>
            <p:cNvGrpSpPr/>
            <p:nvPr/>
          </p:nvGrpSpPr>
          <p:grpSpPr>
            <a:xfrm>
              <a:off x="112874" y="121429"/>
              <a:ext cx="11966252" cy="6615142"/>
              <a:chOff x="112874" y="121429"/>
              <a:chExt cx="11966252" cy="6615142"/>
            </a:xfrm>
          </p:grpSpPr>
          <p:sp>
            <p:nvSpPr>
              <p:cNvPr id="7" name="Rectangle 1@|1FFC:855309|FBC:16777215|LFC:16777215|LBC:16777215"/>
              <p:cNvSpPr/>
              <p:nvPr/>
            </p:nvSpPr>
            <p:spPr>
              <a:xfrm>
                <a:off x="11942500" y="5073814"/>
                <a:ext cx="135537" cy="9399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8" name="矩形 7"/>
              <p:cNvSpPr/>
              <p:nvPr/>
            </p:nvSpPr>
            <p:spPr>
              <a:xfrm>
                <a:off x="248413" y="256032"/>
                <a:ext cx="11695176" cy="6345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9" name="Rectangle 8@|1FFC:855309|FBC:16777215|LFC:16777215|LBC:16777215"/>
              <p:cNvSpPr/>
              <p:nvPr/>
            </p:nvSpPr>
            <p:spPr>
              <a:xfrm>
                <a:off x="2260060" y="121429"/>
                <a:ext cx="523253" cy="13837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0" name="Rectangle 10@|1FFC:855309|FBC:16777215|LFC:16777215|LBC:16777215"/>
              <p:cNvSpPr/>
              <p:nvPr/>
            </p:nvSpPr>
            <p:spPr>
              <a:xfrm rot="5400000">
                <a:off x="-78925" y="1198181"/>
                <a:ext cx="515733" cy="13213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1" name="Right Triangle 4@|1FFC:15330798|FBC:16777215|LFC:16777215|LBC:16777215"/>
              <p:cNvSpPr/>
              <p:nvPr/>
            </p:nvSpPr>
            <p:spPr>
              <a:xfrm rot="10800000" flipH="1">
                <a:off x="112875" y="121429"/>
                <a:ext cx="2670438" cy="139254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2" name="Rectangle 9@|1FFC:855309|FBC:16777215|LFC:16777215|LBC:16777215"/>
              <p:cNvSpPr/>
              <p:nvPr/>
            </p:nvSpPr>
            <p:spPr>
              <a:xfrm>
                <a:off x="9346691" y="6600082"/>
                <a:ext cx="261626" cy="13648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3" name="Right Triangle 7@|1FFC:15330798|FBC:16777215|LFC:16777215|LBC:16777215"/>
              <p:cNvSpPr/>
              <p:nvPr/>
            </p:nvSpPr>
            <p:spPr>
              <a:xfrm flipH="1">
                <a:off x="9346691" y="5072363"/>
                <a:ext cx="2732435" cy="1664208"/>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14" name="Freeform 32@|5FFC:16777215|FBC:16777215|LFC:16777215|LBC:16777215"/>
              <p:cNvSpPr>
                <a:spLocks noEditPoints="1"/>
              </p:cNvSpPr>
              <p:nvPr/>
            </p:nvSpPr>
            <p:spPr bwMode="auto">
              <a:xfrm>
                <a:off x="4878745" y="1592153"/>
                <a:ext cx="2434509" cy="2435968"/>
              </a:xfrm>
              <a:custGeom>
                <a:avLst/>
                <a:gdLst>
                  <a:gd name="T0" fmla="*/ 352 w 704"/>
                  <a:gd name="T1" fmla="*/ 704 h 704"/>
                  <a:gd name="T2" fmla="*/ 0 w 704"/>
                  <a:gd name="T3" fmla="*/ 352 h 704"/>
                  <a:gd name="T4" fmla="*/ 352 w 704"/>
                  <a:gd name="T5" fmla="*/ 0 h 704"/>
                  <a:gd name="T6" fmla="*/ 704 w 704"/>
                  <a:gd name="T7" fmla="*/ 352 h 704"/>
                  <a:gd name="T8" fmla="*/ 352 w 704"/>
                  <a:gd name="T9" fmla="*/ 704 h 704"/>
                  <a:gd name="T10" fmla="*/ 352 w 704"/>
                  <a:gd name="T11" fmla="*/ 5 h 704"/>
                  <a:gd name="T12" fmla="*/ 5 w 704"/>
                  <a:gd name="T13" fmla="*/ 352 h 704"/>
                  <a:gd name="T14" fmla="*/ 352 w 704"/>
                  <a:gd name="T15" fmla="*/ 699 h 704"/>
                  <a:gd name="T16" fmla="*/ 699 w 704"/>
                  <a:gd name="T17" fmla="*/ 352 h 704"/>
                  <a:gd name="T18" fmla="*/ 352 w 704"/>
                  <a:gd name="T19" fmla="*/ 5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4" h="704">
                    <a:moveTo>
                      <a:pt x="352" y="704"/>
                    </a:moveTo>
                    <a:cubicBezTo>
                      <a:pt x="158" y="704"/>
                      <a:pt x="0" y="546"/>
                      <a:pt x="0" y="352"/>
                    </a:cubicBezTo>
                    <a:cubicBezTo>
                      <a:pt x="0" y="158"/>
                      <a:pt x="158" y="0"/>
                      <a:pt x="352" y="0"/>
                    </a:cubicBezTo>
                    <a:cubicBezTo>
                      <a:pt x="546" y="0"/>
                      <a:pt x="704" y="158"/>
                      <a:pt x="704" y="352"/>
                    </a:cubicBezTo>
                    <a:cubicBezTo>
                      <a:pt x="704" y="546"/>
                      <a:pt x="546" y="704"/>
                      <a:pt x="352" y="704"/>
                    </a:cubicBezTo>
                    <a:moveTo>
                      <a:pt x="352" y="5"/>
                    </a:moveTo>
                    <a:cubicBezTo>
                      <a:pt x="161" y="5"/>
                      <a:pt x="5" y="161"/>
                      <a:pt x="5" y="352"/>
                    </a:cubicBezTo>
                    <a:cubicBezTo>
                      <a:pt x="5" y="543"/>
                      <a:pt x="161" y="699"/>
                      <a:pt x="352" y="699"/>
                    </a:cubicBezTo>
                    <a:cubicBezTo>
                      <a:pt x="543" y="699"/>
                      <a:pt x="699" y="543"/>
                      <a:pt x="699" y="352"/>
                    </a:cubicBezTo>
                    <a:cubicBezTo>
                      <a:pt x="699" y="161"/>
                      <a:pt x="543" y="5"/>
                      <a:pt x="352" y="5"/>
                    </a:cubicBezTo>
                  </a:path>
                </a:pathLst>
              </a:custGeom>
              <a:solidFill>
                <a:schemeClr val="bg1"/>
              </a:solidFill>
              <a:ln w="9525">
                <a:solidFill>
                  <a:schemeClr val="bg1"/>
                </a:solidFill>
                <a:round/>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5" name="Freeform 33@|5FFC:16777215|FBC:16777215|LFC:16777215|LBC:16777215"/>
              <p:cNvSpPr/>
              <p:nvPr/>
            </p:nvSpPr>
            <p:spPr bwMode="auto">
              <a:xfrm>
                <a:off x="5050867" y="2032669"/>
                <a:ext cx="385087" cy="1460123"/>
              </a:xfrm>
              <a:custGeom>
                <a:avLst/>
                <a:gdLst>
                  <a:gd name="T0" fmla="*/ 111 w 111"/>
                  <a:gd name="T1" fmla="*/ 13 h 422"/>
                  <a:gd name="T2" fmla="*/ 102 w 111"/>
                  <a:gd name="T3" fmla="*/ 0 h 422"/>
                  <a:gd name="T4" fmla="*/ 0 w 111"/>
                  <a:gd name="T5" fmla="*/ 225 h 422"/>
                  <a:gd name="T6" fmla="*/ 74 w 111"/>
                  <a:gd name="T7" fmla="*/ 422 h 422"/>
                  <a:gd name="T8" fmla="*/ 86 w 111"/>
                  <a:gd name="T9" fmla="*/ 411 h 422"/>
                  <a:gd name="T10" fmla="*/ 16 w 111"/>
                  <a:gd name="T11" fmla="*/ 225 h 422"/>
                  <a:gd name="T12" fmla="*/ 111 w 111"/>
                  <a:gd name="T13" fmla="*/ 13 h 422"/>
                </a:gdLst>
                <a:ahLst/>
                <a:cxnLst>
                  <a:cxn ang="0">
                    <a:pos x="T0" y="T1"/>
                  </a:cxn>
                  <a:cxn ang="0">
                    <a:pos x="T2" y="T3"/>
                  </a:cxn>
                  <a:cxn ang="0">
                    <a:pos x="T4" y="T5"/>
                  </a:cxn>
                  <a:cxn ang="0">
                    <a:pos x="T6" y="T7"/>
                  </a:cxn>
                  <a:cxn ang="0">
                    <a:pos x="T8" y="T9"/>
                  </a:cxn>
                  <a:cxn ang="0">
                    <a:pos x="T10" y="T11"/>
                  </a:cxn>
                  <a:cxn ang="0">
                    <a:pos x="T12" y="T13"/>
                  </a:cxn>
                </a:cxnLst>
                <a:rect l="0" t="0" r="r" b="b"/>
                <a:pathLst>
                  <a:path w="111" h="422">
                    <a:moveTo>
                      <a:pt x="111" y="13"/>
                    </a:moveTo>
                    <a:cubicBezTo>
                      <a:pt x="108" y="9"/>
                      <a:pt x="105" y="4"/>
                      <a:pt x="102" y="0"/>
                    </a:cubicBezTo>
                    <a:cubicBezTo>
                      <a:pt x="40" y="55"/>
                      <a:pt x="0" y="135"/>
                      <a:pt x="0" y="225"/>
                    </a:cubicBezTo>
                    <a:cubicBezTo>
                      <a:pt x="0" y="300"/>
                      <a:pt x="28" y="369"/>
                      <a:pt x="74" y="422"/>
                    </a:cubicBezTo>
                    <a:cubicBezTo>
                      <a:pt x="78" y="419"/>
                      <a:pt x="82" y="415"/>
                      <a:pt x="86" y="411"/>
                    </a:cubicBezTo>
                    <a:cubicBezTo>
                      <a:pt x="43" y="361"/>
                      <a:pt x="16" y="296"/>
                      <a:pt x="16" y="225"/>
                    </a:cubicBezTo>
                    <a:cubicBezTo>
                      <a:pt x="16" y="141"/>
                      <a:pt x="53" y="65"/>
                      <a:pt x="111" y="13"/>
                    </a:cubicBezTo>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6" name="Freeform 34@|5FFC:16777215|FBC:16777215|LFC:16777215|LBC:16777215"/>
              <p:cNvSpPr/>
              <p:nvPr/>
            </p:nvSpPr>
            <p:spPr bwMode="auto">
              <a:xfrm>
                <a:off x="6798346" y="2083723"/>
                <a:ext cx="342785" cy="1435325"/>
              </a:xfrm>
              <a:custGeom>
                <a:avLst/>
                <a:gdLst>
                  <a:gd name="T0" fmla="*/ 13 w 99"/>
                  <a:gd name="T1" fmla="*/ 0 h 415"/>
                  <a:gd name="T2" fmla="*/ 0 w 99"/>
                  <a:gd name="T3" fmla="*/ 9 h 415"/>
                  <a:gd name="T4" fmla="*/ 83 w 99"/>
                  <a:gd name="T5" fmla="*/ 210 h 415"/>
                  <a:gd name="T6" fmla="*/ 5 w 99"/>
                  <a:gd name="T7" fmla="*/ 405 h 415"/>
                  <a:gd name="T8" fmla="*/ 17 w 99"/>
                  <a:gd name="T9" fmla="*/ 414 h 415"/>
                  <a:gd name="T10" fmla="*/ 18 w 99"/>
                  <a:gd name="T11" fmla="*/ 415 h 415"/>
                  <a:gd name="T12" fmla="*/ 99 w 99"/>
                  <a:gd name="T13" fmla="*/ 210 h 415"/>
                  <a:gd name="T14" fmla="*/ 13 w 99"/>
                  <a:gd name="T15" fmla="*/ 0 h 4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415">
                    <a:moveTo>
                      <a:pt x="13" y="0"/>
                    </a:moveTo>
                    <a:cubicBezTo>
                      <a:pt x="9" y="3"/>
                      <a:pt x="4" y="6"/>
                      <a:pt x="0" y="9"/>
                    </a:cubicBezTo>
                    <a:cubicBezTo>
                      <a:pt x="51" y="61"/>
                      <a:pt x="83" y="132"/>
                      <a:pt x="83" y="210"/>
                    </a:cubicBezTo>
                    <a:cubicBezTo>
                      <a:pt x="83" y="285"/>
                      <a:pt x="53" y="354"/>
                      <a:pt x="5" y="405"/>
                    </a:cubicBezTo>
                    <a:cubicBezTo>
                      <a:pt x="10" y="407"/>
                      <a:pt x="13" y="411"/>
                      <a:pt x="17" y="414"/>
                    </a:cubicBezTo>
                    <a:cubicBezTo>
                      <a:pt x="17" y="414"/>
                      <a:pt x="18" y="415"/>
                      <a:pt x="18" y="415"/>
                    </a:cubicBezTo>
                    <a:cubicBezTo>
                      <a:pt x="68" y="361"/>
                      <a:pt x="99" y="289"/>
                      <a:pt x="99" y="210"/>
                    </a:cubicBezTo>
                    <a:cubicBezTo>
                      <a:pt x="99" y="128"/>
                      <a:pt x="66" y="54"/>
                      <a:pt x="13" y="0"/>
                    </a:cubicBezTo>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7" name="Freeform 66@|5FFC:2373726|FBC:16777215|LFC:0|LBC:16777215"/>
              <p:cNvSpPr/>
              <p:nvPr/>
            </p:nvSpPr>
            <p:spPr bwMode="auto">
              <a:xfrm>
                <a:off x="5791868" y="3160217"/>
                <a:ext cx="608262" cy="511991"/>
              </a:xfrm>
              <a:custGeom>
                <a:avLst/>
                <a:gdLst>
                  <a:gd name="T0" fmla="*/ 176 w 176"/>
                  <a:gd name="T1" fmla="*/ 118 h 148"/>
                  <a:gd name="T2" fmla="*/ 117 w 176"/>
                  <a:gd name="T3" fmla="*/ 148 h 148"/>
                  <a:gd name="T4" fmla="*/ 61 w 176"/>
                  <a:gd name="T5" fmla="*/ 148 h 148"/>
                  <a:gd name="T6" fmla="*/ 0 w 176"/>
                  <a:gd name="T7" fmla="*/ 118 h 148"/>
                  <a:gd name="T8" fmla="*/ 0 w 176"/>
                  <a:gd name="T9" fmla="*/ 12 h 148"/>
                  <a:gd name="T10" fmla="*/ 14 w 176"/>
                  <a:gd name="T11" fmla="*/ 0 h 148"/>
                  <a:gd name="T12" fmla="*/ 162 w 176"/>
                  <a:gd name="T13" fmla="*/ 0 h 148"/>
                  <a:gd name="T14" fmla="*/ 176 w 176"/>
                  <a:gd name="T15" fmla="*/ 12 h 148"/>
                  <a:gd name="T16" fmla="*/ 176 w 176"/>
                  <a:gd name="T17" fmla="*/ 11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48">
                    <a:moveTo>
                      <a:pt x="176" y="118"/>
                    </a:moveTo>
                    <a:cubicBezTo>
                      <a:pt x="176" y="136"/>
                      <a:pt x="124" y="148"/>
                      <a:pt x="117" y="148"/>
                    </a:cubicBezTo>
                    <a:cubicBezTo>
                      <a:pt x="61" y="148"/>
                      <a:pt x="61" y="148"/>
                      <a:pt x="61" y="148"/>
                    </a:cubicBezTo>
                    <a:cubicBezTo>
                      <a:pt x="53" y="148"/>
                      <a:pt x="3" y="138"/>
                      <a:pt x="0" y="118"/>
                    </a:cubicBezTo>
                    <a:cubicBezTo>
                      <a:pt x="0" y="12"/>
                      <a:pt x="0" y="12"/>
                      <a:pt x="0" y="12"/>
                    </a:cubicBezTo>
                    <a:cubicBezTo>
                      <a:pt x="0" y="5"/>
                      <a:pt x="6" y="0"/>
                      <a:pt x="14" y="0"/>
                    </a:cubicBezTo>
                    <a:cubicBezTo>
                      <a:pt x="162" y="0"/>
                      <a:pt x="162" y="0"/>
                      <a:pt x="162" y="0"/>
                    </a:cubicBezTo>
                    <a:cubicBezTo>
                      <a:pt x="170" y="0"/>
                      <a:pt x="176" y="5"/>
                      <a:pt x="176" y="12"/>
                    </a:cubicBezTo>
                    <a:lnTo>
                      <a:pt x="176" y="118"/>
                    </a:lnTo>
                    <a:close/>
                  </a:path>
                </a:pathLst>
              </a:custGeom>
              <a:solidFill>
                <a:schemeClr val="accent2">
                  <a:lumMod val="75000"/>
                </a:schemeClr>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8" name="Freeform 68@|5FFC:991808|FBC:16777215|LFC:0|LBC:16777215"/>
              <p:cNvSpPr/>
              <p:nvPr/>
            </p:nvSpPr>
            <p:spPr bwMode="auto">
              <a:xfrm>
                <a:off x="5729145" y="3198142"/>
                <a:ext cx="733707" cy="169205"/>
              </a:xfrm>
              <a:custGeom>
                <a:avLst/>
                <a:gdLst>
                  <a:gd name="T0" fmla="*/ 201 w 212"/>
                  <a:gd name="T1" fmla="*/ 29 h 49"/>
                  <a:gd name="T2" fmla="*/ 15 w 212"/>
                  <a:gd name="T3" fmla="*/ 1 h 49"/>
                  <a:gd name="T4" fmla="*/ 1 w 212"/>
                  <a:gd name="T5" fmla="*/ 9 h 49"/>
                  <a:gd name="T6" fmla="*/ 11 w 212"/>
                  <a:gd name="T7" fmla="*/ 20 h 49"/>
                  <a:gd name="T8" fmla="*/ 197 w 212"/>
                  <a:gd name="T9" fmla="*/ 48 h 49"/>
                  <a:gd name="T10" fmla="*/ 211 w 212"/>
                  <a:gd name="T11" fmla="*/ 40 h 49"/>
                  <a:gd name="T12" fmla="*/ 201 w 212"/>
                  <a:gd name="T13" fmla="*/ 29 h 49"/>
                </a:gdLst>
                <a:ahLst/>
                <a:cxnLst>
                  <a:cxn ang="0">
                    <a:pos x="T0" y="T1"/>
                  </a:cxn>
                  <a:cxn ang="0">
                    <a:pos x="T2" y="T3"/>
                  </a:cxn>
                  <a:cxn ang="0">
                    <a:pos x="T4" y="T5"/>
                  </a:cxn>
                  <a:cxn ang="0">
                    <a:pos x="T6" y="T7"/>
                  </a:cxn>
                  <a:cxn ang="0">
                    <a:pos x="T8" y="T9"/>
                  </a:cxn>
                  <a:cxn ang="0">
                    <a:pos x="T10" y="T11"/>
                  </a:cxn>
                  <a:cxn ang="0">
                    <a:pos x="T12" y="T13"/>
                  </a:cxn>
                </a:cxnLst>
                <a:rect l="0" t="0" r="r" b="b"/>
                <a:pathLst>
                  <a:path w="212" h="49">
                    <a:moveTo>
                      <a:pt x="201" y="29"/>
                    </a:moveTo>
                    <a:cubicBezTo>
                      <a:pt x="15" y="1"/>
                      <a:pt x="15" y="1"/>
                      <a:pt x="15" y="1"/>
                    </a:cubicBezTo>
                    <a:cubicBezTo>
                      <a:pt x="9" y="0"/>
                      <a:pt x="3" y="3"/>
                      <a:pt x="1" y="9"/>
                    </a:cubicBezTo>
                    <a:cubicBezTo>
                      <a:pt x="0" y="14"/>
                      <a:pt x="5" y="19"/>
                      <a:pt x="11" y="20"/>
                    </a:cubicBezTo>
                    <a:cubicBezTo>
                      <a:pt x="197" y="48"/>
                      <a:pt x="197" y="48"/>
                      <a:pt x="197" y="48"/>
                    </a:cubicBezTo>
                    <a:cubicBezTo>
                      <a:pt x="203" y="49"/>
                      <a:pt x="209" y="46"/>
                      <a:pt x="211" y="40"/>
                    </a:cubicBezTo>
                    <a:cubicBezTo>
                      <a:pt x="212" y="35"/>
                      <a:pt x="207" y="30"/>
                      <a:pt x="201" y="29"/>
                    </a:cubicBezTo>
                  </a:path>
                </a:pathLst>
              </a:custGeom>
              <a:solidFill>
                <a:schemeClr val="accent2">
                  <a:lumMod val="50000"/>
                </a:schemeClr>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19" name="Freeform 69@|5FFC:991808|FBC:16777215|LFC:0|LBC:16777215"/>
              <p:cNvSpPr/>
              <p:nvPr/>
            </p:nvSpPr>
            <p:spPr bwMode="auto">
              <a:xfrm>
                <a:off x="5804996" y="3160217"/>
                <a:ext cx="657857" cy="103566"/>
              </a:xfrm>
              <a:custGeom>
                <a:avLst/>
                <a:gdLst>
                  <a:gd name="T0" fmla="*/ 189 w 190"/>
                  <a:gd name="T1" fmla="*/ 21 h 30"/>
                  <a:gd name="T2" fmla="*/ 179 w 190"/>
                  <a:gd name="T3" fmla="*/ 10 h 30"/>
                  <a:gd name="T4" fmla="*/ 112 w 190"/>
                  <a:gd name="T5" fmla="*/ 0 h 30"/>
                  <a:gd name="T6" fmla="*/ 6 w 190"/>
                  <a:gd name="T7" fmla="*/ 0 h 30"/>
                  <a:gd name="T8" fmla="*/ 0 w 190"/>
                  <a:gd name="T9" fmla="*/ 2 h 30"/>
                  <a:gd name="T10" fmla="*/ 175 w 190"/>
                  <a:gd name="T11" fmla="*/ 29 h 30"/>
                  <a:gd name="T12" fmla="*/ 189 w 190"/>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190" h="30">
                    <a:moveTo>
                      <a:pt x="189" y="21"/>
                    </a:moveTo>
                    <a:cubicBezTo>
                      <a:pt x="190" y="16"/>
                      <a:pt x="185" y="11"/>
                      <a:pt x="179" y="10"/>
                    </a:cubicBezTo>
                    <a:cubicBezTo>
                      <a:pt x="112" y="0"/>
                      <a:pt x="112" y="0"/>
                      <a:pt x="112" y="0"/>
                    </a:cubicBezTo>
                    <a:cubicBezTo>
                      <a:pt x="6" y="0"/>
                      <a:pt x="6" y="0"/>
                      <a:pt x="6" y="0"/>
                    </a:cubicBezTo>
                    <a:cubicBezTo>
                      <a:pt x="0" y="2"/>
                      <a:pt x="0" y="2"/>
                      <a:pt x="0" y="2"/>
                    </a:cubicBezTo>
                    <a:cubicBezTo>
                      <a:pt x="175" y="29"/>
                      <a:pt x="175" y="29"/>
                      <a:pt x="175" y="29"/>
                    </a:cubicBezTo>
                    <a:cubicBezTo>
                      <a:pt x="181" y="30"/>
                      <a:pt x="187" y="26"/>
                      <a:pt x="189" y="21"/>
                    </a:cubicBezTo>
                  </a:path>
                </a:pathLst>
              </a:custGeom>
              <a:solidFill>
                <a:schemeClr val="accent2">
                  <a:lumMod val="50000"/>
                </a:schemeClr>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0" name="Freeform 70@|5FFC:991808|FBC:16777215|LFC:0|LBC:16777215"/>
              <p:cNvSpPr/>
              <p:nvPr/>
            </p:nvSpPr>
            <p:spPr bwMode="auto">
              <a:xfrm>
                <a:off x="5729145" y="3291496"/>
                <a:ext cx="733707" cy="173581"/>
              </a:xfrm>
              <a:custGeom>
                <a:avLst/>
                <a:gdLst>
                  <a:gd name="T0" fmla="*/ 201 w 212"/>
                  <a:gd name="T1" fmla="*/ 29 h 50"/>
                  <a:gd name="T2" fmla="*/ 15 w 212"/>
                  <a:gd name="T3" fmla="*/ 1 h 50"/>
                  <a:gd name="T4" fmla="*/ 1 w 212"/>
                  <a:gd name="T5" fmla="*/ 9 h 50"/>
                  <a:gd name="T6" fmla="*/ 11 w 212"/>
                  <a:gd name="T7" fmla="*/ 21 h 50"/>
                  <a:gd name="T8" fmla="*/ 197 w 212"/>
                  <a:gd name="T9" fmla="*/ 49 h 50"/>
                  <a:gd name="T10" fmla="*/ 211 w 212"/>
                  <a:gd name="T11" fmla="*/ 41 h 50"/>
                  <a:gd name="T12" fmla="*/ 201 w 212"/>
                  <a:gd name="T13" fmla="*/ 29 h 50"/>
                </a:gdLst>
                <a:ahLst/>
                <a:cxnLst>
                  <a:cxn ang="0">
                    <a:pos x="T0" y="T1"/>
                  </a:cxn>
                  <a:cxn ang="0">
                    <a:pos x="T2" y="T3"/>
                  </a:cxn>
                  <a:cxn ang="0">
                    <a:pos x="T4" y="T5"/>
                  </a:cxn>
                  <a:cxn ang="0">
                    <a:pos x="T6" y="T7"/>
                  </a:cxn>
                  <a:cxn ang="0">
                    <a:pos x="T8" y="T9"/>
                  </a:cxn>
                  <a:cxn ang="0">
                    <a:pos x="T10" y="T11"/>
                  </a:cxn>
                  <a:cxn ang="0">
                    <a:pos x="T12" y="T13"/>
                  </a:cxn>
                </a:cxnLst>
                <a:rect l="0" t="0" r="r" b="b"/>
                <a:pathLst>
                  <a:path w="212" h="50">
                    <a:moveTo>
                      <a:pt x="201" y="29"/>
                    </a:moveTo>
                    <a:cubicBezTo>
                      <a:pt x="15" y="1"/>
                      <a:pt x="15" y="1"/>
                      <a:pt x="15" y="1"/>
                    </a:cubicBezTo>
                    <a:cubicBezTo>
                      <a:pt x="9" y="0"/>
                      <a:pt x="3" y="4"/>
                      <a:pt x="1" y="9"/>
                    </a:cubicBezTo>
                    <a:cubicBezTo>
                      <a:pt x="0" y="15"/>
                      <a:pt x="5" y="20"/>
                      <a:pt x="11" y="21"/>
                    </a:cubicBezTo>
                    <a:cubicBezTo>
                      <a:pt x="197" y="49"/>
                      <a:pt x="197" y="49"/>
                      <a:pt x="197" y="49"/>
                    </a:cubicBezTo>
                    <a:cubicBezTo>
                      <a:pt x="203" y="50"/>
                      <a:pt x="209" y="46"/>
                      <a:pt x="211" y="41"/>
                    </a:cubicBezTo>
                    <a:cubicBezTo>
                      <a:pt x="212" y="35"/>
                      <a:pt x="207" y="30"/>
                      <a:pt x="201" y="29"/>
                    </a:cubicBezTo>
                  </a:path>
                </a:pathLst>
              </a:custGeom>
              <a:solidFill>
                <a:schemeClr val="accent2">
                  <a:lumMod val="50000"/>
                </a:schemeClr>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sp>
            <p:nvSpPr>
              <p:cNvPr id="21" name="Freeform 71@|5FFC:991808|FBC:16777215|LFC:0|LBC:16777215"/>
              <p:cNvSpPr/>
              <p:nvPr/>
            </p:nvSpPr>
            <p:spPr bwMode="auto">
              <a:xfrm>
                <a:off x="5729145" y="3387768"/>
                <a:ext cx="733707" cy="170664"/>
              </a:xfrm>
              <a:custGeom>
                <a:avLst/>
                <a:gdLst>
                  <a:gd name="T0" fmla="*/ 201 w 212"/>
                  <a:gd name="T1" fmla="*/ 29 h 49"/>
                  <a:gd name="T2" fmla="*/ 15 w 212"/>
                  <a:gd name="T3" fmla="*/ 1 h 49"/>
                  <a:gd name="T4" fmla="*/ 1 w 212"/>
                  <a:gd name="T5" fmla="*/ 9 h 49"/>
                  <a:gd name="T6" fmla="*/ 11 w 212"/>
                  <a:gd name="T7" fmla="*/ 20 h 49"/>
                  <a:gd name="T8" fmla="*/ 197 w 212"/>
                  <a:gd name="T9" fmla="*/ 48 h 49"/>
                  <a:gd name="T10" fmla="*/ 211 w 212"/>
                  <a:gd name="T11" fmla="*/ 40 h 49"/>
                  <a:gd name="T12" fmla="*/ 201 w 212"/>
                  <a:gd name="T13" fmla="*/ 29 h 49"/>
                </a:gdLst>
                <a:ahLst/>
                <a:cxnLst>
                  <a:cxn ang="0">
                    <a:pos x="T0" y="T1"/>
                  </a:cxn>
                  <a:cxn ang="0">
                    <a:pos x="T2" y="T3"/>
                  </a:cxn>
                  <a:cxn ang="0">
                    <a:pos x="T4" y="T5"/>
                  </a:cxn>
                  <a:cxn ang="0">
                    <a:pos x="T6" y="T7"/>
                  </a:cxn>
                  <a:cxn ang="0">
                    <a:pos x="T8" y="T9"/>
                  </a:cxn>
                  <a:cxn ang="0">
                    <a:pos x="T10" y="T11"/>
                  </a:cxn>
                  <a:cxn ang="0">
                    <a:pos x="T12" y="T13"/>
                  </a:cxn>
                </a:cxnLst>
                <a:rect l="0" t="0" r="r" b="b"/>
                <a:pathLst>
                  <a:path w="212" h="49">
                    <a:moveTo>
                      <a:pt x="201" y="29"/>
                    </a:moveTo>
                    <a:cubicBezTo>
                      <a:pt x="15" y="1"/>
                      <a:pt x="15" y="1"/>
                      <a:pt x="15" y="1"/>
                    </a:cubicBezTo>
                    <a:cubicBezTo>
                      <a:pt x="9" y="0"/>
                      <a:pt x="3" y="3"/>
                      <a:pt x="1" y="9"/>
                    </a:cubicBezTo>
                    <a:cubicBezTo>
                      <a:pt x="0" y="14"/>
                      <a:pt x="5" y="19"/>
                      <a:pt x="11" y="20"/>
                    </a:cubicBezTo>
                    <a:cubicBezTo>
                      <a:pt x="197" y="48"/>
                      <a:pt x="197" y="48"/>
                      <a:pt x="197" y="48"/>
                    </a:cubicBezTo>
                    <a:cubicBezTo>
                      <a:pt x="203" y="49"/>
                      <a:pt x="209" y="45"/>
                      <a:pt x="211" y="40"/>
                    </a:cubicBezTo>
                    <a:cubicBezTo>
                      <a:pt x="212" y="35"/>
                      <a:pt x="207" y="30"/>
                      <a:pt x="201" y="29"/>
                    </a:cubicBezTo>
                  </a:path>
                </a:pathLst>
              </a:custGeom>
              <a:solidFill>
                <a:schemeClr val="accent2">
                  <a:lumMod val="50000"/>
                </a:schemeClr>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itchFamily="2" charset="-122"/>
                  <a:cs typeface="+mn-cs"/>
                </a:endParaRPr>
              </a:p>
            </p:txBody>
          </p:sp>
        </p:grpSp>
        <p:sp>
          <p:nvSpPr>
            <p:cNvPr id="23" name="任意多边形 22"/>
            <p:cNvSpPr/>
            <p:nvPr/>
          </p:nvSpPr>
          <p:spPr bwMode="auto">
            <a:xfrm>
              <a:off x="5193816" y="1720515"/>
              <a:ext cx="1805825" cy="1805825"/>
            </a:xfrm>
            <a:custGeom>
              <a:avLst/>
              <a:gdLst>
                <a:gd name="connsiteX0" fmla="*/ 902184 w 1805825"/>
                <a:gd name="connsiteY0" fmla="*/ 0 h 1805825"/>
                <a:gd name="connsiteX1" fmla="*/ 918958 w 1805825"/>
                <a:gd name="connsiteY1" fmla="*/ 20757 h 1805825"/>
                <a:gd name="connsiteX2" fmla="*/ 918958 w 1805825"/>
                <a:gd name="connsiteY2" fmla="*/ 181360 h 1805825"/>
                <a:gd name="connsiteX3" fmla="*/ 918958 w 1805825"/>
                <a:gd name="connsiteY3" fmla="*/ 291967 h 1805825"/>
                <a:gd name="connsiteX4" fmla="*/ 1025504 w 1805825"/>
                <a:gd name="connsiteY4" fmla="*/ 302721 h 1805825"/>
                <a:gd name="connsiteX5" fmla="*/ 1107420 w 1805825"/>
                <a:gd name="connsiteY5" fmla="*/ 328179 h 1805825"/>
                <a:gd name="connsiteX6" fmla="*/ 1120835 w 1805825"/>
                <a:gd name="connsiteY6" fmla="*/ 293949 h 1805825"/>
                <a:gd name="connsiteX7" fmla="*/ 1168298 w 1805825"/>
                <a:gd name="connsiteY7" fmla="*/ 172834 h 1805825"/>
                <a:gd name="connsiteX8" fmla="*/ 1177802 w 1805825"/>
                <a:gd name="connsiteY8" fmla="*/ 162454 h 1805825"/>
                <a:gd name="connsiteX9" fmla="*/ 1192490 w 1805825"/>
                <a:gd name="connsiteY9" fmla="*/ 162454 h 1805825"/>
                <a:gd name="connsiteX10" fmla="*/ 1202858 w 1805825"/>
                <a:gd name="connsiteY10" fmla="*/ 186675 h 1805825"/>
                <a:gd name="connsiteX11" fmla="*/ 1142861 w 1805825"/>
                <a:gd name="connsiteY11" fmla="*/ 339774 h 1805825"/>
                <a:gd name="connsiteX12" fmla="*/ 1244307 w 1805825"/>
                <a:gd name="connsiteY12" fmla="*/ 394903 h 1805825"/>
                <a:gd name="connsiteX13" fmla="*/ 1320444 w 1805825"/>
                <a:gd name="connsiteY13" fmla="*/ 460916 h 1805825"/>
                <a:gd name="connsiteX14" fmla="*/ 1358782 w 1805825"/>
                <a:gd name="connsiteY14" fmla="*/ 422621 h 1805825"/>
                <a:gd name="connsiteX15" fmla="*/ 1515021 w 1805825"/>
                <a:gd name="connsiteY15" fmla="*/ 266559 h 1805825"/>
                <a:gd name="connsiteX16" fmla="*/ 1539257 w 1805825"/>
                <a:gd name="connsiteY16" fmla="*/ 266559 h 1805825"/>
                <a:gd name="connsiteX17" fmla="*/ 1539257 w 1805825"/>
                <a:gd name="connsiteY17" fmla="*/ 290768 h 1805825"/>
                <a:gd name="connsiteX18" fmla="*/ 1346393 w 1805825"/>
                <a:gd name="connsiteY18" fmla="*/ 483414 h 1805825"/>
                <a:gd name="connsiteX19" fmla="*/ 1355129 w 1805825"/>
                <a:gd name="connsiteY19" fmla="*/ 490989 h 1805825"/>
                <a:gd name="connsiteX20" fmla="*/ 1421634 w 1805825"/>
                <a:gd name="connsiteY20" fmla="*/ 578947 h 1805825"/>
                <a:gd name="connsiteX21" fmla="*/ 1453106 w 1805825"/>
                <a:gd name="connsiteY21" fmla="*/ 641450 h 1805825"/>
                <a:gd name="connsiteX22" fmla="*/ 1488217 w 1805825"/>
                <a:gd name="connsiteY22" fmla="*/ 626067 h 1805825"/>
                <a:gd name="connsiteX23" fmla="*/ 1607502 w 1805825"/>
                <a:gd name="connsiteY23" fmla="*/ 573805 h 1805825"/>
                <a:gd name="connsiteX24" fmla="*/ 1631704 w 1805825"/>
                <a:gd name="connsiteY24" fmla="*/ 584207 h 1805825"/>
                <a:gd name="connsiteX25" fmla="*/ 1621331 w 1805825"/>
                <a:gd name="connsiteY25" fmla="*/ 608477 h 1805825"/>
                <a:gd name="connsiteX26" fmla="*/ 1491917 w 1805825"/>
                <a:gd name="connsiteY26" fmla="*/ 665177 h 1805825"/>
                <a:gd name="connsiteX27" fmla="*/ 1469909 w 1805825"/>
                <a:gd name="connsiteY27" fmla="*/ 674819 h 1805825"/>
                <a:gd name="connsiteX28" fmla="*/ 1471648 w 1805825"/>
                <a:gd name="connsiteY28" fmla="*/ 678274 h 1805825"/>
                <a:gd name="connsiteX29" fmla="*/ 1503143 w 1805825"/>
                <a:gd name="connsiteY29" fmla="*/ 786939 h 1805825"/>
                <a:gd name="connsiteX30" fmla="*/ 1512440 w 1805825"/>
                <a:gd name="connsiteY30" fmla="*/ 885410 h 1805825"/>
                <a:gd name="connsiteX31" fmla="*/ 1564097 w 1805825"/>
                <a:gd name="connsiteY31" fmla="*/ 885410 h 1805825"/>
                <a:gd name="connsiteX32" fmla="*/ 1785069 w 1805825"/>
                <a:gd name="connsiteY32" fmla="*/ 885410 h 1805825"/>
                <a:gd name="connsiteX33" fmla="*/ 1805825 w 1805825"/>
                <a:gd name="connsiteY33" fmla="*/ 902914 h 1805825"/>
                <a:gd name="connsiteX34" fmla="*/ 1785069 w 1805825"/>
                <a:gd name="connsiteY34" fmla="*/ 920418 h 1805825"/>
                <a:gd name="connsiteX35" fmla="*/ 1624465 w 1805825"/>
                <a:gd name="connsiteY35" fmla="*/ 920418 h 1805825"/>
                <a:gd name="connsiteX36" fmla="*/ 1512330 w 1805825"/>
                <a:gd name="connsiteY36" fmla="*/ 920418 h 1805825"/>
                <a:gd name="connsiteX37" fmla="*/ 1501660 w 1805825"/>
                <a:gd name="connsiteY37" fmla="*/ 1026381 h 1805825"/>
                <a:gd name="connsiteX38" fmla="*/ 1477041 w 1805825"/>
                <a:gd name="connsiteY38" fmla="*/ 1109374 h 1805825"/>
                <a:gd name="connsiteX39" fmla="*/ 1510549 w 1805825"/>
                <a:gd name="connsiteY39" fmla="*/ 1122562 h 1805825"/>
                <a:gd name="connsiteX40" fmla="*/ 1631545 w 1805825"/>
                <a:gd name="connsiteY40" fmla="*/ 1170182 h 1805825"/>
                <a:gd name="connsiteX41" fmla="*/ 1641915 w 1805825"/>
                <a:gd name="connsiteY41" fmla="*/ 1194454 h 1805825"/>
                <a:gd name="connsiteX42" fmla="*/ 1624632 w 1805825"/>
                <a:gd name="connsiteY42" fmla="*/ 1204856 h 1805825"/>
                <a:gd name="connsiteX43" fmla="*/ 1617719 w 1805825"/>
                <a:gd name="connsiteY43" fmla="*/ 1204856 h 1805825"/>
                <a:gd name="connsiteX44" fmla="*/ 1463425 w 1805825"/>
                <a:gd name="connsiteY44" fmla="*/ 1144131 h 1805825"/>
                <a:gd name="connsiteX45" fmla="*/ 1425504 w 1805825"/>
                <a:gd name="connsiteY45" fmla="*/ 1220589 h 1805825"/>
                <a:gd name="connsiteX46" fmla="*/ 1345412 w 1805825"/>
                <a:gd name="connsiteY46" fmla="*/ 1321431 h 1805825"/>
                <a:gd name="connsiteX47" fmla="*/ 1383018 w 1805825"/>
                <a:gd name="connsiteY47" fmla="*/ 1358995 h 1805825"/>
                <a:gd name="connsiteX48" fmla="*/ 1539257 w 1805825"/>
                <a:gd name="connsiteY48" fmla="*/ 1515057 h 1805825"/>
                <a:gd name="connsiteX49" fmla="*/ 1539257 w 1805825"/>
                <a:gd name="connsiteY49" fmla="*/ 1539266 h 1805825"/>
                <a:gd name="connsiteX50" fmla="*/ 1528870 w 1805825"/>
                <a:gd name="connsiteY50" fmla="*/ 1546183 h 1805825"/>
                <a:gd name="connsiteX51" fmla="*/ 1515021 w 1805825"/>
                <a:gd name="connsiteY51" fmla="*/ 1539266 h 1805825"/>
                <a:gd name="connsiteX52" fmla="*/ 1322757 w 1805825"/>
                <a:gd name="connsiteY52" fmla="*/ 1347219 h 1805825"/>
                <a:gd name="connsiteX53" fmla="*/ 1271237 w 1805825"/>
                <a:gd name="connsiteY53" fmla="*/ 1391629 h 1805825"/>
                <a:gd name="connsiteX54" fmla="*/ 1189783 w 1805825"/>
                <a:gd name="connsiteY54" fmla="*/ 1443806 h 1805825"/>
                <a:gd name="connsiteX55" fmla="*/ 1163327 w 1805825"/>
                <a:gd name="connsiteY55" fmla="*/ 1455311 h 1805825"/>
                <a:gd name="connsiteX56" fmla="*/ 1178467 w 1805825"/>
                <a:gd name="connsiteY56" fmla="*/ 1490020 h 1805825"/>
                <a:gd name="connsiteX57" fmla="*/ 1230571 w 1805825"/>
                <a:gd name="connsiteY57" fmla="*/ 1609468 h 1805825"/>
                <a:gd name="connsiteX58" fmla="*/ 1220201 w 1805825"/>
                <a:gd name="connsiteY58" fmla="*/ 1633703 h 1805825"/>
                <a:gd name="connsiteX59" fmla="*/ 1213288 w 1805825"/>
                <a:gd name="connsiteY59" fmla="*/ 1633703 h 1805825"/>
                <a:gd name="connsiteX60" fmla="*/ 1196004 w 1805825"/>
                <a:gd name="connsiteY60" fmla="*/ 1623317 h 1805825"/>
                <a:gd name="connsiteX61" fmla="*/ 1139476 w 1805825"/>
                <a:gd name="connsiteY61" fmla="*/ 1493726 h 1805825"/>
                <a:gd name="connsiteX62" fmla="*/ 1129194 w 1805825"/>
                <a:gd name="connsiteY62" fmla="*/ 1470156 h 1805825"/>
                <a:gd name="connsiteX63" fmla="*/ 1100217 w 1805825"/>
                <a:gd name="connsiteY63" fmla="*/ 1482758 h 1805825"/>
                <a:gd name="connsiteX64" fmla="*/ 1003898 w 1805825"/>
                <a:gd name="connsiteY64" fmla="*/ 1507127 h 1805825"/>
                <a:gd name="connsiteX65" fmla="*/ 918958 w 1805825"/>
                <a:gd name="connsiteY65" fmla="*/ 1514163 h 1805825"/>
                <a:gd name="connsiteX66" fmla="*/ 918958 w 1805825"/>
                <a:gd name="connsiteY66" fmla="*/ 1567557 h 1805825"/>
                <a:gd name="connsiteX67" fmla="*/ 918958 w 1805825"/>
                <a:gd name="connsiteY67" fmla="*/ 1788528 h 1805825"/>
                <a:gd name="connsiteX68" fmla="*/ 902184 w 1805825"/>
                <a:gd name="connsiteY68" fmla="*/ 1805825 h 1805825"/>
                <a:gd name="connsiteX69" fmla="*/ 885409 w 1805825"/>
                <a:gd name="connsiteY69" fmla="*/ 1788528 h 1805825"/>
                <a:gd name="connsiteX70" fmla="*/ 885409 w 1805825"/>
                <a:gd name="connsiteY70" fmla="*/ 1627925 h 1805825"/>
                <a:gd name="connsiteX71" fmla="*/ 885409 w 1805825"/>
                <a:gd name="connsiteY71" fmla="*/ 1513859 h 1805825"/>
                <a:gd name="connsiteX72" fmla="*/ 778862 w 1805825"/>
                <a:gd name="connsiteY72" fmla="*/ 1503105 h 1805825"/>
                <a:gd name="connsiteX73" fmla="*/ 696946 w 1805825"/>
                <a:gd name="connsiteY73" fmla="*/ 1477647 h 1805825"/>
                <a:gd name="connsiteX74" fmla="*/ 683532 w 1805825"/>
                <a:gd name="connsiteY74" fmla="*/ 1511876 h 1805825"/>
                <a:gd name="connsiteX75" fmla="*/ 636069 w 1805825"/>
                <a:gd name="connsiteY75" fmla="*/ 1632991 h 1805825"/>
                <a:gd name="connsiteX76" fmla="*/ 618788 w 1805825"/>
                <a:gd name="connsiteY76" fmla="*/ 1646831 h 1805825"/>
                <a:gd name="connsiteX77" fmla="*/ 611876 w 1805825"/>
                <a:gd name="connsiteY77" fmla="*/ 1643371 h 1805825"/>
                <a:gd name="connsiteX78" fmla="*/ 601508 w 1805825"/>
                <a:gd name="connsiteY78" fmla="*/ 1619150 h 1805825"/>
                <a:gd name="connsiteX79" fmla="*/ 661505 w 1805825"/>
                <a:gd name="connsiteY79" fmla="*/ 1466052 h 1805825"/>
                <a:gd name="connsiteX80" fmla="*/ 560059 w 1805825"/>
                <a:gd name="connsiteY80" fmla="*/ 1410923 h 1805825"/>
                <a:gd name="connsiteX81" fmla="*/ 483921 w 1805825"/>
                <a:gd name="connsiteY81" fmla="*/ 1344910 h 1805825"/>
                <a:gd name="connsiteX82" fmla="*/ 445584 w 1805825"/>
                <a:gd name="connsiteY82" fmla="*/ 1383204 h 1805825"/>
                <a:gd name="connsiteX83" fmla="*/ 289344 w 1805825"/>
                <a:gd name="connsiteY83" fmla="*/ 1539266 h 1805825"/>
                <a:gd name="connsiteX84" fmla="*/ 275495 w 1805825"/>
                <a:gd name="connsiteY84" fmla="*/ 1546183 h 1805825"/>
                <a:gd name="connsiteX85" fmla="*/ 265107 w 1805825"/>
                <a:gd name="connsiteY85" fmla="*/ 1539266 h 1805825"/>
                <a:gd name="connsiteX86" fmla="*/ 265107 w 1805825"/>
                <a:gd name="connsiteY86" fmla="*/ 1515057 h 1805825"/>
                <a:gd name="connsiteX87" fmla="*/ 457972 w 1805825"/>
                <a:gd name="connsiteY87" fmla="*/ 1322411 h 1805825"/>
                <a:gd name="connsiteX88" fmla="*/ 449237 w 1805825"/>
                <a:gd name="connsiteY88" fmla="*/ 1314838 h 1805825"/>
                <a:gd name="connsiteX89" fmla="*/ 382732 w 1805825"/>
                <a:gd name="connsiteY89" fmla="*/ 1226879 h 1805825"/>
                <a:gd name="connsiteX90" fmla="*/ 351487 w 1805825"/>
                <a:gd name="connsiteY90" fmla="*/ 1164827 h 1805825"/>
                <a:gd name="connsiteX91" fmla="*/ 316150 w 1805825"/>
                <a:gd name="connsiteY91" fmla="*/ 1180309 h 1805825"/>
                <a:gd name="connsiteX92" fmla="*/ 196864 w 1805825"/>
                <a:gd name="connsiteY92" fmla="*/ 1232571 h 1805825"/>
                <a:gd name="connsiteX93" fmla="*/ 189949 w 1805825"/>
                <a:gd name="connsiteY93" fmla="*/ 1232571 h 1805825"/>
                <a:gd name="connsiteX94" fmla="*/ 172662 w 1805825"/>
                <a:gd name="connsiteY94" fmla="*/ 1222170 h 1805825"/>
                <a:gd name="connsiteX95" fmla="*/ 183035 w 1805825"/>
                <a:gd name="connsiteY95" fmla="*/ 1197899 h 1805825"/>
                <a:gd name="connsiteX96" fmla="*/ 312449 w 1805825"/>
                <a:gd name="connsiteY96" fmla="*/ 1141200 h 1805825"/>
                <a:gd name="connsiteX97" fmla="*/ 334685 w 1805825"/>
                <a:gd name="connsiteY97" fmla="*/ 1131458 h 1805825"/>
                <a:gd name="connsiteX98" fmla="*/ 332718 w 1805825"/>
                <a:gd name="connsiteY98" fmla="*/ 1127553 h 1805825"/>
                <a:gd name="connsiteX99" fmla="*/ 301223 w 1805825"/>
                <a:gd name="connsiteY99" fmla="*/ 1018887 h 1805825"/>
                <a:gd name="connsiteX100" fmla="*/ 291927 w 1805825"/>
                <a:gd name="connsiteY100" fmla="*/ 920418 h 1805825"/>
                <a:gd name="connsiteX101" fmla="*/ 238269 w 1805825"/>
                <a:gd name="connsiteY101" fmla="*/ 920418 h 1805825"/>
                <a:gd name="connsiteX102" fmla="*/ 17297 w 1805825"/>
                <a:gd name="connsiteY102" fmla="*/ 920418 h 1805825"/>
                <a:gd name="connsiteX103" fmla="*/ 0 w 1805825"/>
                <a:gd name="connsiteY103" fmla="*/ 902914 h 1805825"/>
                <a:gd name="connsiteX104" fmla="*/ 17297 w 1805825"/>
                <a:gd name="connsiteY104" fmla="*/ 885410 h 1805825"/>
                <a:gd name="connsiteX105" fmla="*/ 177901 w 1805825"/>
                <a:gd name="connsiteY105" fmla="*/ 885410 h 1805825"/>
                <a:gd name="connsiteX106" fmla="*/ 292037 w 1805825"/>
                <a:gd name="connsiteY106" fmla="*/ 885410 h 1805825"/>
                <a:gd name="connsiteX107" fmla="*/ 302706 w 1805825"/>
                <a:gd name="connsiteY107" fmla="*/ 779445 h 1805825"/>
                <a:gd name="connsiteX108" fmla="*/ 327180 w 1805825"/>
                <a:gd name="connsiteY108" fmla="*/ 696944 h 1805825"/>
                <a:gd name="connsiteX109" fmla="*/ 293817 w 1805825"/>
                <a:gd name="connsiteY109" fmla="*/ 683814 h 1805825"/>
                <a:gd name="connsiteX110" fmla="*/ 172821 w 1805825"/>
                <a:gd name="connsiteY110" fmla="*/ 636194 h 1805825"/>
                <a:gd name="connsiteX111" fmla="*/ 162451 w 1805825"/>
                <a:gd name="connsiteY111" fmla="*/ 611922 h 1805825"/>
                <a:gd name="connsiteX112" fmla="*/ 186648 w 1805825"/>
                <a:gd name="connsiteY112" fmla="*/ 601520 h 1805825"/>
                <a:gd name="connsiteX113" fmla="*/ 340713 w 1805825"/>
                <a:gd name="connsiteY113" fmla="*/ 662155 h 1805825"/>
                <a:gd name="connsiteX114" fmla="*/ 378863 w 1805825"/>
                <a:gd name="connsiteY114" fmla="*/ 585238 h 1805825"/>
                <a:gd name="connsiteX115" fmla="*/ 458955 w 1805825"/>
                <a:gd name="connsiteY115" fmla="*/ 484396 h 1805825"/>
                <a:gd name="connsiteX116" fmla="*/ 421347 w 1805825"/>
                <a:gd name="connsiteY116" fmla="*/ 446830 h 1805825"/>
                <a:gd name="connsiteX117" fmla="*/ 265108 w 1805825"/>
                <a:gd name="connsiteY117" fmla="*/ 290768 h 1805825"/>
                <a:gd name="connsiteX118" fmla="*/ 265108 w 1805825"/>
                <a:gd name="connsiteY118" fmla="*/ 266559 h 1805825"/>
                <a:gd name="connsiteX119" fmla="*/ 289345 w 1805825"/>
                <a:gd name="connsiteY119" fmla="*/ 266559 h 1805825"/>
                <a:gd name="connsiteX120" fmla="*/ 481611 w 1805825"/>
                <a:gd name="connsiteY120" fmla="*/ 458607 h 1805825"/>
                <a:gd name="connsiteX121" fmla="*/ 533131 w 1805825"/>
                <a:gd name="connsiteY121" fmla="*/ 414198 h 1805825"/>
                <a:gd name="connsiteX122" fmla="*/ 614585 w 1805825"/>
                <a:gd name="connsiteY122" fmla="*/ 362021 h 1805825"/>
                <a:gd name="connsiteX123" fmla="*/ 640839 w 1805825"/>
                <a:gd name="connsiteY123" fmla="*/ 350603 h 1805825"/>
                <a:gd name="connsiteX124" fmla="*/ 625898 w 1805825"/>
                <a:gd name="connsiteY124" fmla="*/ 316351 h 1805825"/>
                <a:gd name="connsiteX125" fmla="*/ 573794 w 1805825"/>
                <a:gd name="connsiteY125" fmla="*/ 196902 h 1805825"/>
                <a:gd name="connsiteX126" fmla="*/ 584164 w 1805825"/>
                <a:gd name="connsiteY126" fmla="*/ 172667 h 1805825"/>
                <a:gd name="connsiteX127" fmla="*/ 608361 w 1805825"/>
                <a:gd name="connsiteY127" fmla="*/ 183054 h 1805825"/>
                <a:gd name="connsiteX128" fmla="*/ 664890 w 1805825"/>
                <a:gd name="connsiteY128" fmla="*/ 312645 h 1805825"/>
                <a:gd name="connsiteX129" fmla="*/ 674972 w 1805825"/>
                <a:gd name="connsiteY129" fmla="*/ 335758 h 1805825"/>
                <a:gd name="connsiteX130" fmla="*/ 704151 w 1805825"/>
                <a:gd name="connsiteY130" fmla="*/ 323068 h 1805825"/>
                <a:gd name="connsiteX131" fmla="*/ 800469 w 1805825"/>
                <a:gd name="connsiteY131" fmla="*/ 298699 h 1805825"/>
                <a:gd name="connsiteX132" fmla="*/ 885409 w 1805825"/>
                <a:gd name="connsiteY132" fmla="*/ 291664 h 1805825"/>
                <a:gd name="connsiteX133" fmla="*/ 885409 w 1805825"/>
                <a:gd name="connsiteY133" fmla="*/ 241728 h 1805825"/>
                <a:gd name="connsiteX134" fmla="*/ 885409 w 1805825"/>
                <a:gd name="connsiteY134" fmla="*/ 20757 h 1805825"/>
                <a:gd name="connsiteX135" fmla="*/ 902184 w 1805825"/>
                <a:gd name="connsiteY135" fmla="*/ 0 h 180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805825" h="1805825">
                  <a:moveTo>
                    <a:pt x="902184" y="0"/>
                  </a:moveTo>
                  <a:cubicBezTo>
                    <a:pt x="912248" y="0"/>
                    <a:pt x="918958" y="10378"/>
                    <a:pt x="918958" y="20757"/>
                  </a:cubicBezTo>
                  <a:cubicBezTo>
                    <a:pt x="918958" y="76000"/>
                    <a:pt x="918958" y="129516"/>
                    <a:pt x="918958" y="181360"/>
                  </a:cubicBezTo>
                  <a:lnTo>
                    <a:pt x="918958" y="291967"/>
                  </a:lnTo>
                  <a:lnTo>
                    <a:pt x="1025504" y="302721"/>
                  </a:lnTo>
                  <a:lnTo>
                    <a:pt x="1107420" y="328179"/>
                  </a:lnTo>
                  <a:lnTo>
                    <a:pt x="1120835" y="293949"/>
                  </a:lnTo>
                  <a:cubicBezTo>
                    <a:pt x="1168298" y="172834"/>
                    <a:pt x="1168298" y="172834"/>
                    <a:pt x="1168298" y="172834"/>
                  </a:cubicBezTo>
                  <a:cubicBezTo>
                    <a:pt x="1170026" y="167644"/>
                    <a:pt x="1173482" y="164184"/>
                    <a:pt x="1177802" y="162454"/>
                  </a:cubicBezTo>
                  <a:cubicBezTo>
                    <a:pt x="1182122" y="160724"/>
                    <a:pt x="1187306" y="160724"/>
                    <a:pt x="1192490" y="162454"/>
                  </a:cubicBezTo>
                  <a:cubicBezTo>
                    <a:pt x="1202858" y="165914"/>
                    <a:pt x="1206314" y="176294"/>
                    <a:pt x="1202858" y="186675"/>
                  </a:cubicBezTo>
                  <a:lnTo>
                    <a:pt x="1142861" y="339774"/>
                  </a:lnTo>
                  <a:lnTo>
                    <a:pt x="1244307" y="394903"/>
                  </a:lnTo>
                  <a:lnTo>
                    <a:pt x="1320444" y="460916"/>
                  </a:lnTo>
                  <a:lnTo>
                    <a:pt x="1358782" y="422621"/>
                  </a:lnTo>
                  <a:cubicBezTo>
                    <a:pt x="1515021" y="266559"/>
                    <a:pt x="1515021" y="266559"/>
                    <a:pt x="1515021" y="266559"/>
                  </a:cubicBezTo>
                  <a:cubicBezTo>
                    <a:pt x="1521946" y="259642"/>
                    <a:pt x="1532333" y="259642"/>
                    <a:pt x="1539257" y="266559"/>
                  </a:cubicBezTo>
                  <a:cubicBezTo>
                    <a:pt x="1546182" y="273476"/>
                    <a:pt x="1546182" y="283851"/>
                    <a:pt x="1539257" y="290768"/>
                  </a:cubicBezTo>
                  <a:lnTo>
                    <a:pt x="1346393" y="483414"/>
                  </a:lnTo>
                  <a:lnTo>
                    <a:pt x="1355129" y="490989"/>
                  </a:lnTo>
                  <a:cubicBezTo>
                    <a:pt x="1379821" y="518188"/>
                    <a:pt x="1402102" y="547620"/>
                    <a:pt x="1421634" y="578947"/>
                  </a:cubicBezTo>
                  <a:lnTo>
                    <a:pt x="1453106" y="641450"/>
                  </a:lnTo>
                  <a:lnTo>
                    <a:pt x="1488217" y="626067"/>
                  </a:lnTo>
                  <a:cubicBezTo>
                    <a:pt x="1607502" y="573805"/>
                    <a:pt x="1607502" y="573805"/>
                    <a:pt x="1607502" y="573805"/>
                  </a:cubicBezTo>
                  <a:cubicBezTo>
                    <a:pt x="1614417" y="570338"/>
                    <a:pt x="1628246" y="573805"/>
                    <a:pt x="1631704" y="584207"/>
                  </a:cubicBezTo>
                  <a:cubicBezTo>
                    <a:pt x="1635161" y="594608"/>
                    <a:pt x="1631704" y="605010"/>
                    <a:pt x="1621331" y="608477"/>
                  </a:cubicBezTo>
                  <a:cubicBezTo>
                    <a:pt x="1576817" y="627980"/>
                    <a:pt x="1533693" y="646874"/>
                    <a:pt x="1491917" y="665177"/>
                  </a:cubicBezTo>
                  <a:lnTo>
                    <a:pt x="1469909" y="674819"/>
                  </a:lnTo>
                  <a:lnTo>
                    <a:pt x="1471648" y="678274"/>
                  </a:lnTo>
                  <a:cubicBezTo>
                    <a:pt x="1485346" y="713052"/>
                    <a:pt x="1495957" y="749387"/>
                    <a:pt x="1503143" y="786939"/>
                  </a:cubicBezTo>
                  <a:lnTo>
                    <a:pt x="1512440" y="885410"/>
                  </a:lnTo>
                  <a:lnTo>
                    <a:pt x="1564097" y="885410"/>
                  </a:lnTo>
                  <a:cubicBezTo>
                    <a:pt x="1785069" y="885410"/>
                    <a:pt x="1785069" y="885410"/>
                    <a:pt x="1785069" y="885410"/>
                  </a:cubicBezTo>
                  <a:cubicBezTo>
                    <a:pt x="1795447" y="885410"/>
                    <a:pt x="1805825" y="892412"/>
                    <a:pt x="1805825" y="902914"/>
                  </a:cubicBezTo>
                  <a:cubicBezTo>
                    <a:pt x="1805825" y="913417"/>
                    <a:pt x="1795447" y="920418"/>
                    <a:pt x="1785069" y="920418"/>
                  </a:cubicBezTo>
                  <a:cubicBezTo>
                    <a:pt x="1729826" y="920418"/>
                    <a:pt x="1676309" y="920418"/>
                    <a:pt x="1624465" y="920418"/>
                  </a:cubicBezTo>
                  <a:lnTo>
                    <a:pt x="1512330" y="920418"/>
                  </a:lnTo>
                  <a:lnTo>
                    <a:pt x="1501660" y="1026381"/>
                  </a:lnTo>
                  <a:lnTo>
                    <a:pt x="1477041" y="1109374"/>
                  </a:lnTo>
                  <a:lnTo>
                    <a:pt x="1510549" y="1122562"/>
                  </a:lnTo>
                  <a:cubicBezTo>
                    <a:pt x="1631545" y="1170182"/>
                    <a:pt x="1631545" y="1170182"/>
                    <a:pt x="1631545" y="1170182"/>
                  </a:cubicBezTo>
                  <a:cubicBezTo>
                    <a:pt x="1641915" y="1173649"/>
                    <a:pt x="1645372" y="1184051"/>
                    <a:pt x="1641915" y="1194454"/>
                  </a:cubicBezTo>
                  <a:cubicBezTo>
                    <a:pt x="1638459" y="1201389"/>
                    <a:pt x="1631545" y="1204856"/>
                    <a:pt x="1624632" y="1204856"/>
                  </a:cubicBezTo>
                  <a:cubicBezTo>
                    <a:pt x="1624632" y="1204856"/>
                    <a:pt x="1621175" y="1204856"/>
                    <a:pt x="1617719" y="1204856"/>
                  </a:cubicBezTo>
                  <a:lnTo>
                    <a:pt x="1463425" y="1144131"/>
                  </a:lnTo>
                  <a:lnTo>
                    <a:pt x="1425504" y="1220589"/>
                  </a:lnTo>
                  <a:lnTo>
                    <a:pt x="1345412" y="1321431"/>
                  </a:lnTo>
                  <a:lnTo>
                    <a:pt x="1383018" y="1358995"/>
                  </a:lnTo>
                  <a:cubicBezTo>
                    <a:pt x="1539257" y="1515057"/>
                    <a:pt x="1539257" y="1515057"/>
                    <a:pt x="1539257" y="1515057"/>
                  </a:cubicBezTo>
                  <a:cubicBezTo>
                    <a:pt x="1546182" y="1521974"/>
                    <a:pt x="1546182" y="1532349"/>
                    <a:pt x="1539257" y="1539266"/>
                  </a:cubicBezTo>
                  <a:cubicBezTo>
                    <a:pt x="1535795" y="1542725"/>
                    <a:pt x="1532333" y="1546183"/>
                    <a:pt x="1528870" y="1546183"/>
                  </a:cubicBezTo>
                  <a:cubicBezTo>
                    <a:pt x="1521946" y="1546183"/>
                    <a:pt x="1518483" y="1542725"/>
                    <a:pt x="1515021" y="1539266"/>
                  </a:cubicBezTo>
                  <a:lnTo>
                    <a:pt x="1322757" y="1347219"/>
                  </a:lnTo>
                  <a:lnTo>
                    <a:pt x="1271237" y="1391629"/>
                  </a:lnTo>
                  <a:cubicBezTo>
                    <a:pt x="1245588" y="1411074"/>
                    <a:pt x="1218361" y="1428542"/>
                    <a:pt x="1189783" y="1443806"/>
                  </a:cubicBezTo>
                  <a:lnTo>
                    <a:pt x="1163327" y="1455311"/>
                  </a:lnTo>
                  <a:lnTo>
                    <a:pt x="1178467" y="1490020"/>
                  </a:lnTo>
                  <a:cubicBezTo>
                    <a:pt x="1230571" y="1609468"/>
                    <a:pt x="1230571" y="1609468"/>
                    <a:pt x="1230571" y="1609468"/>
                  </a:cubicBezTo>
                  <a:cubicBezTo>
                    <a:pt x="1234028" y="1619855"/>
                    <a:pt x="1230571" y="1630241"/>
                    <a:pt x="1220201" y="1633703"/>
                  </a:cubicBezTo>
                  <a:cubicBezTo>
                    <a:pt x="1216745" y="1633703"/>
                    <a:pt x="1216745" y="1633703"/>
                    <a:pt x="1213288" y="1633703"/>
                  </a:cubicBezTo>
                  <a:cubicBezTo>
                    <a:pt x="1206374" y="1633703"/>
                    <a:pt x="1199461" y="1630241"/>
                    <a:pt x="1196004" y="1623317"/>
                  </a:cubicBezTo>
                  <a:cubicBezTo>
                    <a:pt x="1176560" y="1578741"/>
                    <a:pt x="1157724" y="1535559"/>
                    <a:pt x="1139476" y="1493726"/>
                  </a:cubicBezTo>
                  <a:lnTo>
                    <a:pt x="1129194" y="1470156"/>
                  </a:lnTo>
                  <a:lnTo>
                    <a:pt x="1100217" y="1482758"/>
                  </a:lnTo>
                  <a:cubicBezTo>
                    <a:pt x="1069161" y="1493387"/>
                    <a:pt x="1036979" y="1501586"/>
                    <a:pt x="1003898" y="1507127"/>
                  </a:cubicBezTo>
                  <a:lnTo>
                    <a:pt x="918958" y="1514163"/>
                  </a:lnTo>
                  <a:lnTo>
                    <a:pt x="918958" y="1567557"/>
                  </a:lnTo>
                  <a:cubicBezTo>
                    <a:pt x="918958" y="1788528"/>
                    <a:pt x="918958" y="1788528"/>
                    <a:pt x="918958" y="1788528"/>
                  </a:cubicBezTo>
                  <a:cubicBezTo>
                    <a:pt x="918958" y="1795447"/>
                    <a:pt x="912248" y="1805825"/>
                    <a:pt x="902184" y="1805825"/>
                  </a:cubicBezTo>
                  <a:cubicBezTo>
                    <a:pt x="892119" y="1805825"/>
                    <a:pt x="885409" y="1795447"/>
                    <a:pt x="885409" y="1788528"/>
                  </a:cubicBezTo>
                  <a:cubicBezTo>
                    <a:pt x="885409" y="1733285"/>
                    <a:pt x="885409" y="1679769"/>
                    <a:pt x="885409" y="1627925"/>
                  </a:cubicBezTo>
                  <a:lnTo>
                    <a:pt x="885409" y="1513859"/>
                  </a:lnTo>
                  <a:lnTo>
                    <a:pt x="778862" y="1503105"/>
                  </a:lnTo>
                  <a:lnTo>
                    <a:pt x="696946" y="1477647"/>
                  </a:lnTo>
                  <a:lnTo>
                    <a:pt x="683532" y="1511876"/>
                  </a:lnTo>
                  <a:cubicBezTo>
                    <a:pt x="636069" y="1632991"/>
                    <a:pt x="636069" y="1632991"/>
                    <a:pt x="636069" y="1632991"/>
                  </a:cubicBezTo>
                  <a:cubicBezTo>
                    <a:pt x="632613" y="1639911"/>
                    <a:pt x="625701" y="1646831"/>
                    <a:pt x="618788" y="1646831"/>
                  </a:cubicBezTo>
                  <a:cubicBezTo>
                    <a:pt x="615332" y="1646831"/>
                    <a:pt x="615332" y="1643371"/>
                    <a:pt x="611876" y="1643371"/>
                  </a:cubicBezTo>
                  <a:cubicBezTo>
                    <a:pt x="601508" y="1639911"/>
                    <a:pt x="598052" y="1629531"/>
                    <a:pt x="601508" y="1619150"/>
                  </a:cubicBezTo>
                  <a:lnTo>
                    <a:pt x="661505" y="1466052"/>
                  </a:lnTo>
                  <a:lnTo>
                    <a:pt x="560059" y="1410923"/>
                  </a:lnTo>
                  <a:lnTo>
                    <a:pt x="483921" y="1344910"/>
                  </a:lnTo>
                  <a:lnTo>
                    <a:pt x="445584" y="1383204"/>
                  </a:lnTo>
                  <a:cubicBezTo>
                    <a:pt x="289344" y="1539266"/>
                    <a:pt x="289344" y="1539266"/>
                    <a:pt x="289344" y="1539266"/>
                  </a:cubicBezTo>
                  <a:cubicBezTo>
                    <a:pt x="285882" y="1542725"/>
                    <a:pt x="282419" y="1546183"/>
                    <a:pt x="275495" y="1546183"/>
                  </a:cubicBezTo>
                  <a:cubicBezTo>
                    <a:pt x="272032" y="1546183"/>
                    <a:pt x="268570" y="1542725"/>
                    <a:pt x="265107" y="1539266"/>
                  </a:cubicBezTo>
                  <a:cubicBezTo>
                    <a:pt x="258183" y="1532349"/>
                    <a:pt x="258183" y="1521974"/>
                    <a:pt x="265107" y="1515057"/>
                  </a:cubicBezTo>
                  <a:lnTo>
                    <a:pt x="457972" y="1322411"/>
                  </a:lnTo>
                  <a:lnTo>
                    <a:pt x="449237" y="1314838"/>
                  </a:lnTo>
                  <a:cubicBezTo>
                    <a:pt x="424546" y="1287639"/>
                    <a:pt x="402265" y="1258206"/>
                    <a:pt x="382732" y="1226879"/>
                  </a:cubicBezTo>
                  <a:lnTo>
                    <a:pt x="351487" y="1164827"/>
                  </a:lnTo>
                  <a:lnTo>
                    <a:pt x="316150" y="1180309"/>
                  </a:lnTo>
                  <a:cubicBezTo>
                    <a:pt x="196864" y="1232571"/>
                    <a:pt x="196864" y="1232571"/>
                    <a:pt x="196864" y="1232571"/>
                  </a:cubicBezTo>
                  <a:cubicBezTo>
                    <a:pt x="193407" y="1232571"/>
                    <a:pt x="193407" y="1232571"/>
                    <a:pt x="189949" y="1232571"/>
                  </a:cubicBezTo>
                  <a:cubicBezTo>
                    <a:pt x="183035" y="1232571"/>
                    <a:pt x="176120" y="1229104"/>
                    <a:pt x="172662" y="1222170"/>
                  </a:cubicBezTo>
                  <a:cubicBezTo>
                    <a:pt x="169205" y="1215235"/>
                    <a:pt x="172662" y="1201366"/>
                    <a:pt x="183035" y="1197899"/>
                  </a:cubicBezTo>
                  <a:cubicBezTo>
                    <a:pt x="227549" y="1178396"/>
                    <a:pt x="270673" y="1159503"/>
                    <a:pt x="312449" y="1141200"/>
                  </a:cubicBezTo>
                  <a:lnTo>
                    <a:pt x="334685" y="1131458"/>
                  </a:lnTo>
                  <a:lnTo>
                    <a:pt x="332718" y="1127553"/>
                  </a:lnTo>
                  <a:cubicBezTo>
                    <a:pt x="319021" y="1092775"/>
                    <a:pt x="308410" y="1056440"/>
                    <a:pt x="301223" y="1018887"/>
                  </a:cubicBezTo>
                  <a:lnTo>
                    <a:pt x="291927" y="920418"/>
                  </a:lnTo>
                  <a:lnTo>
                    <a:pt x="238269" y="920418"/>
                  </a:lnTo>
                  <a:cubicBezTo>
                    <a:pt x="17297" y="920418"/>
                    <a:pt x="17297" y="920418"/>
                    <a:pt x="17297" y="920418"/>
                  </a:cubicBezTo>
                  <a:cubicBezTo>
                    <a:pt x="10378" y="920418"/>
                    <a:pt x="0" y="913417"/>
                    <a:pt x="0" y="902914"/>
                  </a:cubicBezTo>
                  <a:cubicBezTo>
                    <a:pt x="0" y="892412"/>
                    <a:pt x="10378" y="885410"/>
                    <a:pt x="17297" y="885410"/>
                  </a:cubicBezTo>
                  <a:cubicBezTo>
                    <a:pt x="72540" y="885410"/>
                    <a:pt x="126056" y="885410"/>
                    <a:pt x="177901" y="885410"/>
                  </a:cubicBezTo>
                  <a:lnTo>
                    <a:pt x="292037" y="885410"/>
                  </a:lnTo>
                  <a:lnTo>
                    <a:pt x="302706" y="779445"/>
                  </a:lnTo>
                  <a:lnTo>
                    <a:pt x="327180" y="696944"/>
                  </a:lnTo>
                  <a:lnTo>
                    <a:pt x="293817" y="683814"/>
                  </a:lnTo>
                  <a:cubicBezTo>
                    <a:pt x="172821" y="636194"/>
                    <a:pt x="172821" y="636194"/>
                    <a:pt x="172821" y="636194"/>
                  </a:cubicBezTo>
                  <a:cubicBezTo>
                    <a:pt x="162451" y="632727"/>
                    <a:pt x="158994" y="622324"/>
                    <a:pt x="162451" y="611922"/>
                  </a:cubicBezTo>
                  <a:cubicBezTo>
                    <a:pt x="165908" y="601520"/>
                    <a:pt x="176278" y="598052"/>
                    <a:pt x="186648" y="601520"/>
                  </a:cubicBezTo>
                  <a:lnTo>
                    <a:pt x="340713" y="662155"/>
                  </a:lnTo>
                  <a:lnTo>
                    <a:pt x="378863" y="585238"/>
                  </a:lnTo>
                  <a:lnTo>
                    <a:pt x="458955" y="484396"/>
                  </a:lnTo>
                  <a:lnTo>
                    <a:pt x="421347" y="446830"/>
                  </a:lnTo>
                  <a:cubicBezTo>
                    <a:pt x="265108" y="290768"/>
                    <a:pt x="265108" y="290768"/>
                    <a:pt x="265108" y="290768"/>
                  </a:cubicBezTo>
                  <a:cubicBezTo>
                    <a:pt x="258183" y="283851"/>
                    <a:pt x="258183" y="273476"/>
                    <a:pt x="265108" y="266559"/>
                  </a:cubicBezTo>
                  <a:cubicBezTo>
                    <a:pt x="272033" y="259642"/>
                    <a:pt x="282420" y="259642"/>
                    <a:pt x="289345" y="266559"/>
                  </a:cubicBezTo>
                  <a:lnTo>
                    <a:pt x="481611" y="458607"/>
                  </a:lnTo>
                  <a:lnTo>
                    <a:pt x="533131" y="414198"/>
                  </a:lnTo>
                  <a:cubicBezTo>
                    <a:pt x="558780" y="394753"/>
                    <a:pt x="586007" y="377285"/>
                    <a:pt x="614585" y="362021"/>
                  </a:cubicBezTo>
                  <a:lnTo>
                    <a:pt x="640839" y="350603"/>
                  </a:lnTo>
                  <a:lnTo>
                    <a:pt x="625898" y="316351"/>
                  </a:lnTo>
                  <a:cubicBezTo>
                    <a:pt x="573794" y="196902"/>
                    <a:pt x="573794" y="196902"/>
                    <a:pt x="573794" y="196902"/>
                  </a:cubicBezTo>
                  <a:cubicBezTo>
                    <a:pt x="570337" y="189978"/>
                    <a:pt x="573794" y="179592"/>
                    <a:pt x="584164" y="172667"/>
                  </a:cubicBezTo>
                  <a:cubicBezTo>
                    <a:pt x="594534" y="169205"/>
                    <a:pt x="604904" y="172667"/>
                    <a:pt x="608361" y="183054"/>
                  </a:cubicBezTo>
                  <a:cubicBezTo>
                    <a:pt x="627805" y="227629"/>
                    <a:pt x="646642" y="270812"/>
                    <a:pt x="664890" y="312645"/>
                  </a:cubicBezTo>
                  <a:lnTo>
                    <a:pt x="674972" y="335758"/>
                  </a:lnTo>
                  <a:lnTo>
                    <a:pt x="704151" y="323068"/>
                  </a:lnTo>
                  <a:cubicBezTo>
                    <a:pt x="735207" y="312439"/>
                    <a:pt x="767389" y="304241"/>
                    <a:pt x="800469" y="298699"/>
                  </a:cubicBezTo>
                  <a:lnTo>
                    <a:pt x="885409" y="291664"/>
                  </a:lnTo>
                  <a:lnTo>
                    <a:pt x="885409" y="241728"/>
                  </a:lnTo>
                  <a:cubicBezTo>
                    <a:pt x="885409" y="20757"/>
                    <a:pt x="885409" y="20757"/>
                    <a:pt x="885409" y="20757"/>
                  </a:cubicBezTo>
                  <a:cubicBezTo>
                    <a:pt x="885409" y="10378"/>
                    <a:pt x="892119" y="0"/>
                    <a:pt x="902184" y="0"/>
                  </a:cubicBezTo>
                  <a:close/>
                </a:path>
              </a:pathLst>
            </a:custGeom>
            <a:solidFill>
              <a:schemeClr val="accent2"/>
            </a:solidFill>
            <a:ln>
              <a:noFill/>
            </a:ln>
          </p:spPr>
          <p:txBody>
            <a:bodyPr vert="horz" wrap="square" lIns="91440" tIns="45720" rIns="91440" bIns="45720" numCol="1" anchor="ctr" anchorCtr="0" compatLnSpc="1">
              <a:noAutofit/>
            </a:bodyPr>
            <a:lstStyle/>
            <a:p>
              <a:pPr marL="0" marR="0" lvl="0" indent="0" algn="ctr" defTabSz="914400" rtl="0" eaLnBrk="1" latinLnBrk="0" hangingPunct="1">
                <a:spcBef>
                  <a:spcPts val="0"/>
                </a:spcBef>
                <a:spcAft>
                  <a:spcPts val="0"/>
                </a:spcAft>
                <a:buClrTx/>
                <a:buSzTx/>
                <a:buFontTx/>
                <a:buNone/>
                <a:defRPr/>
              </a:pPr>
              <a:endParaRPr kumimoji="0" lang="zh-CN" altLang="en-US" sz="6000" b="1" i="0" u="none" strike="noStrike" kern="1200" cap="none" spc="0" normalizeH="0" noProof="0" dirty="0">
                <a:ln>
                  <a:noFill/>
                </a:ln>
                <a:solidFill>
                  <a:srgbClr val="FFFFFF"/>
                </a:solidFill>
                <a:effectLst/>
                <a:uLnTx/>
                <a:uFillTx/>
                <a:latin typeface="+mn-lt"/>
                <a:ea typeface="+mn-ea"/>
                <a:cs typeface="+mn-cs"/>
              </a:endParaRPr>
            </a:p>
          </p:txBody>
        </p:sp>
      </p:grpSp>
      <p:sp>
        <p:nvSpPr>
          <p:cNvPr id="2" name="标题 1"/>
          <p:cNvSpPr>
            <a:spLocks noGrp="1"/>
          </p:cNvSpPr>
          <p:nvPr>
            <p:ph type="title"/>
          </p:nvPr>
        </p:nvSpPr>
        <p:spPr>
          <a:xfrm>
            <a:off x="2574000" y="4201200"/>
            <a:ext cx="7369200" cy="770400"/>
          </a:xfrm>
        </p:spPr>
        <p:txBody>
          <a:bodyPr anchor="ctr" anchorCtr="0">
            <a:normAutofit/>
          </a:bodyPr>
          <a:lstStyle>
            <a:lvl1pPr algn="ctr">
              <a:defRPr sz="4000" b="1">
                <a:solidFill>
                  <a:schemeClr val="bg1"/>
                </a:solidFill>
              </a:defRPr>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7F80E37B-9903-4420-8A41-4A9C62F227FA}" type="datetimeFigureOut">
              <a:rPr lang="zh-CN" altLang="en-US" smtClean="0"/>
              <a:pPr/>
              <a:t>2016/5/16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889019"/>
            <a:ext cx="10515600" cy="2575295"/>
          </a:xfrm>
        </p:spPr>
        <p:txBody>
          <a:bodyPr/>
          <a:lstStyle>
            <a:lvl1pPr marL="230505" indent="-230505">
              <a:buFont typeface="Arial" pitchFamily="34" charset="0"/>
              <a:buChar cha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838200" y="3596905"/>
            <a:ext cx="10515600" cy="2575295"/>
          </a:xfrm>
        </p:spPr>
        <p:txBody>
          <a:bodyPr/>
          <a:lstStyle>
            <a:lvl1pPr marL="230505" indent="-230505">
              <a:buFont typeface="Arial" pitchFamily="34" charset="0"/>
              <a:buChar cha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lstStyle/>
          <a:p>
            <a:fld id="{7F80E37B-9903-4420-8A41-4A9C62F227FA}" type="datetimeFigureOut">
              <a:rPr lang="zh-CN" altLang="en-US" smtClean="0"/>
              <a:pPr/>
              <a:t>2016/5/16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24400" y="0"/>
            <a:ext cx="10515600" cy="72720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282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hasCustomPrompt="1"/>
          </p:nvPr>
        </p:nvSpPr>
        <p:spPr>
          <a:xfrm>
            <a:off x="839788" y="2106873"/>
            <a:ext cx="5157787" cy="3684588"/>
          </a:xfrm>
        </p:spPr>
        <p:txBody>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282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hasCustomPrompt="1"/>
          </p:nvPr>
        </p:nvSpPr>
        <p:spPr>
          <a:xfrm>
            <a:off x="6172200" y="2106873"/>
            <a:ext cx="5183188" cy="3684588"/>
          </a:xfrm>
        </p:spPr>
        <p:txBody>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7F80E37B-9903-4420-8A41-4A9C62F227FA}" type="datetimeFigureOut">
              <a:rPr lang="zh-CN" altLang="en-US" smtClean="0"/>
              <a:pPr/>
              <a:t>2016/5/16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582000" y="1857600"/>
            <a:ext cx="7088400" cy="1976400"/>
          </a:xfrm>
        </p:spPr>
        <p:txBody>
          <a:bodyPr anchor="b" anchorCtr="0">
            <a:normAutofit/>
          </a:bodyPr>
          <a:lstStyle>
            <a:lvl1pPr algn="ctr">
              <a:defRPr sz="80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7F80E37B-9903-4420-8A41-4A9C62F227FA}" type="datetimeFigureOut">
              <a:rPr lang="zh-CN" altLang="en-US" smtClean="0"/>
              <a:pPr/>
              <a:t>2016/5/16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F80E37B-9903-4420-8A41-4A9C62F227FA}" type="datetimeFigureOut">
              <a:rPr lang="zh-CN" altLang="en-US" smtClean="0"/>
              <a:pPr/>
              <a:t>2016/5/16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800" y="754380"/>
            <a:ext cx="4165200" cy="1602000"/>
          </a:xfrm>
        </p:spPr>
        <p:txBody>
          <a:bodyPr anchor="ctr" anchorCtr="0">
            <a:normAutofit/>
          </a:bodyPr>
          <a:lstStyle>
            <a:lvl1pPr>
              <a:defRPr sz="3200">
                <a:solidFill>
                  <a:schemeClr val="tx1"/>
                </a:solidFill>
              </a:defRPr>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5183188" y="75438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7" y="2356380"/>
            <a:ext cx="4165200" cy="381240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fld id="{7F80E37B-9903-4420-8A41-4A9C62F227FA}" type="datetimeFigureOut">
              <a:rPr lang="zh-CN" altLang="en-US" smtClean="0"/>
              <a:pPr/>
              <a:t>2016/5/16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F6E966-E7B0-4EED-A6DF-8D2FB3083C92}" type="datetimeFigureOut">
              <a:rPr lang="zh-CN" altLang="en-US" smtClean="0"/>
              <a:pPr/>
              <a:t>2016/5/16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43A438-0547-4DA0-A5BD-B6684AA34195}"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468464" y="365125"/>
            <a:ext cx="1885335" cy="5811838"/>
          </a:xfrm>
        </p:spPr>
        <p:txBody>
          <a:bodyPr vert="eaVert">
            <a:normAutofit/>
          </a:bodyPr>
          <a:lstStyle>
            <a:lvl1pPr>
              <a:defRPr>
                <a:solidFill>
                  <a:schemeClr val="accent1"/>
                </a:solidFill>
              </a:defRPr>
            </a:lvl1p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199" y="365125"/>
            <a:ext cx="8409039" cy="5811838"/>
          </a:xfrm>
        </p:spPr>
        <p:txBody>
          <a:bodyPr vert="eaVert">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normAutofit/>
          </a:bodyPr>
          <a:lstStyle/>
          <a:p>
            <a:fld id="{7F80E37B-9903-4420-8A41-4A9C62F227FA}" type="datetimeFigureOut">
              <a:rPr lang="zh-CN" altLang="en-US" smtClean="0"/>
              <a:pPr/>
              <a:t>2016/5/16</a:t>
            </a:fld>
            <a:endParaRPr lang="zh-CN" altLang="en-US"/>
          </a:p>
        </p:txBody>
      </p:sp>
      <p:sp>
        <p:nvSpPr>
          <p:cNvPr id="5" name="页脚占位符 4"/>
          <p:cNvSpPr>
            <a:spLocks noGrp="1"/>
          </p:cNvSpPr>
          <p:nvPr>
            <p:ph type="ftr" sz="quarter" idx="11"/>
          </p:nvPr>
        </p:nvSpPr>
        <p:spPr/>
        <p:txBody>
          <a:bodyPr>
            <a:normAutofit/>
          </a:bodyPr>
          <a:lstStyle/>
          <a:p>
            <a:endParaRPr lang="zh-CN" altLang="en-US" dirty="0"/>
          </a:p>
        </p:txBody>
      </p:sp>
      <p:sp>
        <p:nvSpPr>
          <p:cNvPr id="6" name="灯片编号占位符 5"/>
          <p:cNvSpPr>
            <a:spLocks noGrp="1"/>
          </p:cNvSpPr>
          <p:nvPr>
            <p:ph type="sldNum" sz="quarter" idx="12"/>
          </p:nvPr>
        </p:nvSpPr>
        <p:spPr/>
        <p:txBody>
          <a:bodyPr>
            <a:normAutofit/>
          </a:bodyPr>
          <a:lstStyle/>
          <a:p>
            <a:fld id="{779BD3ED-411E-4FFB-A5AE-613AE2B852F3}"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normAutofit/>
          </a:bodyPr>
          <a:lstStyle/>
          <a:p>
            <a:fld id="{7F80E37B-9903-4420-8A41-4A9C62F227FA}" type="datetimeFigureOut">
              <a:rPr lang="zh-CN" altLang="en-US" smtClean="0"/>
              <a:pPr/>
              <a:t>2016/5/16</a:t>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779BD3ED-411E-4FFB-A5AE-613AE2B852F3}" type="slidenum">
              <a:rPr lang="zh-CN" altLang="en-US" smtClean="0"/>
              <a:pPr/>
              <a:t>‹#›</a:t>
            </a:fld>
            <a:endParaRPr lang="zh-CN" altLang="en-US"/>
          </a:p>
        </p:txBody>
      </p:sp>
      <p:sp>
        <p:nvSpPr>
          <p:cNvPr id="7" name="内容占位符 6"/>
          <p:cNvSpPr>
            <a:spLocks noGrp="1"/>
          </p:cNvSpPr>
          <p:nvPr>
            <p:ph sz="quarter" idx="13"/>
          </p:nvPr>
        </p:nvSpPr>
        <p:spPr>
          <a:xfrm>
            <a:off x="838800" y="363600"/>
            <a:ext cx="10515600" cy="5810400"/>
          </a:xfr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7F6E966-E7B0-4EED-A6DF-8D2FB3083C92}" type="datetimeFigureOut">
              <a:rPr lang="zh-CN" altLang="en-US" smtClean="0"/>
              <a:pPr/>
              <a:t>2016/5/16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143A438-0547-4DA0-A5BD-B6684AA3419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7F6E966-E7B0-4EED-A6DF-8D2FB3083C92}" type="datetimeFigureOut">
              <a:rPr lang="zh-CN" altLang="en-US" smtClean="0"/>
              <a:pPr/>
              <a:t>2016/5/16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43A438-0547-4DA0-A5BD-B6684AA3419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7F6E966-E7B0-4EED-A6DF-8D2FB3083C92}" type="datetimeFigureOut">
              <a:rPr lang="zh-CN" altLang="en-US" smtClean="0"/>
              <a:pPr/>
              <a:t>2016/5/16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143A438-0547-4DA0-A5BD-B6684AA3419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7F6E966-E7B0-4EED-A6DF-8D2FB3083C92}" type="datetimeFigureOut">
              <a:rPr lang="zh-CN" altLang="en-US" smtClean="0"/>
              <a:pPr/>
              <a:t>2016/5/16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143A438-0547-4DA0-A5BD-B6684AA3419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F6E966-E7B0-4EED-A6DF-8D2FB3083C92}" type="datetimeFigureOut">
              <a:rPr lang="zh-CN" altLang="en-US" smtClean="0"/>
              <a:pPr/>
              <a:t>2016/5/16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143A438-0547-4DA0-A5BD-B6684AA3419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7F6E966-E7B0-4EED-A6DF-8D2FB3083C92}" type="datetimeFigureOut">
              <a:rPr lang="zh-CN" altLang="en-US" smtClean="0"/>
              <a:pPr/>
              <a:t>2016/5/16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43A438-0547-4DA0-A5BD-B6684AA3419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7F6E966-E7B0-4EED-A6DF-8D2FB3083C92}" type="datetimeFigureOut">
              <a:rPr lang="zh-CN" altLang="en-US" smtClean="0"/>
              <a:pPr/>
              <a:t>2016/5/16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143A438-0547-4DA0-A5BD-B6684AA3419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F6E966-E7B0-4EED-A6DF-8D2FB3083C92}" type="datetimeFigureOut">
              <a:rPr lang="zh-CN" altLang="en-US" smtClean="0"/>
              <a:pPr/>
              <a:t>2016/5/16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43A438-0547-4DA0-A5BD-B6684AA3419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23686" y="1"/>
            <a:ext cx="10515600" cy="725714"/>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957943"/>
            <a:ext cx="10515600" cy="5219020"/>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baseline="0">
                <a:solidFill>
                  <a:schemeClr val="tx1">
                    <a:tint val="75000"/>
                  </a:schemeClr>
                </a:solidFill>
                <a:latin typeface="+mn-lt"/>
                <a:ea typeface="+mn-ea"/>
              </a:defRPr>
            </a:lvl1pPr>
          </a:lstStyle>
          <a:p>
            <a:fld id="{7F80E37B-9903-4420-8A41-4A9C62F227FA}" type="datetimeFigureOut">
              <a:rPr lang="zh-CN" altLang="en-US" smtClean="0"/>
              <a:pPr/>
              <a:t>2016/5/16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baseline="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baseline="0">
                <a:solidFill>
                  <a:schemeClr val="tx1">
                    <a:tint val="75000"/>
                  </a:schemeClr>
                </a:solidFill>
                <a:latin typeface="+mn-lt"/>
                <a:ea typeface="+mn-ea"/>
              </a:defRPr>
            </a:lvl1pPr>
          </a:lstStyle>
          <a:p>
            <a:fld id="{779BD3ED-411E-4FFB-A5AE-613AE2B852F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3600" kern="1200">
          <a:solidFill>
            <a:srgbClr val="FFFFFF"/>
          </a:solidFill>
          <a:latin typeface="+mj-lt"/>
          <a:ea typeface="+mj-ea"/>
          <a:cs typeface="+mj-cs"/>
        </a:defRPr>
      </a:lvl1pPr>
    </p:titleStyle>
    <p:bodyStyle>
      <a:lvl1pPr marL="342900" indent="-342900" algn="just" defTabSz="914400" rtl="0" eaLnBrk="1" latinLnBrk="0" hangingPunct="1">
        <a:lnSpc>
          <a:spcPct val="120000"/>
        </a:lnSpc>
        <a:spcBef>
          <a:spcPts val="600"/>
        </a:spcBef>
        <a:spcAft>
          <a:spcPts val="600"/>
        </a:spcAft>
        <a:buFont typeface="Arial" pitchFamily="34" charset="0"/>
        <a:buChar char="•"/>
        <a:defRPr sz="2400" kern="1200">
          <a:solidFill>
            <a:srgbClr val="333333"/>
          </a:solidFill>
          <a:latin typeface="+mn-lt"/>
          <a:ea typeface="+mn-ea"/>
          <a:cs typeface="+mn-cs"/>
        </a:defRPr>
      </a:lvl1pPr>
      <a:lvl2pPr marL="685800" indent="-228600" algn="just" defTabSz="914400" rtl="0" eaLnBrk="1" latinLnBrk="0" hangingPunct="1">
        <a:lnSpc>
          <a:spcPct val="120000"/>
        </a:lnSpc>
        <a:spcBef>
          <a:spcPts val="600"/>
        </a:spcBef>
        <a:spcAft>
          <a:spcPts val="600"/>
        </a:spcAft>
        <a:buFont typeface="Arial" pitchFamily="34" charset="0"/>
        <a:buChar char="•"/>
        <a:defRPr sz="2000" kern="1200">
          <a:solidFill>
            <a:srgbClr val="333333"/>
          </a:solidFill>
          <a:latin typeface="+mn-lt"/>
          <a:ea typeface="+mn-ea"/>
          <a:cs typeface="+mn-cs"/>
        </a:defRPr>
      </a:lvl2pPr>
      <a:lvl3pPr marL="1143000" indent="-228600" algn="just" defTabSz="914400" rtl="0" eaLnBrk="1" latinLnBrk="0" hangingPunct="1">
        <a:lnSpc>
          <a:spcPct val="120000"/>
        </a:lnSpc>
        <a:spcBef>
          <a:spcPts val="600"/>
        </a:spcBef>
        <a:spcAft>
          <a:spcPts val="600"/>
        </a:spcAft>
        <a:buFont typeface="Arial" pitchFamily="34" charset="0"/>
        <a:buChar char="•"/>
        <a:defRPr sz="1800" kern="1200">
          <a:solidFill>
            <a:srgbClr val="333333"/>
          </a:solidFill>
          <a:latin typeface="+mn-lt"/>
          <a:ea typeface="+mn-ea"/>
          <a:cs typeface="+mn-cs"/>
        </a:defRPr>
      </a:lvl3pPr>
      <a:lvl4pPr marL="1600200" indent="-228600" algn="just" defTabSz="914400" rtl="0" eaLnBrk="1" latinLnBrk="0" hangingPunct="1">
        <a:lnSpc>
          <a:spcPct val="120000"/>
        </a:lnSpc>
        <a:spcBef>
          <a:spcPts val="600"/>
        </a:spcBef>
        <a:spcAft>
          <a:spcPts val="600"/>
        </a:spcAft>
        <a:buFont typeface="Arial" pitchFamily="34" charset="0"/>
        <a:buChar char="•"/>
        <a:defRPr sz="1800" kern="1200">
          <a:solidFill>
            <a:srgbClr val="333333"/>
          </a:solidFill>
          <a:latin typeface="+mn-lt"/>
          <a:ea typeface="+mn-ea"/>
          <a:cs typeface="+mn-cs"/>
        </a:defRPr>
      </a:lvl4pPr>
      <a:lvl5pPr marL="2057400" indent="-228600" algn="just" defTabSz="914400" rtl="0" eaLnBrk="1" latinLnBrk="0" hangingPunct="1">
        <a:lnSpc>
          <a:spcPct val="120000"/>
        </a:lnSpc>
        <a:spcBef>
          <a:spcPts val="600"/>
        </a:spcBef>
        <a:spcAft>
          <a:spcPts val="600"/>
        </a:spcAft>
        <a:buFont typeface="Arial" pitchFamily="34" charset="0"/>
        <a:buChar char="•"/>
        <a:defRPr sz="1800" kern="1200">
          <a:solidFill>
            <a:srgbClr val="333333"/>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2.xml"/><Relationship Id="rId1" Type="http://schemas.openxmlformats.org/officeDocument/2006/relationships/tags" Target="../tags/tag2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slideLayout" Target="../slideLayouts/slideLayout1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2" name="矩形 1"/>
          <p:cNvSpPr/>
          <p:nvPr/>
        </p:nvSpPr>
        <p:spPr>
          <a:xfrm>
            <a:off x="0" y="4267200"/>
            <a:ext cx="12192000" cy="25908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352261" y="1001947"/>
            <a:ext cx="7487478" cy="4863548"/>
          </a:xfrm>
          <a:prstGeom prst="roundRect">
            <a:avLst/>
          </a:prstGeom>
          <a:solidFill>
            <a:srgbClr val="FAF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50629" y="1540329"/>
            <a:ext cx="8432800" cy="3776980"/>
          </a:xfrm>
          <a:prstGeom prst="rect">
            <a:avLst/>
          </a:pr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339618" y="4302185"/>
            <a:ext cx="3564834" cy="1554480"/>
          </a:xfrm>
          <a:prstGeom prst="rect">
            <a:avLst/>
          </a:prstGeom>
          <a:noFill/>
        </p:spPr>
        <p:txBody>
          <a:bodyPr wrap="square" rtlCol="0">
            <a:spAutoFit/>
          </a:bodyPr>
          <a:lstStyle/>
          <a:p>
            <a:pPr algn="ctr"/>
            <a:r>
              <a:rPr lang="zh-CN" altLang="zh-CN" sz="3200" b="1" dirty="0">
                <a:solidFill>
                  <a:srgbClr val="476671"/>
                </a:solidFill>
                <a:latin typeface="楷体" pitchFamily="49" charset="-122"/>
                <a:ea typeface="楷体" pitchFamily="49" charset="-122"/>
              </a:rPr>
              <a:t>南京大学</a:t>
            </a:r>
          </a:p>
          <a:p>
            <a:pPr algn="ctr"/>
            <a:r>
              <a:rPr lang="zh-CN" altLang="zh-CN" sz="3200" b="1" dirty="0">
                <a:solidFill>
                  <a:srgbClr val="476671"/>
                </a:solidFill>
                <a:latin typeface="楷体" pitchFamily="49" charset="-122"/>
                <a:ea typeface="楷体" pitchFamily="49" charset="-122"/>
              </a:rPr>
              <a:t>宫玲琳</a:t>
            </a:r>
          </a:p>
          <a:p>
            <a:pPr algn="ctr"/>
            <a:r>
              <a:rPr lang="en-US" altLang="zh-CN" sz="3200" b="1" dirty="0">
                <a:solidFill>
                  <a:srgbClr val="476671"/>
                </a:solidFill>
                <a:latin typeface="楷体" pitchFamily="49" charset="-122"/>
                <a:ea typeface="楷体" pitchFamily="49" charset="-122"/>
              </a:rPr>
              <a:t>2016.5</a:t>
            </a:r>
          </a:p>
        </p:txBody>
      </p:sp>
      <p:pic>
        <p:nvPicPr>
          <p:cNvPr id="5" name="图片 4"/>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b="6430"/>
          <a:stretch>
            <a:fillRect/>
          </a:stretch>
        </p:blipFill>
        <p:spPr>
          <a:xfrm rot="20897952">
            <a:off x="5021915" y="76853"/>
            <a:ext cx="2103720" cy="2031264"/>
          </a:xfrm>
          <a:prstGeom prst="rect">
            <a:avLst/>
          </a:prstGeom>
        </p:spPr>
      </p:pic>
      <p:sp>
        <p:nvSpPr>
          <p:cNvPr id="8" name="文本框 7"/>
          <p:cNvSpPr txBox="1"/>
          <p:nvPr/>
        </p:nvSpPr>
        <p:spPr>
          <a:xfrm>
            <a:off x="1476375" y="2558415"/>
            <a:ext cx="9424670" cy="701040"/>
          </a:xfrm>
          <a:prstGeom prst="rect">
            <a:avLst/>
          </a:prstGeom>
          <a:noFill/>
        </p:spPr>
        <p:txBody>
          <a:bodyPr wrap="square" rtlCol="0">
            <a:spAutoFit/>
          </a:bodyPr>
          <a:lstStyle/>
          <a:p>
            <a:r>
              <a:rPr lang="zh-CN" altLang="en-US" sz="4000" b="1" dirty="0">
                <a:solidFill>
                  <a:srgbClr val="476671"/>
                </a:solidFill>
                <a:latin typeface="楷体" pitchFamily="49" charset="-122"/>
                <a:ea typeface="楷体" pitchFamily="49" charset="-122"/>
              </a:rPr>
              <a:t>大学章程中学生事务管理规定审视与检讨</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4" name="矩形 3"/>
          <p:cNvSpPr/>
          <p:nvPr/>
        </p:nvSpPr>
        <p:spPr>
          <a:xfrm>
            <a:off x="0" y="414020"/>
            <a:ext cx="1301115"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4935" y="396875"/>
            <a:ext cx="1083310" cy="457200"/>
          </a:xfrm>
          <a:prstGeom prst="rect">
            <a:avLst/>
          </a:prstGeom>
          <a:noFill/>
        </p:spPr>
        <p:txBody>
          <a:bodyPr wrap="square" rtlCol="0">
            <a:spAutoFit/>
          </a:bodyPr>
          <a:lstStyle/>
          <a:p>
            <a:pPr algn="dist"/>
            <a:r>
              <a:rPr lang="en-US" altLang="zh-CN" sz="2400" dirty="0" smtClean="0">
                <a:solidFill>
                  <a:schemeClr val="bg1"/>
                </a:solidFill>
                <a:latin typeface="楷体" pitchFamily="49" charset="-122"/>
                <a:ea typeface="楷体" pitchFamily="49" charset="-122"/>
              </a:rPr>
              <a:t>03-1</a:t>
            </a:r>
            <a:endParaRPr lang="zh-CN" altLang="en-US" sz="2400" dirty="0">
              <a:solidFill>
                <a:schemeClr val="bg1"/>
              </a:solidFill>
              <a:latin typeface="楷体" pitchFamily="49" charset="-122"/>
              <a:ea typeface="楷体" pitchFamily="49" charset="-122"/>
            </a:endParaRPr>
          </a:p>
        </p:txBody>
      </p:sp>
      <p:sp>
        <p:nvSpPr>
          <p:cNvPr id="5" name="矩形 4"/>
          <p:cNvSpPr/>
          <p:nvPr/>
        </p:nvSpPr>
        <p:spPr>
          <a:xfrm>
            <a:off x="1499870" y="426720"/>
            <a:ext cx="4334873"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rotWithShape="1">
          <a:blip r:embed="rId3" cstate="print">
            <a:extLst>
              <a:ext uri="{28A0092B-C50C-407E-A947-70E740481C1C}">
                <a14:useLocalDpi xmlns="" xmlns:a14="http://schemas.microsoft.com/office/drawing/2010/main" val="0"/>
              </a:ext>
            </a:extLst>
          </a:blip>
          <a:srcRect r="24652"/>
          <a:stretch>
            <a:fillRect/>
          </a:stretch>
        </p:blipFill>
        <p:spPr>
          <a:xfrm>
            <a:off x="951928" y="3300287"/>
            <a:ext cx="1843652" cy="2709011"/>
          </a:xfrm>
          <a:prstGeom prst="rect">
            <a:avLst/>
          </a:prstGeom>
        </p:spPr>
      </p:pic>
      <p:sp>
        <p:nvSpPr>
          <p:cNvPr id="34" name="圆角矩形 33" descr="craft_texture.jpeg"/>
          <p:cNvSpPr/>
          <p:nvPr/>
        </p:nvSpPr>
        <p:spPr>
          <a:xfrm>
            <a:off x="1335315" y="963295"/>
            <a:ext cx="8810082" cy="1385570"/>
          </a:xfrm>
          <a:prstGeom prst="roundRect">
            <a:avLst>
              <a:gd name="adj" fmla="val 13750"/>
            </a:avLst>
          </a:prstGeom>
          <a:noFill/>
          <a:ln>
            <a:noFill/>
          </a:ln>
          <a:extLst>
            <a:ext uri="{909E8E84-426E-40DD-AFC4-6F175D3DCCD1}">
              <a14:hiddenFill xmlns="" xmlns:a14="http://schemas.microsoft.com/office/drawing/2010/main">
                <a:solidFill>
                  <a:schemeClr val="accent2"/>
                </a:solidFill>
              </a14:hiddenFill>
            </a:ext>
          </a:extLst>
        </p:spPr>
        <p:style>
          <a:lnRef idx="2">
            <a:schemeClr val="accent1"/>
          </a:lnRef>
          <a:fillRef idx="1">
            <a:schemeClr val="lt1"/>
          </a:fillRef>
          <a:effectRef idx="0">
            <a:schemeClr val="accent1"/>
          </a:effectRef>
          <a:fontRef idx="minor">
            <a:schemeClr val="dk1"/>
          </a:fontRef>
        </p:style>
        <p:txBody>
          <a:bodyPr vert="horz" wrap="square" lIns="50800" tIns="50800" rIns="50800" bIns="50800" anchor="ctr"/>
          <a:lstStyle/>
          <a:p>
            <a:pPr lvl="0">
              <a:buNone/>
            </a:pPr>
            <a:r>
              <a:rPr lang="en-US" altLang="zh-CN" sz="2800" dirty="0">
                <a:solidFill>
                  <a:schemeClr val="accent1">
                    <a:lumMod val="75000"/>
                  </a:schemeClr>
                </a:solidFill>
                <a:latin typeface="楷体" pitchFamily="49" charset="-122"/>
                <a:ea typeface="楷体" pitchFamily="49" charset="-122"/>
                <a:sym typeface="+mn-ea"/>
              </a:rPr>
              <a:t>  </a:t>
            </a:r>
            <a:r>
              <a:rPr lang="zh-CN" altLang="en-US" sz="3200" b="1" dirty="0">
                <a:solidFill>
                  <a:schemeClr val="accent1">
                    <a:lumMod val="75000"/>
                  </a:schemeClr>
                </a:solidFill>
                <a:latin typeface="楷体" pitchFamily="49" charset="-122"/>
                <a:ea typeface="楷体" pitchFamily="49" charset="-122"/>
                <a:sym typeface="+mn-ea"/>
              </a:rPr>
              <a:t>首先，学生事务法</a:t>
            </a:r>
            <a:r>
              <a:rPr lang="zh-CN" altLang="en-US" sz="3200" b="1" dirty="0" smtClean="0">
                <a:solidFill>
                  <a:schemeClr val="accent1">
                    <a:lumMod val="75000"/>
                  </a:schemeClr>
                </a:solidFill>
                <a:latin typeface="楷体" pitchFamily="49" charset="-122"/>
                <a:ea typeface="楷体" pitchFamily="49" charset="-122"/>
                <a:sym typeface="+mn-ea"/>
              </a:rPr>
              <a:t>律法规仍</a:t>
            </a:r>
            <a:r>
              <a:rPr lang="zh-CN" altLang="en-US" sz="3200" b="1" dirty="0">
                <a:solidFill>
                  <a:schemeClr val="accent1">
                    <a:lumMod val="75000"/>
                  </a:schemeClr>
                </a:solidFill>
                <a:latin typeface="楷体" pitchFamily="49" charset="-122"/>
                <a:ea typeface="楷体" pitchFamily="49" charset="-122"/>
                <a:sym typeface="+mn-ea"/>
              </a:rPr>
              <a:t>旧存在空白与漏洞。</a:t>
            </a:r>
            <a:endParaRPr lang="zh-CN" altLang="en-US" sz="3200" b="1" dirty="0">
              <a:solidFill>
                <a:schemeClr val="accent1">
                  <a:lumMod val="75000"/>
                </a:schemeClr>
              </a:solidFill>
              <a:effectLst>
                <a:outerShdw blurRad="38100" dist="38100" dir="2700000">
                  <a:srgbClr val="000000"/>
                </a:outerShdw>
              </a:effectLst>
              <a:latin typeface="楷体" pitchFamily="49" charset="-122"/>
              <a:ea typeface="楷体" pitchFamily="49" charset="-122"/>
              <a:sym typeface="+mn-ea"/>
            </a:endParaRPr>
          </a:p>
        </p:txBody>
      </p:sp>
      <p:grpSp>
        <p:nvGrpSpPr>
          <p:cNvPr id="162" name="组合 161"/>
          <p:cNvGrpSpPr/>
          <p:nvPr/>
        </p:nvGrpSpPr>
        <p:grpSpPr>
          <a:xfrm>
            <a:off x="4618355" y="2406015"/>
            <a:ext cx="4552950" cy="3307080"/>
            <a:chOff x="4445240" y="4357388"/>
            <a:chExt cx="599033" cy="598462"/>
          </a:xfrm>
          <a:solidFill>
            <a:srgbClr val="46646E"/>
          </a:solidFill>
        </p:grpSpPr>
        <p:sp>
          <p:nvSpPr>
            <p:cNvPr id="163" name="Freeform 399"/>
            <p:cNvSpPr/>
            <p:nvPr/>
          </p:nvSpPr>
          <p:spPr bwMode="auto">
            <a:xfrm>
              <a:off x="4445240" y="4357388"/>
              <a:ext cx="599033" cy="598462"/>
            </a:xfrm>
            <a:custGeom>
              <a:avLst/>
              <a:gdLst>
                <a:gd name="T0" fmla="*/ 1092 w 2098"/>
                <a:gd name="T1" fmla="*/ 1007 h 2096"/>
                <a:gd name="T2" fmla="*/ 1092 w 2098"/>
                <a:gd name="T3" fmla="*/ 0 h 2096"/>
                <a:gd name="T4" fmla="*/ 1007 w 2098"/>
                <a:gd name="T5" fmla="*/ 0 h 2096"/>
                <a:gd name="T6" fmla="*/ 1007 w 2098"/>
                <a:gd name="T7" fmla="*/ 1007 h 2096"/>
                <a:gd name="T8" fmla="*/ 0 w 2098"/>
                <a:gd name="T9" fmla="*/ 1007 h 2096"/>
                <a:gd name="T10" fmla="*/ 0 w 2098"/>
                <a:gd name="T11" fmla="*/ 1090 h 2096"/>
                <a:gd name="T12" fmla="*/ 1007 w 2098"/>
                <a:gd name="T13" fmla="*/ 1090 h 2096"/>
                <a:gd name="T14" fmla="*/ 1007 w 2098"/>
                <a:gd name="T15" fmla="*/ 2096 h 2096"/>
                <a:gd name="T16" fmla="*/ 1092 w 2098"/>
                <a:gd name="T17" fmla="*/ 2096 h 2096"/>
                <a:gd name="T18" fmla="*/ 1092 w 2098"/>
                <a:gd name="T19" fmla="*/ 1090 h 2096"/>
                <a:gd name="T20" fmla="*/ 2098 w 2098"/>
                <a:gd name="T21" fmla="*/ 1090 h 2096"/>
                <a:gd name="T22" fmla="*/ 2098 w 2098"/>
                <a:gd name="T23" fmla="*/ 1007 h 2096"/>
                <a:gd name="T24" fmla="*/ 1092 w 2098"/>
                <a:gd name="T25" fmla="*/ 1007 h 2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8" h="2096">
                  <a:moveTo>
                    <a:pt x="1092" y="1007"/>
                  </a:moveTo>
                  <a:lnTo>
                    <a:pt x="1092" y="0"/>
                  </a:lnTo>
                  <a:lnTo>
                    <a:pt x="1007" y="0"/>
                  </a:lnTo>
                  <a:lnTo>
                    <a:pt x="1007" y="1007"/>
                  </a:lnTo>
                  <a:lnTo>
                    <a:pt x="0" y="1007"/>
                  </a:lnTo>
                  <a:lnTo>
                    <a:pt x="0" y="1090"/>
                  </a:lnTo>
                  <a:lnTo>
                    <a:pt x="1007" y="1090"/>
                  </a:lnTo>
                  <a:lnTo>
                    <a:pt x="1007" y="2096"/>
                  </a:lnTo>
                  <a:lnTo>
                    <a:pt x="1092" y="2096"/>
                  </a:lnTo>
                  <a:lnTo>
                    <a:pt x="1092" y="1090"/>
                  </a:lnTo>
                  <a:lnTo>
                    <a:pt x="2098" y="1090"/>
                  </a:lnTo>
                  <a:lnTo>
                    <a:pt x="2098" y="1007"/>
                  </a:lnTo>
                  <a:lnTo>
                    <a:pt x="1092" y="1007"/>
                  </a:ln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69" name="Freeform 405"/>
            <p:cNvSpPr/>
            <p:nvPr/>
          </p:nvSpPr>
          <p:spPr bwMode="auto">
            <a:xfrm>
              <a:off x="4525472" y="4677177"/>
              <a:ext cx="107358" cy="117351"/>
            </a:xfrm>
            <a:custGeom>
              <a:avLst/>
              <a:gdLst>
                <a:gd name="T0" fmla="*/ 22 w 159"/>
                <a:gd name="T1" fmla="*/ 115 h 174"/>
                <a:gd name="T2" fmla="*/ 81 w 159"/>
                <a:gd name="T3" fmla="*/ 174 h 174"/>
                <a:gd name="T4" fmla="*/ 138 w 159"/>
                <a:gd name="T5" fmla="*/ 115 h 174"/>
                <a:gd name="T6" fmla="*/ 155 w 159"/>
                <a:gd name="T7" fmla="*/ 96 h 174"/>
                <a:gd name="T8" fmla="*/ 146 w 159"/>
                <a:gd name="T9" fmla="*/ 67 h 174"/>
                <a:gd name="T10" fmla="*/ 79 w 159"/>
                <a:gd name="T11" fmla="*/ 0 h 174"/>
                <a:gd name="T12" fmla="*/ 13 w 159"/>
                <a:gd name="T13" fmla="*/ 67 h 174"/>
                <a:gd name="T14" fmla="*/ 4 w 159"/>
                <a:gd name="T15" fmla="*/ 96 h 174"/>
                <a:gd name="T16" fmla="*/ 22 w 159"/>
                <a:gd name="T17" fmla="*/ 11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74">
                  <a:moveTo>
                    <a:pt x="22" y="115"/>
                  </a:moveTo>
                  <a:cubicBezTo>
                    <a:pt x="34" y="146"/>
                    <a:pt x="56" y="174"/>
                    <a:pt x="81" y="174"/>
                  </a:cubicBezTo>
                  <a:cubicBezTo>
                    <a:pt x="106" y="174"/>
                    <a:pt x="127" y="146"/>
                    <a:pt x="138" y="115"/>
                  </a:cubicBezTo>
                  <a:cubicBezTo>
                    <a:pt x="145" y="114"/>
                    <a:pt x="152" y="107"/>
                    <a:pt x="155" y="96"/>
                  </a:cubicBezTo>
                  <a:cubicBezTo>
                    <a:pt x="159" y="83"/>
                    <a:pt x="154" y="70"/>
                    <a:pt x="146" y="67"/>
                  </a:cubicBezTo>
                  <a:cubicBezTo>
                    <a:pt x="144" y="30"/>
                    <a:pt x="115" y="0"/>
                    <a:pt x="79" y="0"/>
                  </a:cubicBezTo>
                  <a:cubicBezTo>
                    <a:pt x="44" y="0"/>
                    <a:pt x="15" y="30"/>
                    <a:pt x="13" y="67"/>
                  </a:cubicBezTo>
                  <a:cubicBezTo>
                    <a:pt x="5" y="70"/>
                    <a:pt x="0" y="83"/>
                    <a:pt x="4" y="96"/>
                  </a:cubicBezTo>
                  <a:cubicBezTo>
                    <a:pt x="7" y="107"/>
                    <a:pt x="14" y="115"/>
                    <a:pt x="22" y="11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70" name="Freeform 407"/>
            <p:cNvSpPr/>
            <p:nvPr/>
          </p:nvSpPr>
          <p:spPr bwMode="auto">
            <a:xfrm>
              <a:off x="4494636" y="4789388"/>
              <a:ext cx="169317" cy="142192"/>
            </a:xfrm>
            <a:custGeom>
              <a:avLst/>
              <a:gdLst>
                <a:gd name="T0" fmla="*/ 194 w 251"/>
                <a:gd name="T1" fmla="*/ 0 h 211"/>
                <a:gd name="T2" fmla="*/ 140 w 251"/>
                <a:gd name="T3" fmla="*/ 91 h 211"/>
                <a:gd name="T4" fmla="*/ 133 w 251"/>
                <a:gd name="T5" fmla="*/ 50 h 211"/>
                <a:gd name="T6" fmla="*/ 141 w 251"/>
                <a:gd name="T7" fmla="*/ 37 h 211"/>
                <a:gd name="T8" fmla="*/ 125 w 251"/>
                <a:gd name="T9" fmla="*/ 21 h 211"/>
                <a:gd name="T10" fmla="*/ 110 w 251"/>
                <a:gd name="T11" fmla="*/ 37 h 211"/>
                <a:gd name="T12" fmla="*/ 117 w 251"/>
                <a:gd name="T13" fmla="*/ 50 h 211"/>
                <a:gd name="T14" fmla="*/ 111 w 251"/>
                <a:gd name="T15" fmla="*/ 90 h 211"/>
                <a:gd name="T16" fmla="*/ 57 w 251"/>
                <a:gd name="T17" fmla="*/ 0 h 211"/>
                <a:gd name="T18" fmla="*/ 1 w 251"/>
                <a:gd name="T19" fmla="*/ 60 h 211"/>
                <a:gd name="T20" fmla="*/ 0 w 251"/>
                <a:gd name="T21" fmla="*/ 60 h 211"/>
                <a:gd name="T22" fmla="*/ 0 w 251"/>
                <a:gd name="T23" fmla="*/ 191 h 211"/>
                <a:gd name="T24" fmla="*/ 1 w 251"/>
                <a:gd name="T25" fmla="*/ 191 h 211"/>
                <a:gd name="T26" fmla="*/ 125 w 251"/>
                <a:gd name="T27" fmla="*/ 211 h 211"/>
                <a:gd name="T28" fmla="*/ 250 w 251"/>
                <a:gd name="T29" fmla="*/ 191 h 211"/>
                <a:gd name="T30" fmla="*/ 251 w 251"/>
                <a:gd name="T31" fmla="*/ 191 h 211"/>
                <a:gd name="T32" fmla="*/ 250 w 251"/>
                <a:gd name="T33" fmla="*/ 60 h 211"/>
                <a:gd name="T34" fmla="*/ 194 w 251"/>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1" h="211">
                  <a:moveTo>
                    <a:pt x="194" y="0"/>
                  </a:moveTo>
                  <a:cubicBezTo>
                    <a:pt x="140" y="91"/>
                    <a:pt x="140" y="91"/>
                    <a:pt x="140" y="91"/>
                  </a:cubicBezTo>
                  <a:cubicBezTo>
                    <a:pt x="133" y="50"/>
                    <a:pt x="133" y="50"/>
                    <a:pt x="133" y="50"/>
                  </a:cubicBezTo>
                  <a:cubicBezTo>
                    <a:pt x="138" y="47"/>
                    <a:pt x="141" y="42"/>
                    <a:pt x="141" y="37"/>
                  </a:cubicBezTo>
                  <a:cubicBezTo>
                    <a:pt x="141" y="28"/>
                    <a:pt x="134" y="21"/>
                    <a:pt x="125" y="21"/>
                  </a:cubicBezTo>
                  <a:cubicBezTo>
                    <a:pt x="117" y="21"/>
                    <a:pt x="110" y="28"/>
                    <a:pt x="110" y="37"/>
                  </a:cubicBezTo>
                  <a:cubicBezTo>
                    <a:pt x="110" y="42"/>
                    <a:pt x="113" y="47"/>
                    <a:pt x="117" y="50"/>
                  </a:cubicBezTo>
                  <a:cubicBezTo>
                    <a:pt x="111" y="90"/>
                    <a:pt x="111" y="90"/>
                    <a:pt x="111" y="90"/>
                  </a:cubicBezTo>
                  <a:cubicBezTo>
                    <a:pt x="57" y="0"/>
                    <a:pt x="57" y="0"/>
                    <a:pt x="57" y="0"/>
                  </a:cubicBezTo>
                  <a:cubicBezTo>
                    <a:pt x="27" y="13"/>
                    <a:pt x="6" y="35"/>
                    <a:pt x="1" y="60"/>
                  </a:cubicBezTo>
                  <a:cubicBezTo>
                    <a:pt x="0" y="60"/>
                    <a:pt x="0" y="60"/>
                    <a:pt x="0" y="60"/>
                  </a:cubicBezTo>
                  <a:cubicBezTo>
                    <a:pt x="0" y="191"/>
                    <a:pt x="0" y="191"/>
                    <a:pt x="0" y="191"/>
                  </a:cubicBezTo>
                  <a:cubicBezTo>
                    <a:pt x="1" y="191"/>
                    <a:pt x="1" y="191"/>
                    <a:pt x="1" y="191"/>
                  </a:cubicBezTo>
                  <a:cubicBezTo>
                    <a:pt x="7" y="202"/>
                    <a:pt x="60" y="211"/>
                    <a:pt x="125" y="211"/>
                  </a:cubicBezTo>
                  <a:cubicBezTo>
                    <a:pt x="191" y="211"/>
                    <a:pt x="244" y="202"/>
                    <a:pt x="250" y="191"/>
                  </a:cubicBezTo>
                  <a:cubicBezTo>
                    <a:pt x="251" y="191"/>
                    <a:pt x="251" y="191"/>
                    <a:pt x="251" y="191"/>
                  </a:cubicBezTo>
                  <a:cubicBezTo>
                    <a:pt x="250" y="60"/>
                    <a:pt x="250" y="60"/>
                    <a:pt x="250" y="60"/>
                  </a:cubicBezTo>
                  <a:cubicBezTo>
                    <a:pt x="245" y="35"/>
                    <a:pt x="224" y="13"/>
                    <a:pt x="194" y="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grpSp>
      <p:sp>
        <p:nvSpPr>
          <p:cNvPr id="2" name="文本框 1"/>
          <p:cNvSpPr txBox="1"/>
          <p:nvPr/>
        </p:nvSpPr>
        <p:spPr>
          <a:xfrm>
            <a:off x="4238171" y="2359207"/>
            <a:ext cx="2366101" cy="1384995"/>
          </a:xfrm>
          <a:prstGeom prst="rect">
            <a:avLst/>
          </a:prstGeom>
          <a:noFill/>
        </p:spPr>
        <p:txBody>
          <a:bodyPr wrap="square" rtlCol="0">
            <a:spAutoFit/>
          </a:bodyPr>
          <a:lstStyle/>
          <a:p>
            <a:pPr algn="just"/>
            <a:r>
              <a:rPr lang="en-US" altLang="zh-CN" sz="2800" dirty="0">
                <a:solidFill>
                  <a:schemeClr val="accent1">
                    <a:lumMod val="75000"/>
                  </a:schemeClr>
                </a:solidFill>
                <a:latin typeface="楷体" charset="0"/>
                <a:ea typeface="楷体" charset="0"/>
              </a:rPr>
              <a:t>1</a:t>
            </a:r>
            <a:r>
              <a:rPr lang="zh-CN" altLang="en-US" sz="2800" dirty="0">
                <a:solidFill>
                  <a:schemeClr val="accent1">
                    <a:lumMod val="75000"/>
                  </a:schemeClr>
                </a:solidFill>
                <a:latin typeface="楷体" charset="0"/>
                <a:ea typeface="楷体" charset="0"/>
              </a:rPr>
              <a:t>、学校无法可依，行使职权畏首畏尾。</a:t>
            </a:r>
          </a:p>
        </p:txBody>
      </p:sp>
      <p:sp>
        <p:nvSpPr>
          <p:cNvPr id="6" name="文本框 5"/>
          <p:cNvSpPr txBox="1"/>
          <p:nvPr/>
        </p:nvSpPr>
        <p:spPr>
          <a:xfrm>
            <a:off x="7226753" y="2203632"/>
            <a:ext cx="2846161" cy="1815882"/>
          </a:xfrm>
          <a:prstGeom prst="rect">
            <a:avLst/>
          </a:prstGeom>
          <a:noFill/>
        </p:spPr>
        <p:txBody>
          <a:bodyPr wrap="square" rtlCol="0">
            <a:spAutoFit/>
          </a:bodyPr>
          <a:lstStyle/>
          <a:p>
            <a:pPr algn="just"/>
            <a:r>
              <a:rPr lang="en-US" altLang="zh-CN" sz="2800" dirty="0">
                <a:solidFill>
                  <a:schemeClr val="accent1">
                    <a:lumMod val="75000"/>
                  </a:schemeClr>
                </a:solidFill>
                <a:latin typeface="楷体" charset="0"/>
                <a:ea typeface="楷体" charset="0"/>
              </a:rPr>
              <a:t>2</a:t>
            </a:r>
            <a:r>
              <a:rPr lang="zh-CN" altLang="en-US" sz="2800" dirty="0">
                <a:solidFill>
                  <a:schemeClr val="accent1">
                    <a:lumMod val="75000"/>
                  </a:schemeClr>
                </a:solidFill>
                <a:latin typeface="楷体" charset="0"/>
                <a:ea typeface="楷体" charset="0"/>
              </a:rPr>
              <a:t>、校生纠纷难以通过校内途径解决，只能通过司法途径。</a:t>
            </a:r>
          </a:p>
        </p:txBody>
      </p:sp>
      <p:sp>
        <p:nvSpPr>
          <p:cNvPr id="8" name="文本框 7"/>
          <p:cNvSpPr txBox="1"/>
          <p:nvPr/>
        </p:nvSpPr>
        <p:spPr>
          <a:xfrm>
            <a:off x="7275830" y="4272915"/>
            <a:ext cx="2913199" cy="2246769"/>
          </a:xfrm>
          <a:prstGeom prst="rect">
            <a:avLst/>
          </a:prstGeom>
          <a:noFill/>
        </p:spPr>
        <p:txBody>
          <a:bodyPr wrap="square" rtlCol="0">
            <a:spAutoFit/>
          </a:bodyPr>
          <a:lstStyle/>
          <a:p>
            <a:pPr algn="just"/>
            <a:r>
              <a:rPr lang="en-US" altLang="zh-CN" sz="2800" dirty="0">
                <a:solidFill>
                  <a:schemeClr val="accent1">
                    <a:lumMod val="75000"/>
                  </a:schemeClr>
                </a:solidFill>
                <a:latin typeface="楷体" charset="0"/>
                <a:ea typeface="楷体" charset="0"/>
              </a:rPr>
              <a:t>3</a:t>
            </a:r>
            <a:r>
              <a:rPr lang="zh-CN" altLang="en-US" sz="2800" dirty="0">
                <a:solidFill>
                  <a:schemeClr val="accent1">
                    <a:lumMod val="75000"/>
                  </a:schemeClr>
                </a:solidFill>
                <a:latin typeface="楷体" charset="0"/>
                <a:ea typeface="楷体" charset="0"/>
              </a:rPr>
              <a:t>、司法不可能完全介入，在法律规范层面，学生事务管理规定存在瑕疵。</a:t>
            </a:r>
          </a:p>
        </p:txBody>
      </p:sp>
      <p:sp>
        <p:nvSpPr>
          <p:cNvPr id="11" name="文本框 10"/>
          <p:cNvSpPr txBox="1"/>
          <p:nvPr/>
        </p:nvSpPr>
        <p:spPr>
          <a:xfrm flipH="1">
            <a:off x="1661523" y="384538"/>
            <a:ext cx="4405448" cy="523220"/>
          </a:xfrm>
          <a:prstGeom prst="rect">
            <a:avLst/>
          </a:prstGeom>
          <a:noFill/>
        </p:spPr>
        <p:txBody>
          <a:bodyPr wrap="square" rtlCol="0">
            <a:spAutoFit/>
          </a:bodyPr>
          <a:lstStyle/>
          <a:p>
            <a:r>
              <a:rPr lang="zh-CN" altLang="en-US" sz="2800" b="1" dirty="0">
                <a:solidFill>
                  <a:srgbClr val="FAFBFC"/>
                </a:solidFill>
                <a:latin typeface="楷体" charset="0"/>
                <a:ea typeface="楷体" charset="0"/>
              </a:rPr>
              <a:t>法律层面的缺失与平衡</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3" cstate="print">
            <a:extLst>
              <a:ext uri="{28A0092B-C50C-407E-A947-70E740481C1C}">
                <a14:useLocalDpi xmlns="" xmlns:a14="http://schemas.microsoft.com/office/drawing/2010/main" val="0"/>
              </a:ext>
            </a:extLst>
          </a:blip>
          <a:srcRect r="24652"/>
          <a:stretch>
            <a:fillRect/>
          </a:stretch>
        </p:blipFill>
        <p:spPr>
          <a:xfrm>
            <a:off x="951928" y="3300287"/>
            <a:ext cx="1843652" cy="2709011"/>
          </a:xfrm>
          <a:prstGeom prst="rect">
            <a:avLst/>
          </a:prstGeom>
        </p:spPr>
      </p:pic>
      <p:sp>
        <p:nvSpPr>
          <p:cNvPr id="34" name="圆角矩形 33" descr="craft_texture.jpeg"/>
          <p:cNvSpPr/>
          <p:nvPr/>
        </p:nvSpPr>
        <p:spPr>
          <a:xfrm>
            <a:off x="1296307" y="523875"/>
            <a:ext cx="10169979" cy="1385570"/>
          </a:xfrm>
          <a:prstGeom prst="roundRect">
            <a:avLst>
              <a:gd name="adj" fmla="val 13750"/>
            </a:avLst>
          </a:prstGeom>
          <a:noFill/>
          <a:ln>
            <a:noFill/>
          </a:ln>
          <a:extLst>
            <a:ext uri="{909E8E84-426E-40DD-AFC4-6F175D3DCCD1}">
              <a14:hiddenFill xmlns="" xmlns:a14="http://schemas.microsoft.com/office/drawing/2010/main">
                <a:solidFill>
                  <a:schemeClr val="accent2"/>
                </a:solidFill>
              </a14:hiddenFill>
            </a:ext>
          </a:extLst>
        </p:spPr>
        <p:style>
          <a:lnRef idx="2">
            <a:schemeClr val="accent1"/>
          </a:lnRef>
          <a:fillRef idx="1">
            <a:schemeClr val="lt1"/>
          </a:fillRef>
          <a:effectRef idx="0">
            <a:schemeClr val="accent1"/>
          </a:effectRef>
          <a:fontRef idx="minor">
            <a:schemeClr val="dk1"/>
          </a:fontRef>
        </p:style>
        <p:txBody>
          <a:bodyPr vert="horz" wrap="square" lIns="50800" tIns="50800" rIns="50800" bIns="50800" anchor="ctr"/>
          <a:lstStyle/>
          <a:p>
            <a:pPr lvl="0">
              <a:buNone/>
            </a:pPr>
            <a:r>
              <a:rPr lang="en-US" altLang="zh-CN" sz="3200" b="1" dirty="0">
                <a:solidFill>
                  <a:schemeClr val="accent1">
                    <a:lumMod val="75000"/>
                  </a:schemeClr>
                </a:solidFill>
                <a:latin typeface="楷体" pitchFamily="49" charset="-122"/>
                <a:ea typeface="楷体" pitchFamily="49" charset="-122"/>
                <a:sym typeface="+mn-ea"/>
              </a:rPr>
              <a:t>  </a:t>
            </a:r>
            <a:r>
              <a:rPr lang="zh-CN" altLang="en-US" sz="3200" b="1" dirty="0">
                <a:solidFill>
                  <a:schemeClr val="accent1">
                    <a:lumMod val="75000"/>
                  </a:schemeClr>
                </a:solidFill>
                <a:latin typeface="楷体" pitchFamily="49" charset="-122"/>
                <a:ea typeface="楷体" pitchFamily="49" charset="-122"/>
                <a:sym typeface="+mn-ea"/>
              </a:rPr>
              <a:t>其次，学生事务规范体系在权能结构上存在“失衡”现象。</a:t>
            </a:r>
          </a:p>
        </p:txBody>
      </p:sp>
      <p:grpSp>
        <p:nvGrpSpPr>
          <p:cNvPr id="162" name="组合 161"/>
          <p:cNvGrpSpPr/>
          <p:nvPr/>
        </p:nvGrpSpPr>
        <p:grpSpPr>
          <a:xfrm>
            <a:off x="4618355" y="2406015"/>
            <a:ext cx="4552950" cy="3307080"/>
            <a:chOff x="4445240" y="4357388"/>
            <a:chExt cx="599033" cy="598462"/>
          </a:xfrm>
          <a:solidFill>
            <a:srgbClr val="46646E"/>
          </a:solidFill>
        </p:grpSpPr>
        <p:sp>
          <p:nvSpPr>
            <p:cNvPr id="163" name="Freeform 399"/>
            <p:cNvSpPr/>
            <p:nvPr/>
          </p:nvSpPr>
          <p:spPr bwMode="auto">
            <a:xfrm>
              <a:off x="4445240" y="4357388"/>
              <a:ext cx="599033" cy="598462"/>
            </a:xfrm>
            <a:custGeom>
              <a:avLst/>
              <a:gdLst>
                <a:gd name="T0" fmla="*/ 1092 w 2098"/>
                <a:gd name="T1" fmla="*/ 1007 h 2096"/>
                <a:gd name="T2" fmla="*/ 1092 w 2098"/>
                <a:gd name="T3" fmla="*/ 0 h 2096"/>
                <a:gd name="T4" fmla="*/ 1007 w 2098"/>
                <a:gd name="T5" fmla="*/ 0 h 2096"/>
                <a:gd name="T6" fmla="*/ 1007 w 2098"/>
                <a:gd name="T7" fmla="*/ 1007 h 2096"/>
                <a:gd name="T8" fmla="*/ 0 w 2098"/>
                <a:gd name="T9" fmla="*/ 1007 h 2096"/>
                <a:gd name="T10" fmla="*/ 0 w 2098"/>
                <a:gd name="T11" fmla="*/ 1090 h 2096"/>
                <a:gd name="T12" fmla="*/ 1007 w 2098"/>
                <a:gd name="T13" fmla="*/ 1090 h 2096"/>
                <a:gd name="T14" fmla="*/ 1007 w 2098"/>
                <a:gd name="T15" fmla="*/ 2096 h 2096"/>
                <a:gd name="T16" fmla="*/ 1092 w 2098"/>
                <a:gd name="T17" fmla="*/ 2096 h 2096"/>
                <a:gd name="T18" fmla="*/ 1092 w 2098"/>
                <a:gd name="T19" fmla="*/ 1090 h 2096"/>
                <a:gd name="T20" fmla="*/ 2098 w 2098"/>
                <a:gd name="T21" fmla="*/ 1090 h 2096"/>
                <a:gd name="T22" fmla="*/ 2098 w 2098"/>
                <a:gd name="T23" fmla="*/ 1007 h 2096"/>
                <a:gd name="T24" fmla="*/ 1092 w 2098"/>
                <a:gd name="T25" fmla="*/ 1007 h 2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8" h="2096">
                  <a:moveTo>
                    <a:pt x="1092" y="1007"/>
                  </a:moveTo>
                  <a:lnTo>
                    <a:pt x="1092" y="0"/>
                  </a:lnTo>
                  <a:lnTo>
                    <a:pt x="1007" y="0"/>
                  </a:lnTo>
                  <a:lnTo>
                    <a:pt x="1007" y="1007"/>
                  </a:lnTo>
                  <a:lnTo>
                    <a:pt x="0" y="1007"/>
                  </a:lnTo>
                  <a:lnTo>
                    <a:pt x="0" y="1090"/>
                  </a:lnTo>
                  <a:lnTo>
                    <a:pt x="1007" y="1090"/>
                  </a:lnTo>
                  <a:lnTo>
                    <a:pt x="1007" y="2096"/>
                  </a:lnTo>
                  <a:lnTo>
                    <a:pt x="1092" y="2096"/>
                  </a:lnTo>
                  <a:lnTo>
                    <a:pt x="1092" y="1090"/>
                  </a:lnTo>
                  <a:lnTo>
                    <a:pt x="2098" y="1090"/>
                  </a:lnTo>
                  <a:lnTo>
                    <a:pt x="2098" y="1007"/>
                  </a:lnTo>
                  <a:lnTo>
                    <a:pt x="1092" y="1007"/>
                  </a:ln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69" name="Freeform 405"/>
            <p:cNvSpPr/>
            <p:nvPr/>
          </p:nvSpPr>
          <p:spPr bwMode="auto">
            <a:xfrm>
              <a:off x="4525472" y="4677177"/>
              <a:ext cx="107358" cy="117351"/>
            </a:xfrm>
            <a:custGeom>
              <a:avLst/>
              <a:gdLst>
                <a:gd name="T0" fmla="*/ 22 w 159"/>
                <a:gd name="T1" fmla="*/ 115 h 174"/>
                <a:gd name="T2" fmla="*/ 81 w 159"/>
                <a:gd name="T3" fmla="*/ 174 h 174"/>
                <a:gd name="T4" fmla="*/ 138 w 159"/>
                <a:gd name="T5" fmla="*/ 115 h 174"/>
                <a:gd name="T6" fmla="*/ 155 w 159"/>
                <a:gd name="T7" fmla="*/ 96 h 174"/>
                <a:gd name="T8" fmla="*/ 146 w 159"/>
                <a:gd name="T9" fmla="*/ 67 h 174"/>
                <a:gd name="T10" fmla="*/ 79 w 159"/>
                <a:gd name="T11" fmla="*/ 0 h 174"/>
                <a:gd name="T12" fmla="*/ 13 w 159"/>
                <a:gd name="T13" fmla="*/ 67 h 174"/>
                <a:gd name="T14" fmla="*/ 4 w 159"/>
                <a:gd name="T15" fmla="*/ 96 h 174"/>
                <a:gd name="T16" fmla="*/ 22 w 159"/>
                <a:gd name="T17" fmla="*/ 11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74">
                  <a:moveTo>
                    <a:pt x="22" y="115"/>
                  </a:moveTo>
                  <a:cubicBezTo>
                    <a:pt x="34" y="146"/>
                    <a:pt x="56" y="174"/>
                    <a:pt x="81" y="174"/>
                  </a:cubicBezTo>
                  <a:cubicBezTo>
                    <a:pt x="106" y="174"/>
                    <a:pt x="127" y="146"/>
                    <a:pt x="138" y="115"/>
                  </a:cubicBezTo>
                  <a:cubicBezTo>
                    <a:pt x="145" y="114"/>
                    <a:pt x="152" y="107"/>
                    <a:pt x="155" y="96"/>
                  </a:cubicBezTo>
                  <a:cubicBezTo>
                    <a:pt x="159" y="83"/>
                    <a:pt x="154" y="70"/>
                    <a:pt x="146" y="67"/>
                  </a:cubicBezTo>
                  <a:cubicBezTo>
                    <a:pt x="144" y="30"/>
                    <a:pt x="115" y="0"/>
                    <a:pt x="79" y="0"/>
                  </a:cubicBezTo>
                  <a:cubicBezTo>
                    <a:pt x="44" y="0"/>
                    <a:pt x="15" y="30"/>
                    <a:pt x="13" y="67"/>
                  </a:cubicBezTo>
                  <a:cubicBezTo>
                    <a:pt x="5" y="70"/>
                    <a:pt x="0" y="83"/>
                    <a:pt x="4" y="96"/>
                  </a:cubicBezTo>
                  <a:cubicBezTo>
                    <a:pt x="7" y="107"/>
                    <a:pt x="14" y="115"/>
                    <a:pt x="22" y="11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70" name="Freeform 407"/>
            <p:cNvSpPr/>
            <p:nvPr/>
          </p:nvSpPr>
          <p:spPr bwMode="auto">
            <a:xfrm>
              <a:off x="4494636" y="4789388"/>
              <a:ext cx="169317" cy="142192"/>
            </a:xfrm>
            <a:custGeom>
              <a:avLst/>
              <a:gdLst>
                <a:gd name="T0" fmla="*/ 194 w 251"/>
                <a:gd name="T1" fmla="*/ 0 h 211"/>
                <a:gd name="T2" fmla="*/ 140 w 251"/>
                <a:gd name="T3" fmla="*/ 91 h 211"/>
                <a:gd name="T4" fmla="*/ 133 w 251"/>
                <a:gd name="T5" fmla="*/ 50 h 211"/>
                <a:gd name="T6" fmla="*/ 141 w 251"/>
                <a:gd name="T7" fmla="*/ 37 h 211"/>
                <a:gd name="T8" fmla="*/ 125 w 251"/>
                <a:gd name="T9" fmla="*/ 21 h 211"/>
                <a:gd name="T10" fmla="*/ 110 w 251"/>
                <a:gd name="T11" fmla="*/ 37 h 211"/>
                <a:gd name="T12" fmla="*/ 117 w 251"/>
                <a:gd name="T13" fmla="*/ 50 h 211"/>
                <a:gd name="T14" fmla="*/ 111 w 251"/>
                <a:gd name="T15" fmla="*/ 90 h 211"/>
                <a:gd name="T16" fmla="*/ 57 w 251"/>
                <a:gd name="T17" fmla="*/ 0 h 211"/>
                <a:gd name="T18" fmla="*/ 1 w 251"/>
                <a:gd name="T19" fmla="*/ 60 h 211"/>
                <a:gd name="T20" fmla="*/ 0 w 251"/>
                <a:gd name="T21" fmla="*/ 60 h 211"/>
                <a:gd name="T22" fmla="*/ 0 w 251"/>
                <a:gd name="T23" fmla="*/ 191 h 211"/>
                <a:gd name="T24" fmla="*/ 1 w 251"/>
                <a:gd name="T25" fmla="*/ 191 h 211"/>
                <a:gd name="T26" fmla="*/ 125 w 251"/>
                <a:gd name="T27" fmla="*/ 211 h 211"/>
                <a:gd name="T28" fmla="*/ 250 w 251"/>
                <a:gd name="T29" fmla="*/ 191 h 211"/>
                <a:gd name="T30" fmla="*/ 251 w 251"/>
                <a:gd name="T31" fmla="*/ 191 h 211"/>
                <a:gd name="T32" fmla="*/ 250 w 251"/>
                <a:gd name="T33" fmla="*/ 60 h 211"/>
                <a:gd name="T34" fmla="*/ 194 w 251"/>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1" h="211">
                  <a:moveTo>
                    <a:pt x="194" y="0"/>
                  </a:moveTo>
                  <a:cubicBezTo>
                    <a:pt x="140" y="91"/>
                    <a:pt x="140" y="91"/>
                    <a:pt x="140" y="91"/>
                  </a:cubicBezTo>
                  <a:cubicBezTo>
                    <a:pt x="133" y="50"/>
                    <a:pt x="133" y="50"/>
                    <a:pt x="133" y="50"/>
                  </a:cubicBezTo>
                  <a:cubicBezTo>
                    <a:pt x="138" y="47"/>
                    <a:pt x="141" y="42"/>
                    <a:pt x="141" y="37"/>
                  </a:cubicBezTo>
                  <a:cubicBezTo>
                    <a:pt x="141" y="28"/>
                    <a:pt x="134" y="21"/>
                    <a:pt x="125" y="21"/>
                  </a:cubicBezTo>
                  <a:cubicBezTo>
                    <a:pt x="117" y="21"/>
                    <a:pt x="110" y="28"/>
                    <a:pt x="110" y="37"/>
                  </a:cubicBezTo>
                  <a:cubicBezTo>
                    <a:pt x="110" y="42"/>
                    <a:pt x="113" y="47"/>
                    <a:pt x="117" y="50"/>
                  </a:cubicBezTo>
                  <a:cubicBezTo>
                    <a:pt x="111" y="90"/>
                    <a:pt x="111" y="90"/>
                    <a:pt x="111" y="90"/>
                  </a:cubicBezTo>
                  <a:cubicBezTo>
                    <a:pt x="57" y="0"/>
                    <a:pt x="57" y="0"/>
                    <a:pt x="57" y="0"/>
                  </a:cubicBezTo>
                  <a:cubicBezTo>
                    <a:pt x="27" y="13"/>
                    <a:pt x="6" y="35"/>
                    <a:pt x="1" y="60"/>
                  </a:cubicBezTo>
                  <a:cubicBezTo>
                    <a:pt x="0" y="60"/>
                    <a:pt x="0" y="60"/>
                    <a:pt x="0" y="60"/>
                  </a:cubicBezTo>
                  <a:cubicBezTo>
                    <a:pt x="0" y="191"/>
                    <a:pt x="0" y="191"/>
                    <a:pt x="0" y="191"/>
                  </a:cubicBezTo>
                  <a:cubicBezTo>
                    <a:pt x="1" y="191"/>
                    <a:pt x="1" y="191"/>
                    <a:pt x="1" y="191"/>
                  </a:cubicBezTo>
                  <a:cubicBezTo>
                    <a:pt x="7" y="202"/>
                    <a:pt x="60" y="211"/>
                    <a:pt x="125" y="211"/>
                  </a:cubicBezTo>
                  <a:cubicBezTo>
                    <a:pt x="191" y="211"/>
                    <a:pt x="244" y="202"/>
                    <a:pt x="250" y="191"/>
                  </a:cubicBezTo>
                  <a:cubicBezTo>
                    <a:pt x="251" y="191"/>
                    <a:pt x="251" y="191"/>
                    <a:pt x="251" y="191"/>
                  </a:cubicBezTo>
                  <a:cubicBezTo>
                    <a:pt x="250" y="60"/>
                    <a:pt x="250" y="60"/>
                    <a:pt x="250" y="60"/>
                  </a:cubicBezTo>
                  <a:cubicBezTo>
                    <a:pt x="245" y="35"/>
                    <a:pt x="224" y="13"/>
                    <a:pt x="194" y="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grpSp>
      <p:sp>
        <p:nvSpPr>
          <p:cNvPr id="2" name="文本框 1"/>
          <p:cNvSpPr txBox="1"/>
          <p:nvPr/>
        </p:nvSpPr>
        <p:spPr>
          <a:xfrm>
            <a:off x="4685845" y="2410096"/>
            <a:ext cx="1903639" cy="1384995"/>
          </a:xfrm>
          <a:prstGeom prst="rect">
            <a:avLst/>
          </a:prstGeom>
          <a:noFill/>
        </p:spPr>
        <p:txBody>
          <a:bodyPr wrap="square" rtlCol="0">
            <a:spAutoFit/>
          </a:bodyPr>
          <a:lstStyle/>
          <a:p>
            <a:pPr algn="just"/>
            <a:r>
              <a:rPr lang="en-US" altLang="zh-CN" sz="2800" b="1" dirty="0">
                <a:solidFill>
                  <a:schemeClr val="accent1">
                    <a:lumMod val="75000"/>
                  </a:schemeClr>
                </a:solidFill>
                <a:latin typeface="楷体" charset="0"/>
                <a:ea typeface="楷体" charset="0"/>
              </a:rPr>
              <a:t>1</a:t>
            </a:r>
            <a:r>
              <a:rPr lang="zh-CN" altLang="en-US" sz="2800" b="1" dirty="0" smtClean="0">
                <a:solidFill>
                  <a:schemeClr val="accent1">
                    <a:lumMod val="75000"/>
                  </a:schemeClr>
                </a:solidFill>
                <a:latin typeface="楷体" charset="0"/>
                <a:ea typeface="楷体" charset="0"/>
              </a:rPr>
              <a:t>、学生权</a:t>
            </a:r>
            <a:r>
              <a:rPr lang="zh-CN" altLang="en-US" sz="2800" b="1" dirty="0">
                <a:solidFill>
                  <a:schemeClr val="accent1">
                    <a:lumMod val="75000"/>
                  </a:schemeClr>
                </a:solidFill>
                <a:latin typeface="楷体" charset="0"/>
                <a:ea typeface="楷体" charset="0"/>
              </a:rPr>
              <a:t>利缺乏有效保障。</a:t>
            </a:r>
          </a:p>
        </p:txBody>
      </p:sp>
      <p:sp>
        <p:nvSpPr>
          <p:cNvPr id="6" name="文本框 5"/>
          <p:cNvSpPr txBox="1"/>
          <p:nvPr/>
        </p:nvSpPr>
        <p:spPr>
          <a:xfrm>
            <a:off x="7199267" y="2503441"/>
            <a:ext cx="2205989" cy="1384995"/>
          </a:xfrm>
          <a:prstGeom prst="rect">
            <a:avLst/>
          </a:prstGeom>
          <a:noFill/>
        </p:spPr>
        <p:txBody>
          <a:bodyPr wrap="square" rtlCol="0">
            <a:spAutoFit/>
          </a:bodyPr>
          <a:lstStyle/>
          <a:p>
            <a:pPr algn="just"/>
            <a:r>
              <a:rPr lang="en-US" altLang="zh-CN" sz="2800" b="1" dirty="0">
                <a:solidFill>
                  <a:schemeClr val="accent1">
                    <a:lumMod val="75000"/>
                  </a:schemeClr>
                </a:solidFill>
                <a:latin typeface="楷体" charset="0"/>
                <a:ea typeface="楷体" charset="0"/>
              </a:rPr>
              <a:t>2</a:t>
            </a:r>
            <a:r>
              <a:rPr lang="zh-CN" altLang="en-US" sz="2800" b="1" dirty="0" smtClean="0">
                <a:solidFill>
                  <a:schemeClr val="accent1">
                    <a:lumMod val="75000"/>
                  </a:schemeClr>
                </a:solidFill>
                <a:latin typeface="楷体" charset="0"/>
                <a:ea typeface="楷体" charset="0"/>
              </a:rPr>
              <a:t>、现行规范过于强</a:t>
            </a:r>
            <a:r>
              <a:rPr lang="zh-CN" altLang="en-US" sz="2800" b="1" dirty="0">
                <a:solidFill>
                  <a:schemeClr val="accent1">
                    <a:lumMod val="75000"/>
                  </a:schemeClr>
                </a:solidFill>
                <a:latin typeface="楷体" charset="0"/>
                <a:ea typeface="楷体" charset="0"/>
              </a:rPr>
              <a:t>调学生义务。</a:t>
            </a:r>
          </a:p>
        </p:txBody>
      </p:sp>
      <p:sp>
        <p:nvSpPr>
          <p:cNvPr id="8" name="文本框 7"/>
          <p:cNvSpPr txBox="1"/>
          <p:nvPr/>
        </p:nvSpPr>
        <p:spPr>
          <a:xfrm>
            <a:off x="7273925" y="4512219"/>
            <a:ext cx="2842532" cy="1384995"/>
          </a:xfrm>
          <a:prstGeom prst="rect">
            <a:avLst/>
          </a:prstGeom>
          <a:noFill/>
        </p:spPr>
        <p:txBody>
          <a:bodyPr wrap="square" rtlCol="0">
            <a:spAutoFit/>
          </a:bodyPr>
          <a:lstStyle/>
          <a:p>
            <a:pPr algn="just"/>
            <a:r>
              <a:rPr sz="2800" b="1" dirty="0" err="1">
                <a:solidFill>
                  <a:schemeClr val="accent1">
                    <a:lumMod val="75000"/>
                  </a:schemeClr>
                </a:solidFill>
                <a:latin typeface="楷体" charset="0"/>
                <a:ea typeface="楷体" charset="0"/>
              </a:rPr>
              <a:t>从管制到服务，是现代学生事务管理的趋势</a:t>
            </a:r>
            <a:r>
              <a:rPr lang="zh-CN" sz="2800" b="1" dirty="0">
                <a:solidFill>
                  <a:schemeClr val="accent1">
                    <a:lumMod val="75000"/>
                  </a:schemeClr>
                </a:solidFill>
                <a:latin typeface="楷体" charset="0"/>
                <a:ea typeface="楷体" charset="0"/>
              </a:rPr>
              <a:t>。</a:t>
            </a:r>
          </a:p>
        </p:txBody>
      </p:sp>
      <p:sp>
        <p:nvSpPr>
          <p:cNvPr id="105" name="Freeform 86"/>
          <p:cNvSpPr/>
          <p:nvPr/>
        </p:nvSpPr>
        <p:spPr bwMode="auto">
          <a:xfrm rot="5400000">
            <a:off x="7083921" y="4313841"/>
            <a:ext cx="296829" cy="279686"/>
          </a:xfrm>
          <a:custGeom>
            <a:avLst/>
            <a:gdLst>
              <a:gd name="T0" fmla="*/ 64 w 123"/>
              <a:gd name="T1" fmla="*/ 2 h 116"/>
              <a:gd name="T2" fmla="*/ 76 w 123"/>
              <a:gd name="T3" fmla="*/ 40 h 116"/>
              <a:gd name="T4" fmla="*/ 79 w 123"/>
              <a:gd name="T5" fmla="*/ 42 h 116"/>
              <a:gd name="T6" fmla="*/ 119 w 123"/>
              <a:gd name="T7" fmla="*/ 42 h 116"/>
              <a:gd name="T8" fmla="*/ 120 w 123"/>
              <a:gd name="T9" fmla="*/ 47 h 116"/>
              <a:gd name="T10" fmla="*/ 88 w 123"/>
              <a:gd name="T11" fmla="*/ 70 h 116"/>
              <a:gd name="T12" fmla="*/ 87 w 123"/>
              <a:gd name="T13" fmla="*/ 74 h 116"/>
              <a:gd name="T14" fmla="*/ 100 w 123"/>
              <a:gd name="T15" fmla="*/ 111 h 116"/>
              <a:gd name="T16" fmla="*/ 95 w 123"/>
              <a:gd name="T17" fmla="*/ 114 h 116"/>
              <a:gd name="T18" fmla="*/ 63 w 123"/>
              <a:gd name="T19" fmla="*/ 91 h 116"/>
              <a:gd name="T20" fmla="*/ 60 w 123"/>
              <a:gd name="T21" fmla="*/ 91 h 116"/>
              <a:gd name="T22" fmla="*/ 28 w 123"/>
              <a:gd name="T23" fmla="*/ 114 h 116"/>
              <a:gd name="T24" fmla="*/ 23 w 123"/>
              <a:gd name="T25" fmla="*/ 111 h 116"/>
              <a:gd name="T26" fmla="*/ 36 w 123"/>
              <a:gd name="T27" fmla="*/ 74 h 116"/>
              <a:gd name="T28" fmla="*/ 35 w 123"/>
              <a:gd name="T29" fmla="*/ 70 h 116"/>
              <a:gd name="T30" fmla="*/ 3 w 123"/>
              <a:gd name="T31" fmla="*/ 47 h 116"/>
              <a:gd name="T32" fmla="*/ 4 w 123"/>
              <a:gd name="T33" fmla="*/ 42 h 116"/>
              <a:gd name="T34" fmla="*/ 44 w 123"/>
              <a:gd name="T35" fmla="*/ 42 h 116"/>
              <a:gd name="T36" fmla="*/ 47 w 123"/>
              <a:gd name="T37" fmla="*/ 40 h 116"/>
              <a:gd name="T38" fmla="*/ 59 w 123"/>
              <a:gd name="T39" fmla="*/ 2 h 116"/>
              <a:gd name="T40" fmla="*/ 64 w 123"/>
              <a:gd name="T4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116">
                <a:moveTo>
                  <a:pt x="64" y="2"/>
                </a:moveTo>
                <a:cubicBezTo>
                  <a:pt x="76" y="40"/>
                  <a:pt x="76" y="40"/>
                  <a:pt x="76" y="40"/>
                </a:cubicBezTo>
                <a:cubicBezTo>
                  <a:pt x="77" y="41"/>
                  <a:pt x="78" y="42"/>
                  <a:pt x="79" y="42"/>
                </a:cubicBezTo>
                <a:cubicBezTo>
                  <a:pt x="119" y="42"/>
                  <a:pt x="119" y="42"/>
                  <a:pt x="119" y="42"/>
                </a:cubicBezTo>
                <a:cubicBezTo>
                  <a:pt x="121" y="42"/>
                  <a:pt x="123" y="46"/>
                  <a:pt x="120" y="47"/>
                </a:cubicBezTo>
                <a:cubicBezTo>
                  <a:pt x="88" y="70"/>
                  <a:pt x="88" y="70"/>
                  <a:pt x="88" y="70"/>
                </a:cubicBezTo>
                <a:cubicBezTo>
                  <a:pt x="87" y="71"/>
                  <a:pt x="87" y="72"/>
                  <a:pt x="87" y="74"/>
                </a:cubicBezTo>
                <a:cubicBezTo>
                  <a:pt x="100" y="111"/>
                  <a:pt x="100" y="111"/>
                  <a:pt x="100" y="111"/>
                </a:cubicBezTo>
                <a:cubicBezTo>
                  <a:pt x="100" y="114"/>
                  <a:pt x="97" y="116"/>
                  <a:pt x="95" y="114"/>
                </a:cubicBezTo>
                <a:cubicBezTo>
                  <a:pt x="63" y="91"/>
                  <a:pt x="63" y="91"/>
                  <a:pt x="63" y="91"/>
                </a:cubicBezTo>
                <a:cubicBezTo>
                  <a:pt x="62" y="90"/>
                  <a:pt x="61" y="90"/>
                  <a:pt x="60" y="91"/>
                </a:cubicBezTo>
                <a:cubicBezTo>
                  <a:pt x="28" y="114"/>
                  <a:pt x="28" y="114"/>
                  <a:pt x="28" y="114"/>
                </a:cubicBezTo>
                <a:cubicBezTo>
                  <a:pt x="26" y="116"/>
                  <a:pt x="23" y="114"/>
                  <a:pt x="23" y="111"/>
                </a:cubicBezTo>
                <a:cubicBezTo>
                  <a:pt x="36" y="74"/>
                  <a:pt x="36" y="74"/>
                  <a:pt x="36" y="74"/>
                </a:cubicBezTo>
                <a:cubicBezTo>
                  <a:pt x="36" y="72"/>
                  <a:pt x="36" y="71"/>
                  <a:pt x="35" y="70"/>
                </a:cubicBezTo>
                <a:cubicBezTo>
                  <a:pt x="3" y="47"/>
                  <a:pt x="3" y="47"/>
                  <a:pt x="3" y="47"/>
                </a:cubicBezTo>
                <a:cubicBezTo>
                  <a:pt x="0" y="46"/>
                  <a:pt x="2" y="42"/>
                  <a:pt x="4" y="42"/>
                </a:cubicBezTo>
                <a:cubicBezTo>
                  <a:pt x="44" y="42"/>
                  <a:pt x="44" y="42"/>
                  <a:pt x="44" y="42"/>
                </a:cubicBezTo>
                <a:cubicBezTo>
                  <a:pt x="45" y="42"/>
                  <a:pt x="46" y="41"/>
                  <a:pt x="47" y="40"/>
                </a:cubicBezTo>
                <a:cubicBezTo>
                  <a:pt x="59" y="2"/>
                  <a:pt x="59" y="2"/>
                  <a:pt x="59" y="2"/>
                </a:cubicBezTo>
                <a:cubicBezTo>
                  <a:pt x="60" y="0"/>
                  <a:pt x="63" y="0"/>
                  <a:pt x="64" y="2"/>
                </a:cubicBezTo>
                <a:close/>
              </a:path>
            </a:pathLst>
          </a:custGeom>
          <a:noFill/>
          <a:ln w="33338" cap="rnd">
            <a:solidFill>
              <a:srgbClr val="46646E"/>
            </a:solidFill>
            <a:prstDash val="solid"/>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pitchFamily="2" charset="-122"/>
              <a:cs typeface="+mn-cs"/>
            </a:endParaRPr>
          </a:p>
        </p:txBody>
      </p:sp>
      <p:sp>
        <p:nvSpPr>
          <p:cNvPr id="7" name="Freeform 86"/>
          <p:cNvSpPr/>
          <p:nvPr/>
        </p:nvSpPr>
        <p:spPr bwMode="auto">
          <a:xfrm rot="5400000">
            <a:off x="7330936" y="4246531"/>
            <a:ext cx="296829" cy="279686"/>
          </a:xfrm>
          <a:custGeom>
            <a:avLst/>
            <a:gdLst>
              <a:gd name="T0" fmla="*/ 64 w 123"/>
              <a:gd name="T1" fmla="*/ 2 h 116"/>
              <a:gd name="T2" fmla="*/ 76 w 123"/>
              <a:gd name="T3" fmla="*/ 40 h 116"/>
              <a:gd name="T4" fmla="*/ 79 w 123"/>
              <a:gd name="T5" fmla="*/ 42 h 116"/>
              <a:gd name="T6" fmla="*/ 119 w 123"/>
              <a:gd name="T7" fmla="*/ 42 h 116"/>
              <a:gd name="T8" fmla="*/ 120 w 123"/>
              <a:gd name="T9" fmla="*/ 47 h 116"/>
              <a:gd name="T10" fmla="*/ 88 w 123"/>
              <a:gd name="T11" fmla="*/ 70 h 116"/>
              <a:gd name="T12" fmla="*/ 87 w 123"/>
              <a:gd name="T13" fmla="*/ 74 h 116"/>
              <a:gd name="T14" fmla="*/ 100 w 123"/>
              <a:gd name="T15" fmla="*/ 111 h 116"/>
              <a:gd name="T16" fmla="*/ 95 w 123"/>
              <a:gd name="T17" fmla="*/ 114 h 116"/>
              <a:gd name="T18" fmla="*/ 63 w 123"/>
              <a:gd name="T19" fmla="*/ 91 h 116"/>
              <a:gd name="T20" fmla="*/ 60 w 123"/>
              <a:gd name="T21" fmla="*/ 91 h 116"/>
              <a:gd name="T22" fmla="*/ 28 w 123"/>
              <a:gd name="T23" fmla="*/ 114 h 116"/>
              <a:gd name="T24" fmla="*/ 23 w 123"/>
              <a:gd name="T25" fmla="*/ 111 h 116"/>
              <a:gd name="T26" fmla="*/ 36 w 123"/>
              <a:gd name="T27" fmla="*/ 74 h 116"/>
              <a:gd name="T28" fmla="*/ 35 w 123"/>
              <a:gd name="T29" fmla="*/ 70 h 116"/>
              <a:gd name="T30" fmla="*/ 3 w 123"/>
              <a:gd name="T31" fmla="*/ 47 h 116"/>
              <a:gd name="T32" fmla="*/ 4 w 123"/>
              <a:gd name="T33" fmla="*/ 42 h 116"/>
              <a:gd name="T34" fmla="*/ 44 w 123"/>
              <a:gd name="T35" fmla="*/ 42 h 116"/>
              <a:gd name="T36" fmla="*/ 47 w 123"/>
              <a:gd name="T37" fmla="*/ 40 h 116"/>
              <a:gd name="T38" fmla="*/ 59 w 123"/>
              <a:gd name="T39" fmla="*/ 2 h 116"/>
              <a:gd name="T40" fmla="*/ 64 w 123"/>
              <a:gd name="T4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116">
                <a:moveTo>
                  <a:pt x="64" y="2"/>
                </a:moveTo>
                <a:cubicBezTo>
                  <a:pt x="76" y="40"/>
                  <a:pt x="76" y="40"/>
                  <a:pt x="76" y="40"/>
                </a:cubicBezTo>
                <a:cubicBezTo>
                  <a:pt x="77" y="41"/>
                  <a:pt x="78" y="42"/>
                  <a:pt x="79" y="42"/>
                </a:cubicBezTo>
                <a:cubicBezTo>
                  <a:pt x="119" y="42"/>
                  <a:pt x="119" y="42"/>
                  <a:pt x="119" y="42"/>
                </a:cubicBezTo>
                <a:cubicBezTo>
                  <a:pt x="121" y="42"/>
                  <a:pt x="123" y="46"/>
                  <a:pt x="120" y="47"/>
                </a:cubicBezTo>
                <a:cubicBezTo>
                  <a:pt x="88" y="70"/>
                  <a:pt x="88" y="70"/>
                  <a:pt x="88" y="70"/>
                </a:cubicBezTo>
                <a:cubicBezTo>
                  <a:pt x="87" y="71"/>
                  <a:pt x="87" y="72"/>
                  <a:pt x="87" y="74"/>
                </a:cubicBezTo>
                <a:cubicBezTo>
                  <a:pt x="100" y="111"/>
                  <a:pt x="100" y="111"/>
                  <a:pt x="100" y="111"/>
                </a:cubicBezTo>
                <a:cubicBezTo>
                  <a:pt x="100" y="114"/>
                  <a:pt x="97" y="116"/>
                  <a:pt x="95" y="114"/>
                </a:cubicBezTo>
                <a:cubicBezTo>
                  <a:pt x="63" y="91"/>
                  <a:pt x="63" y="91"/>
                  <a:pt x="63" y="91"/>
                </a:cubicBezTo>
                <a:cubicBezTo>
                  <a:pt x="62" y="90"/>
                  <a:pt x="61" y="90"/>
                  <a:pt x="60" y="91"/>
                </a:cubicBezTo>
                <a:cubicBezTo>
                  <a:pt x="28" y="114"/>
                  <a:pt x="28" y="114"/>
                  <a:pt x="28" y="114"/>
                </a:cubicBezTo>
                <a:cubicBezTo>
                  <a:pt x="26" y="116"/>
                  <a:pt x="23" y="114"/>
                  <a:pt x="23" y="111"/>
                </a:cubicBezTo>
                <a:cubicBezTo>
                  <a:pt x="36" y="74"/>
                  <a:pt x="36" y="74"/>
                  <a:pt x="36" y="74"/>
                </a:cubicBezTo>
                <a:cubicBezTo>
                  <a:pt x="36" y="72"/>
                  <a:pt x="36" y="71"/>
                  <a:pt x="35" y="70"/>
                </a:cubicBezTo>
                <a:cubicBezTo>
                  <a:pt x="3" y="47"/>
                  <a:pt x="3" y="47"/>
                  <a:pt x="3" y="47"/>
                </a:cubicBezTo>
                <a:cubicBezTo>
                  <a:pt x="0" y="46"/>
                  <a:pt x="2" y="42"/>
                  <a:pt x="4" y="42"/>
                </a:cubicBezTo>
                <a:cubicBezTo>
                  <a:pt x="44" y="42"/>
                  <a:pt x="44" y="42"/>
                  <a:pt x="44" y="42"/>
                </a:cubicBezTo>
                <a:cubicBezTo>
                  <a:pt x="45" y="42"/>
                  <a:pt x="46" y="41"/>
                  <a:pt x="47" y="40"/>
                </a:cubicBezTo>
                <a:cubicBezTo>
                  <a:pt x="59" y="2"/>
                  <a:pt x="59" y="2"/>
                  <a:pt x="59" y="2"/>
                </a:cubicBezTo>
                <a:cubicBezTo>
                  <a:pt x="60" y="0"/>
                  <a:pt x="63" y="0"/>
                  <a:pt x="64" y="2"/>
                </a:cubicBezTo>
                <a:close/>
              </a:path>
            </a:pathLst>
          </a:custGeom>
          <a:noFill/>
          <a:ln w="33338" cap="rnd">
            <a:solidFill>
              <a:srgbClr val="46646E"/>
            </a:solidFill>
            <a:prstDash val="solid"/>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4" name="矩形 3"/>
          <p:cNvSpPr/>
          <p:nvPr/>
        </p:nvSpPr>
        <p:spPr>
          <a:xfrm>
            <a:off x="0" y="414020"/>
            <a:ext cx="1220470"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4935" y="396875"/>
            <a:ext cx="925195" cy="457200"/>
          </a:xfrm>
          <a:prstGeom prst="rect">
            <a:avLst/>
          </a:prstGeom>
          <a:noFill/>
        </p:spPr>
        <p:txBody>
          <a:bodyPr wrap="square" rtlCol="0">
            <a:spAutoFit/>
          </a:bodyPr>
          <a:lstStyle/>
          <a:p>
            <a:pPr algn="dist"/>
            <a:r>
              <a:rPr lang="en-US" altLang="zh-CN" sz="2400" dirty="0" smtClean="0">
                <a:solidFill>
                  <a:schemeClr val="bg1"/>
                </a:solidFill>
                <a:latin typeface="楷体" pitchFamily="49" charset="-122"/>
                <a:ea typeface="楷体" pitchFamily="49" charset="-122"/>
              </a:rPr>
              <a:t>03-2</a:t>
            </a:r>
            <a:endParaRPr lang="zh-CN" altLang="en-US" sz="2400" dirty="0">
              <a:solidFill>
                <a:schemeClr val="bg1"/>
              </a:solidFill>
              <a:latin typeface="楷体" pitchFamily="49" charset="-122"/>
              <a:ea typeface="楷体" pitchFamily="49" charset="-122"/>
            </a:endParaRPr>
          </a:p>
        </p:txBody>
      </p:sp>
      <p:sp>
        <p:nvSpPr>
          <p:cNvPr id="5" name="矩形 4"/>
          <p:cNvSpPr/>
          <p:nvPr/>
        </p:nvSpPr>
        <p:spPr>
          <a:xfrm>
            <a:off x="1416050" y="427355"/>
            <a:ext cx="6639379"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文本框 293"/>
          <p:cNvSpPr txBox="1"/>
          <p:nvPr/>
        </p:nvSpPr>
        <p:spPr>
          <a:xfrm>
            <a:off x="1584144" y="386352"/>
            <a:ext cx="5955476" cy="523220"/>
          </a:xfrm>
          <a:prstGeom prst="rect">
            <a:avLst/>
          </a:prstGeom>
          <a:noFill/>
        </p:spPr>
        <p:txBody>
          <a:bodyPr wrap="none" rtlCol="0">
            <a:spAutoFit/>
          </a:bodyPr>
          <a:lstStyle/>
          <a:p>
            <a:r>
              <a:rPr lang="zh-CN" altLang="en-US" sz="2800" b="1" dirty="0">
                <a:solidFill>
                  <a:srgbClr val="FAFBFC"/>
                </a:solidFill>
                <a:latin typeface="楷体" charset="0"/>
                <a:ea typeface="楷体" charset="0"/>
              </a:rPr>
              <a:t>学生事务管理在大学章程层面的泛化</a:t>
            </a:r>
          </a:p>
        </p:txBody>
      </p:sp>
      <p:sp>
        <p:nvSpPr>
          <p:cNvPr id="18" name="TextBox 17"/>
          <p:cNvSpPr txBox="1"/>
          <p:nvPr/>
        </p:nvSpPr>
        <p:spPr>
          <a:xfrm>
            <a:off x="1741714" y="1393371"/>
            <a:ext cx="8723086" cy="5201424"/>
          </a:xfrm>
          <a:prstGeom prst="rect">
            <a:avLst/>
          </a:prstGeom>
          <a:noFill/>
        </p:spPr>
        <p:txBody>
          <a:bodyPr wrap="square" rtlCol="0">
            <a:spAutoFit/>
          </a:bodyPr>
          <a:lstStyle/>
          <a:p>
            <a:r>
              <a:rPr lang="en-US" altLang="zh-CN" sz="2400" dirty="0" smtClean="0">
                <a:solidFill>
                  <a:srgbClr val="46646E"/>
                </a:solidFill>
                <a:latin typeface="楷体" pitchFamily="49" charset="-122"/>
                <a:ea typeface="楷体" pitchFamily="49" charset="-122"/>
              </a:rPr>
              <a:t>  </a:t>
            </a:r>
            <a:r>
              <a:rPr lang="en-US" altLang="zh-CN" sz="2800" b="1" dirty="0" smtClean="0">
                <a:solidFill>
                  <a:srgbClr val="46646E"/>
                </a:solidFill>
                <a:latin typeface="楷体" pitchFamily="49" charset="-122"/>
                <a:ea typeface="楷体" pitchFamily="49" charset="-122"/>
              </a:rPr>
              <a:t>《</a:t>
            </a:r>
            <a:r>
              <a:rPr lang="zh-CN" altLang="en-US" sz="2800" b="1" dirty="0" smtClean="0">
                <a:solidFill>
                  <a:srgbClr val="46646E"/>
                </a:solidFill>
                <a:latin typeface="楷体" pitchFamily="49" charset="-122"/>
                <a:ea typeface="楷体" pitchFamily="49" charset="-122"/>
              </a:rPr>
              <a:t>高等学校暂行办法</a:t>
            </a:r>
            <a:r>
              <a:rPr lang="en-US" altLang="zh-CN" sz="2800" b="1" dirty="0" smtClean="0">
                <a:solidFill>
                  <a:srgbClr val="46646E"/>
                </a:solidFill>
                <a:latin typeface="楷体" pitchFamily="49" charset="-122"/>
                <a:ea typeface="楷体" pitchFamily="49" charset="-122"/>
              </a:rPr>
              <a:t>》</a:t>
            </a:r>
            <a:r>
              <a:rPr lang="zh-CN" altLang="en-US" sz="2800" b="1" dirty="0" smtClean="0">
                <a:solidFill>
                  <a:srgbClr val="46646E"/>
                </a:solidFill>
                <a:latin typeface="楷体" pitchFamily="49" charset="-122"/>
                <a:ea typeface="楷体" pitchFamily="49" charset="-122"/>
              </a:rPr>
              <a:t>中提及到的包含有“学生”字样的相关条款包括：</a:t>
            </a:r>
            <a:endParaRPr lang="en-US" altLang="zh-CN" sz="2800" b="1" dirty="0" smtClean="0">
              <a:solidFill>
                <a:srgbClr val="46646E"/>
              </a:solidFill>
              <a:latin typeface="楷体" pitchFamily="49" charset="-122"/>
              <a:ea typeface="楷体" pitchFamily="49" charset="-122"/>
            </a:endParaRPr>
          </a:p>
          <a:p>
            <a:r>
              <a:rPr lang="en-US" altLang="zh-CN" sz="2800" b="1" dirty="0" smtClean="0">
                <a:solidFill>
                  <a:srgbClr val="46646E"/>
                </a:solidFill>
                <a:latin typeface="楷体" pitchFamily="49" charset="-122"/>
                <a:ea typeface="楷体" pitchFamily="49" charset="-122"/>
              </a:rPr>
              <a:t>  1</a:t>
            </a:r>
            <a:r>
              <a:rPr lang="zh-CN" altLang="en-US" sz="2800" b="1" dirty="0" smtClean="0">
                <a:solidFill>
                  <a:srgbClr val="46646E"/>
                </a:solidFill>
                <a:latin typeface="楷体" pitchFamily="49" charset="-122"/>
                <a:ea typeface="楷体" pitchFamily="49" charset="-122"/>
              </a:rPr>
              <a:t>、学生监督权</a:t>
            </a:r>
            <a:endParaRPr lang="en-US" altLang="zh-CN" sz="2800" b="1" dirty="0" smtClean="0">
              <a:solidFill>
                <a:srgbClr val="46646E"/>
              </a:solidFill>
              <a:latin typeface="楷体" pitchFamily="49" charset="-122"/>
              <a:ea typeface="楷体" pitchFamily="49" charset="-122"/>
            </a:endParaRPr>
          </a:p>
          <a:p>
            <a:r>
              <a:rPr lang="en-US" altLang="zh-CN" sz="2800" b="1" dirty="0" smtClean="0">
                <a:solidFill>
                  <a:srgbClr val="46646E"/>
                </a:solidFill>
                <a:latin typeface="楷体" pitchFamily="49" charset="-122"/>
                <a:ea typeface="楷体" pitchFamily="49" charset="-122"/>
              </a:rPr>
              <a:t>  2</a:t>
            </a:r>
            <a:r>
              <a:rPr lang="zh-CN" altLang="en-US" sz="2800" b="1" dirty="0" smtClean="0">
                <a:solidFill>
                  <a:srgbClr val="46646E"/>
                </a:solidFill>
                <a:latin typeface="楷体" pitchFamily="49" charset="-122"/>
                <a:ea typeface="楷体" pitchFamily="49" charset="-122"/>
              </a:rPr>
              <a:t>、学生受教育权</a:t>
            </a:r>
            <a:endParaRPr lang="en-US" altLang="zh-CN" sz="2800" b="1" dirty="0" smtClean="0">
              <a:solidFill>
                <a:srgbClr val="46646E"/>
              </a:solidFill>
              <a:latin typeface="楷体" pitchFamily="49" charset="-122"/>
              <a:ea typeface="楷体" pitchFamily="49" charset="-122"/>
            </a:endParaRPr>
          </a:p>
          <a:p>
            <a:r>
              <a:rPr lang="en-US" altLang="zh-CN" sz="2800" b="1" dirty="0" smtClean="0">
                <a:solidFill>
                  <a:srgbClr val="46646E"/>
                </a:solidFill>
                <a:latin typeface="楷体" pitchFamily="49" charset="-122"/>
                <a:ea typeface="楷体" pitchFamily="49" charset="-122"/>
              </a:rPr>
              <a:t>  3</a:t>
            </a:r>
            <a:r>
              <a:rPr lang="zh-CN" altLang="en-US" sz="2800" b="1" dirty="0" smtClean="0">
                <a:solidFill>
                  <a:srgbClr val="46646E"/>
                </a:solidFill>
                <a:latin typeface="楷体" pitchFamily="49" charset="-122"/>
                <a:ea typeface="楷体" pitchFamily="49" charset="-122"/>
              </a:rPr>
              <a:t>、学生学术自由权</a:t>
            </a:r>
            <a:endParaRPr lang="en-US" altLang="zh-CN" sz="2800" b="1" dirty="0" smtClean="0">
              <a:solidFill>
                <a:srgbClr val="46646E"/>
              </a:solidFill>
              <a:latin typeface="楷体" pitchFamily="49" charset="-122"/>
              <a:ea typeface="楷体" pitchFamily="49" charset="-122"/>
            </a:endParaRPr>
          </a:p>
          <a:p>
            <a:r>
              <a:rPr lang="en-US" altLang="zh-CN" sz="2800" b="1" dirty="0" smtClean="0">
                <a:solidFill>
                  <a:srgbClr val="46646E"/>
                </a:solidFill>
                <a:latin typeface="楷体" pitchFamily="49" charset="-122"/>
                <a:ea typeface="楷体" pitchFamily="49" charset="-122"/>
              </a:rPr>
              <a:t>  4</a:t>
            </a:r>
            <a:r>
              <a:rPr lang="zh-CN" altLang="en-US" sz="2800" b="1" dirty="0" smtClean="0">
                <a:solidFill>
                  <a:srgbClr val="46646E"/>
                </a:solidFill>
                <a:latin typeface="楷体" pitchFamily="49" charset="-122"/>
                <a:ea typeface="楷体" pitchFamily="49" charset="-122"/>
              </a:rPr>
              <a:t>、学生组织权</a:t>
            </a:r>
            <a:endParaRPr lang="en-US" altLang="zh-CN" sz="2800" b="1" dirty="0" smtClean="0">
              <a:solidFill>
                <a:srgbClr val="46646E"/>
              </a:solidFill>
              <a:latin typeface="楷体" pitchFamily="49" charset="-122"/>
              <a:ea typeface="楷体" pitchFamily="49" charset="-122"/>
            </a:endParaRPr>
          </a:p>
          <a:p>
            <a:r>
              <a:rPr lang="en-US" altLang="zh-CN" sz="2800" b="1" dirty="0" smtClean="0">
                <a:solidFill>
                  <a:srgbClr val="46646E"/>
                </a:solidFill>
                <a:latin typeface="楷体" pitchFamily="49" charset="-122"/>
                <a:ea typeface="楷体" pitchFamily="49" charset="-122"/>
              </a:rPr>
              <a:t>  5</a:t>
            </a:r>
            <a:r>
              <a:rPr lang="zh-CN" altLang="en-US" sz="2800" b="1" dirty="0" smtClean="0">
                <a:solidFill>
                  <a:srgbClr val="46646E"/>
                </a:solidFill>
                <a:latin typeface="楷体" pitchFamily="49" charset="-122"/>
                <a:ea typeface="楷体" pitchFamily="49" charset="-122"/>
              </a:rPr>
              <a:t>、学生接受救济权</a:t>
            </a:r>
            <a:endParaRPr lang="en-US" altLang="zh-CN" sz="2800" b="1" dirty="0" smtClean="0">
              <a:solidFill>
                <a:srgbClr val="46646E"/>
              </a:solidFill>
              <a:latin typeface="楷体" pitchFamily="49" charset="-122"/>
              <a:ea typeface="楷体" pitchFamily="49" charset="-122"/>
            </a:endParaRPr>
          </a:p>
          <a:p>
            <a:r>
              <a:rPr lang="en-US" altLang="zh-CN" sz="2800" b="1" dirty="0" smtClean="0">
                <a:solidFill>
                  <a:srgbClr val="46646E"/>
                </a:solidFill>
                <a:latin typeface="楷体" pitchFamily="49" charset="-122"/>
                <a:ea typeface="楷体" pitchFamily="49" charset="-122"/>
              </a:rPr>
              <a:t>  6</a:t>
            </a:r>
            <a:r>
              <a:rPr lang="zh-CN" altLang="en-US" sz="2800" b="1" dirty="0" smtClean="0">
                <a:solidFill>
                  <a:srgbClr val="46646E"/>
                </a:solidFill>
                <a:latin typeface="楷体" pitchFamily="49" charset="-122"/>
                <a:ea typeface="楷体" pitchFamily="49" charset="-122"/>
              </a:rPr>
              <a:t>、学生参与权</a:t>
            </a:r>
            <a:endParaRPr lang="en-US" altLang="zh-CN" sz="2800" b="1" dirty="0" smtClean="0">
              <a:solidFill>
                <a:srgbClr val="46646E"/>
              </a:solidFill>
              <a:latin typeface="楷体" pitchFamily="49" charset="-122"/>
              <a:ea typeface="楷体" pitchFamily="49" charset="-122"/>
            </a:endParaRPr>
          </a:p>
          <a:p>
            <a:endParaRPr lang="en-US" altLang="zh-CN" sz="2800" b="1" dirty="0" smtClean="0">
              <a:solidFill>
                <a:srgbClr val="46646E"/>
              </a:solidFill>
              <a:latin typeface="楷体" pitchFamily="49" charset="-122"/>
              <a:ea typeface="楷体" pitchFamily="49" charset="-122"/>
            </a:endParaRPr>
          </a:p>
          <a:p>
            <a:r>
              <a:rPr lang="zh-CN" altLang="en-US" sz="2800" b="1" dirty="0" smtClean="0">
                <a:solidFill>
                  <a:srgbClr val="46646E"/>
                </a:solidFill>
                <a:latin typeface="楷体" pitchFamily="49" charset="-122"/>
                <a:ea typeface="楷体" pitchFamily="49" charset="-122"/>
              </a:rPr>
              <a:t>  每个学校在上述</a:t>
            </a:r>
            <a:r>
              <a:rPr lang="en-US" altLang="zh-CN" sz="2800" b="1" dirty="0" smtClean="0">
                <a:solidFill>
                  <a:srgbClr val="46646E"/>
                </a:solidFill>
                <a:latin typeface="楷体" pitchFamily="49" charset="-122"/>
                <a:ea typeface="楷体" pitchFamily="49" charset="-122"/>
              </a:rPr>
              <a:t>《</a:t>
            </a:r>
            <a:r>
              <a:rPr lang="zh-CN" altLang="en-US" sz="2800" b="1" dirty="0" smtClean="0">
                <a:solidFill>
                  <a:srgbClr val="46646E"/>
                </a:solidFill>
                <a:latin typeface="楷体" pitchFamily="49" charset="-122"/>
                <a:ea typeface="楷体" pitchFamily="49" charset="-122"/>
              </a:rPr>
              <a:t>高等学校暂行办法</a:t>
            </a:r>
            <a:r>
              <a:rPr lang="en-US" altLang="zh-CN" sz="2800" b="1" dirty="0" smtClean="0">
                <a:solidFill>
                  <a:srgbClr val="46646E"/>
                </a:solidFill>
                <a:latin typeface="楷体" pitchFamily="49" charset="-122"/>
                <a:ea typeface="楷体" pitchFamily="49" charset="-122"/>
              </a:rPr>
              <a:t>》</a:t>
            </a:r>
            <a:r>
              <a:rPr lang="zh-CN" altLang="en-US" sz="2800" b="1" dirty="0" smtClean="0">
                <a:solidFill>
                  <a:srgbClr val="46646E"/>
                </a:solidFill>
                <a:latin typeface="楷体" pitchFamily="49" charset="-122"/>
                <a:ea typeface="楷体" pitchFamily="49" charset="-122"/>
              </a:rPr>
              <a:t>框架下对于学生事务的规定不尽一致，各有特色。</a:t>
            </a:r>
            <a:endParaRPr lang="en-US" altLang="zh-CN" sz="2800" b="1" dirty="0" smtClean="0">
              <a:solidFill>
                <a:srgbClr val="46646E"/>
              </a:solidFill>
              <a:latin typeface="楷体" pitchFamily="49" charset="-122"/>
              <a:ea typeface="楷体" pitchFamily="49" charset="-122"/>
            </a:endParaRPr>
          </a:p>
          <a:p>
            <a:endParaRPr lang="zh-CN" altLang="en-US" sz="2400" dirty="0">
              <a:solidFill>
                <a:srgbClr val="46646E"/>
              </a:solidFill>
              <a:latin typeface="楷体" pitchFamily="49" charset="-122"/>
              <a:ea typeface="楷体" pitchFamily="49"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4" name="矩形 3"/>
          <p:cNvSpPr/>
          <p:nvPr/>
        </p:nvSpPr>
        <p:spPr>
          <a:xfrm>
            <a:off x="0" y="414020"/>
            <a:ext cx="1220470"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4935" y="396875"/>
            <a:ext cx="925195" cy="457200"/>
          </a:xfrm>
          <a:prstGeom prst="rect">
            <a:avLst/>
          </a:prstGeom>
          <a:noFill/>
        </p:spPr>
        <p:txBody>
          <a:bodyPr wrap="square" rtlCol="0">
            <a:spAutoFit/>
          </a:bodyPr>
          <a:lstStyle/>
          <a:p>
            <a:pPr algn="dist"/>
            <a:r>
              <a:rPr lang="en-US" altLang="zh-CN" sz="2400" dirty="0" smtClean="0">
                <a:solidFill>
                  <a:schemeClr val="bg1"/>
                </a:solidFill>
                <a:latin typeface="楷体" pitchFamily="49" charset="-122"/>
                <a:ea typeface="楷体" pitchFamily="49" charset="-122"/>
              </a:rPr>
              <a:t>03-2</a:t>
            </a:r>
            <a:endParaRPr lang="zh-CN" altLang="en-US" sz="2400" dirty="0">
              <a:solidFill>
                <a:schemeClr val="bg1"/>
              </a:solidFill>
              <a:latin typeface="楷体" pitchFamily="49" charset="-122"/>
              <a:ea typeface="楷体" pitchFamily="49" charset="-122"/>
            </a:endParaRPr>
          </a:p>
        </p:txBody>
      </p:sp>
      <p:sp>
        <p:nvSpPr>
          <p:cNvPr id="5" name="矩形 4"/>
          <p:cNvSpPr/>
          <p:nvPr/>
        </p:nvSpPr>
        <p:spPr>
          <a:xfrm>
            <a:off x="1401535" y="441869"/>
            <a:ext cx="6174921"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文本框 293"/>
          <p:cNvSpPr txBox="1"/>
          <p:nvPr/>
        </p:nvSpPr>
        <p:spPr>
          <a:xfrm>
            <a:off x="1582059" y="357324"/>
            <a:ext cx="6241142" cy="523220"/>
          </a:xfrm>
          <a:prstGeom prst="rect">
            <a:avLst/>
          </a:prstGeom>
          <a:noFill/>
        </p:spPr>
        <p:txBody>
          <a:bodyPr wrap="square" rtlCol="0">
            <a:spAutoFit/>
          </a:bodyPr>
          <a:lstStyle/>
          <a:p>
            <a:r>
              <a:rPr lang="zh-CN" altLang="en-US" sz="2800" b="1" dirty="0">
                <a:solidFill>
                  <a:srgbClr val="FAFBFC"/>
                </a:solidFill>
                <a:latin typeface="楷体" charset="0"/>
                <a:ea typeface="楷体" charset="0"/>
              </a:rPr>
              <a:t>学生事务管理在大学章程层面的泛化</a:t>
            </a:r>
          </a:p>
        </p:txBody>
      </p:sp>
      <p:grpSp>
        <p:nvGrpSpPr>
          <p:cNvPr id="2" name="组合 311"/>
          <p:cNvGrpSpPr/>
          <p:nvPr/>
        </p:nvGrpSpPr>
        <p:grpSpPr>
          <a:xfrm>
            <a:off x="1073391" y="2055149"/>
            <a:ext cx="628956" cy="680167"/>
            <a:chOff x="8426028" y="2130356"/>
            <a:chExt cx="628956" cy="680167"/>
          </a:xfrm>
          <a:solidFill>
            <a:srgbClr val="46646E"/>
          </a:solidFill>
        </p:grpSpPr>
        <p:sp>
          <p:nvSpPr>
            <p:cNvPr id="313" name="Freeform 581"/>
            <p:cNvSpPr>
              <a:spLocks noEditPoints="1"/>
            </p:cNvSpPr>
            <p:nvPr/>
          </p:nvSpPr>
          <p:spPr bwMode="auto">
            <a:xfrm>
              <a:off x="8562350" y="2326544"/>
              <a:ext cx="492634" cy="483979"/>
            </a:xfrm>
            <a:custGeom>
              <a:avLst/>
              <a:gdLst>
                <a:gd name="T0" fmla="*/ 281 w 289"/>
                <a:gd name="T1" fmla="*/ 240 h 284"/>
                <a:gd name="T2" fmla="*/ 219 w 289"/>
                <a:gd name="T3" fmla="*/ 178 h 284"/>
                <a:gd name="T4" fmla="*/ 205 w 289"/>
                <a:gd name="T5" fmla="*/ 165 h 284"/>
                <a:gd name="T6" fmla="*/ 187 w 289"/>
                <a:gd name="T7" fmla="*/ 38 h 284"/>
                <a:gd name="T8" fmla="*/ 181 w 289"/>
                <a:gd name="T9" fmla="*/ 32 h 284"/>
                <a:gd name="T10" fmla="*/ 161 w 289"/>
                <a:gd name="T11" fmla="*/ 19 h 284"/>
                <a:gd name="T12" fmla="*/ 40 w 289"/>
                <a:gd name="T13" fmla="*/ 40 h 284"/>
                <a:gd name="T14" fmla="*/ 42 w 289"/>
                <a:gd name="T15" fmla="*/ 187 h 284"/>
                <a:gd name="T16" fmla="*/ 42 w 289"/>
                <a:gd name="T17" fmla="*/ 188 h 284"/>
                <a:gd name="T18" fmla="*/ 71 w 289"/>
                <a:gd name="T19" fmla="*/ 207 h 284"/>
                <a:gd name="T20" fmla="*/ 160 w 289"/>
                <a:gd name="T21" fmla="*/ 207 h 284"/>
                <a:gd name="T22" fmla="*/ 169 w 289"/>
                <a:gd name="T23" fmla="*/ 202 h 284"/>
                <a:gd name="T24" fmla="*/ 171 w 289"/>
                <a:gd name="T25" fmla="*/ 201 h 284"/>
                <a:gd name="T26" fmla="*/ 169 w 289"/>
                <a:gd name="T27" fmla="*/ 202 h 284"/>
                <a:gd name="T28" fmla="*/ 183 w 289"/>
                <a:gd name="T29" fmla="*/ 215 h 284"/>
                <a:gd name="T30" fmla="*/ 243 w 289"/>
                <a:gd name="T31" fmla="*/ 273 h 284"/>
                <a:gd name="T32" fmla="*/ 274 w 289"/>
                <a:gd name="T33" fmla="*/ 268 h 284"/>
                <a:gd name="T34" fmla="*/ 281 w 289"/>
                <a:gd name="T35" fmla="*/ 240 h 284"/>
                <a:gd name="T36" fmla="*/ 161 w 289"/>
                <a:gd name="T37" fmla="*/ 149 h 284"/>
                <a:gd name="T38" fmla="*/ 157 w 289"/>
                <a:gd name="T39" fmla="*/ 154 h 284"/>
                <a:gd name="T40" fmla="*/ 74 w 289"/>
                <a:gd name="T41" fmla="*/ 155 h 284"/>
                <a:gd name="T42" fmla="*/ 73 w 289"/>
                <a:gd name="T43" fmla="*/ 72 h 284"/>
                <a:gd name="T44" fmla="*/ 156 w 289"/>
                <a:gd name="T45" fmla="*/ 71 h 284"/>
                <a:gd name="T46" fmla="*/ 161 w 289"/>
                <a:gd name="T47" fmla="*/ 76 h 284"/>
                <a:gd name="T48" fmla="*/ 161 w 289"/>
                <a:gd name="T49" fmla="*/ 14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9" h="284">
                  <a:moveTo>
                    <a:pt x="281" y="240"/>
                  </a:moveTo>
                  <a:cubicBezTo>
                    <a:pt x="219" y="178"/>
                    <a:pt x="219" y="178"/>
                    <a:pt x="219" y="178"/>
                  </a:cubicBezTo>
                  <a:cubicBezTo>
                    <a:pt x="205" y="165"/>
                    <a:pt x="205" y="165"/>
                    <a:pt x="205" y="165"/>
                  </a:cubicBezTo>
                  <a:cubicBezTo>
                    <a:pt x="228" y="125"/>
                    <a:pt x="222" y="72"/>
                    <a:pt x="187" y="38"/>
                  </a:cubicBezTo>
                  <a:cubicBezTo>
                    <a:pt x="185" y="36"/>
                    <a:pt x="183" y="34"/>
                    <a:pt x="181" y="32"/>
                  </a:cubicBezTo>
                  <a:cubicBezTo>
                    <a:pt x="174" y="27"/>
                    <a:pt x="168" y="23"/>
                    <a:pt x="161" y="19"/>
                  </a:cubicBezTo>
                  <a:cubicBezTo>
                    <a:pt x="121" y="0"/>
                    <a:pt x="72" y="7"/>
                    <a:pt x="40" y="40"/>
                  </a:cubicBezTo>
                  <a:cubicBezTo>
                    <a:pt x="0" y="81"/>
                    <a:pt x="1" y="147"/>
                    <a:pt x="42" y="187"/>
                  </a:cubicBezTo>
                  <a:cubicBezTo>
                    <a:pt x="42" y="187"/>
                    <a:pt x="42" y="188"/>
                    <a:pt x="42" y="188"/>
                  </a:cubicBezTo>
                  <a:cubicBezTo>
                    <a:pt x="51" y="196"/>
                    <a:pt x="61" y="203"/>
                    <a:pt x="71" y="207"/>
                  </a:cubicBezTo>
                  <a:cubicBezTo>
                    <a:pt x="99" y="220"/>
                    <a:pt x="132" y="220"/>
                    <a:pt x="160" y="207"/>
                  </a:cubicBezTo>
                  <a:cubicBezTo>
                    <a:pt x="163" y="205"/>
                    <a:pt x="166" y="204"/>
                    <a:pt x="169" y="202"/>
                  </a:cubicBezTo>
                  <a:cubicBezTo>
                    <a:pt x="170" y="201"/>
                    <a:pt x="170" y="201"/>
                    <a:pt x="171" y="201"/>
                  </a:cubicBezTo>
                  <a:cubicBezTo>
                    <a:pt x="170" y="201"/>
                    <a:pt x="170" y="202"/>
                    <a:pt x="169" y="202"/>
                  </a:cubicBezTo>
                  <a:cubicBezTo>
                    <a:pt x="183" y="215"/>
                    <a:pt x="183" y="215"/>
                    <a:pt x="183" y="215"/>
                  </a:cubicBezTo>
                  <a:cubicBezTo>
                    <a:pt x="243" y="273"/>
                    <a:pt x="243" y="273"/>
                    <a:pt x="243" y="273"/>
                  </a:cubicBezTo>
                  <a:cubicBezTo>
                    <a:pt x="243" y="273"/>
                    <a:pt x="259" y="284"/>
                    <a:pt x="274" y="268"/>
                  </a:cubicBezTo>
                  <a:cubicBezTo>
                    <a:pt x="289" y="253"/>
                    <a:pt x="281" y="240"/>
                    <a:pt x="281" y="240"/>
                  </a:cubicBezTo>
                  <a:close/>
                  <a:moveTo>
                    <a:pt x="161" y="149"/>
                  </a:moveTo>
                  <a:cubicBezTo>
                    <a:pt x="160" y="151"/>
                    <a:pt x="158" y="152"/>
                    <a:pt x="157" y="154"/>
                  </a:cubicBezTo>
                  <a:cubicBezTo>
                    <a:pt x="134" y="177"/>
                    <a:pt x="97" y="178"/>
                    <a:pt x="74" y="155"/>
                  </a:cubicBezTo>
                  <a:cubicBezTo>
                    <a:pt x="50" y="132"/>
                    <a:pt x="50" y="95"/>
                    <a:pt x="73" y="72"/>
                  </a:cubicBezTo>
                  <a:cubicBezTo>
                    <a:pt x="95" y="49"/>
                    <a:pt x="133" y="48"/>
                    <a:pt x="156" y="71"/>
                  </a:cubicBezTo>
                  <a:cubicBezTo>
                    <a:pt x="158" y="72"/>
                    <a:pt x="159" y="74"/>
                    <a:pt x="161" y="76"/>
                  </a:cubicBezTo>
                  <a:cubicBezTo>
                    <a:pt x="178" y="98"/>
                    <a:pt x="178" y="128"/>
                    <a:pt x="161" y="149"/>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314" name="Freeform 582"/>
            <p:cNvSpPr/>
            <p:nvPr/>
          </p:nvSpPr>
          <p:spPr bwMode="auto">
            <a:xfrm>
              <a:off x="8426028" y="2130356"/>
              <a:ext cx="445030" cy="556107"/>
            </a:xfrm>
            <a:custGeom>
              <a:avLst/>
              <a:gdLst>
                <a:gd name="T0" fmla="*/ 97 w 261"/>
                <a:gd name="T1" fmla="*/ 303 h 326"/>
                <a:gd name="T2" fmla="*/ 51 w 261"/>
                <a:gd name="T3" fmla="*/ 303 h 326"/>
                <a:gd name="T4" fmla="*/ 19 w 261"/>
                <a:gd name="T5" fmla="*/ 265 h 326"/>
                <a:gd name="T6" fmla="*/ 19 w 261"/>
                <a:gd name="T7" fmla="*/ 46 h 326"/>
                <a:gd name="T8" fmla="*/ 47 w 261"/>
                <a:gd name="T9" fmla="*/ 20 h 326"/>
                <a:gd name="T10" fmla="*/ 187 w 261"/>
                <a:gd name="T11" fmla="*/ 20 h 326"/>
                <a:gd name="T12" fmla="*/ 187 w 261"/>
                <a:gd name="T13" fmla="*/ 91 h 326"/>
                <a:gd name="T14" fmla="*/ 241 w 261"/>
                <a:gd name="T15" fmla="*/ 91 h 326"/>
                <a:gd name="T16" fmla="*/ 241 w 261"/>
                <a:gd name="T17" fmla="*/ 114 h 326"/>
                <a:gd name="T18" fmla="*/ 261 w 261"/>
                <a:gd name="T19" fmla="*/ 124 h 326"/>
                <a:gd name="T20" fmla="*/ 261 w 261"/>
                <a:gd name="T21" fmla="*/ 85 h 326"/>
                <a:gd name="T22" fmla="*/ 197 w 261"/>
                <a:gd name="T23" fmla="*/ 12 h 326"/>
                <a:gd name="T24" fmla="*/ 187 w 261"/>
                <a:gd name="T25" fmla="*/ 0 h 326"/>
                <a:gd name="T26" fmla="*/ 37 w 261"/>
                <a:gd name="T27" fmla="*/ 0 h 326"/>
                <a:gd name="T28" fmla="*/ 1 w 261"/>
                <a:gd name="T29" fmla="*/ 36 h 326"/>
                <a:gd name="T30" fmla="*/ 1 w 261"/>
                <a:gd name="T31" fmla="*/ 299 h 326"/>
                <a:gd name="T32" fmla="*/ 37 w 261"/>
                <a:gd name="T33" fmla="*/ 322 h 326"/>
                <a:gd name="T34" fmla="*/ 116 w 261"/>
                <a:gd name="T35" fmla="*/ 322 h 326"/>
                <a:gd name="T36" fmla="*/ 109 w 261"/>
                <a:gd name="T37" fmla="*/ 316 h 326"/>
                <a:gd name="T38" fmla="*/ 97 w 261"/>
                <a:gd name="T39" fmla="*/ 303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1" h="326">
                  <a:moveTo>
                    <a:pt x="97" y="303"/>
                  </a:moveTo>
                  <a:cubicBezTo>
                    <a:pt x="77" y="303"/>
                    <a:pt x="60" y="303"/>
                    <a:pt x="51" y="303"/>
                  </a:cubicBezTo>
                  <a:cubicBezTo>
                    <a:pt x="21" y="303"/>
                    <a:pt x="19" y="265"/>
                    <a:pt x="19" y="265"/>
                  </a:cubicBezTo>
                  <a:cubicBezTo>
                    <a:pt x="19" y="265"/>
                    <a:pt x="19" y="67"/>
                    <a:pt x="19" y="46"/>
                  </a:cubicBezTo>
                  <a:cubicBezTo>
                    <a:pt x="19" y="24"/>
                    <a:pt x="47" y="20"/>
                    <a:pt x="47" y="20"/>
                  </a:cubicBezTo>
                  <a:cubicBezTo>
                    <a:pt x="187" y="20"/>
                    <a:pt x="187" y="20"/>
                    <a:pt x="187" y="20"/>
                  </a:cubicBezTo>
                  <a:cubicBezTo>
                    <a:pt x="187" y="91"/>
                    <a:pt x="187" y="91"/>
                    <a:pt x="187" y="91"/>
                  </a:cubicBezTo>
                  <a:cubicBezTo>
                    <a:pt x="241" y="91"/>
                    <a:pt x="241" y="91"/>
                    <a:pt x="241" y="91"/>
                  </a:cubicBezTo>
                  <a:cubicBezTo>
                    <a:pt x="241" y="91"/>
                    <a:pt x="241" y="100"/>
                    <a:pt x="241" y="114"/>
                  </a:cubicBezTo>
                  <a:cubicBezTo>
                    <a:pt x="248" y="117"/>
                    <a:pt x="254" y="120"/>
                    <a:pt x="261" y="124"/>
                  </a:cubicBezTo>
                  <a:cubicBezTo>
                    <a:pt x="261" y="85"/>
                    <a:pt x="261" y="85"/>
                    <a:pt x="261" y="85"/>
                  </a:cubicBezTo>
                  <a:cubicBezTo>
                    <a:pt x="197" y="12"/>
                    <a:pt x="197" y="12"/>
                    <a:pt x="197" y="12"/>
                  </a:cubicBezTo>
                  <a:cubicBezTo>
                    <a:pt x="187" y="0"/>
                    <a:pt x="187" y="0"/>
                    <a:pt x="187" y="0"/>
                  </a:cubicBezTo>
                  <a:cubicBezTo>
                    <a:pt x="37" y="0"/>
                    <a:pt x="37" y="0"/>
                    <a:pt x="37" y="0"/>
                  </a:cubicBezTo>
                  <a:cubicBezTo>
                    <a:pt x="0" y="0"/>
                    <a:pt x="1" y="36"/>
                    <a:pt x="1" y="36"/>
                  </a:cubicBezTo>
                  <a:cubicBezTo>
                    <a:pt x="1" y="36"/>
                    <a:pt x="1" y="271"/>
                    <a:pt x="1" y="299"/>
                  </a:cubicBezTo>
                  <a:cubicBezTo>
                    <a:pt x="1" y="326"/>
                    <a:pt x="37" y="322"/>
                    <a:pt x="37" y="322"/>
                  </a:cubicBezTo>
                  <a:cubicBezTo>
                    <a:pt x="37" y="322"/>
                    <a:pt x="74" y="322"/>
                    <a:pt x="116" y="322"/>
                  </a:cubicBezTo>
                  <a:cubicBezTo>
                    <a:pt x="114" y="320"/>
                    <a:pt x="111" y="318"/>
                    <a:pt x="109" y="316"/>
                  </a:cubicBezTo>
                  <a:cubicBezTo>
                    <a:pt x="105" y="312"/>
                    <a:pt x="101" y="307"/>
                    <a:pt x="97" y="303"/>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grpSp>
      <p:grpSp>
        <p:nvGrpSpPr>
          <p:cNvPr id="6" name="组合 294"/>
          <p:cNvGrpSpPr/>
          <p:nvPr/>
        </p:nvGrpSpPr>
        <p:grpSpPr>
          <a:xfrm>
            <a:off x="1099426" y="4645949"/>
            <a:ext cx="628956" cy="680167"/>
            <a:chOff x="8426028" y="2130356"/>
            <a:chExt cx="628956" cy="680167"/>
          </a:xfrm>
          <a:solidFill>
            <a:srgbClr val="46646E"/>
          </a:solidFill>
        </p:grpSpPr>
        <p:sp>
          <p:nvSpPr>
            <p:cNvPr id="296" name="Freeform 581"/>
            <p:cNvSpPr>
              <a:spLocks noEditPoints="1"/>
            </p:cNvSpPr>
            <p:nvPr/>
          </p:nvSpPr>
          <p:spPr bwMode="auto">
            <a:xfrm>
              <a:off x="8562350" y="2326544"/>
              <a:ext cx="492634" cy="483979"/>
            </a:xfrm>
            <a:custGeom>
              <a:avLst/>
              <a:gdLst>
                <a:gd name="T0" fmla="*/ 281 w 289"/>
                <a:gd name="T1" fmla="*/ 240 h 284"/>
                <a:gd name="T2" fmla="*/ 219 w 289"/>
                <a:gd name="T3" fmla="*/ 178 h 284"/>
                <a:gd name="T4" fmla="*/ 205 w 289"/>
                <a:gd name="T5" fmla="*/ 165 h 284"/>
                <a:gd name="T6" fmla="*/ 187 w 289"/>
                <a:gd name="T7" fmla="*/ 38 h 284"/>
                <a:gd name="T8" fmla="*/ 181 w 289"/>
                <a:gd name="T9" fmla="*/ 32 h 284"/>
                <a:gd name="T10" fmla="*/ 161 w 289"/>
                <a:gd name="T11" fmla="*/ 19 h 284"/>
                <a:gd name="T12" fmla="*/ 40 w 289"/>
                <a:gd name="T13" fmla="*/ 40 h 284"/>
                <a:gd name="T14" fmla="*/ 42 w 289"/>
                <a:gd name="T15" fmla="*/ 187 h 284"/>
                <a:gd name="T16" fmla="*/ 42 w 289"/>
                <a:gd name="T17" fmla="*/ 188 h 284"/>
                <a:gd name="T18" fmla="*/ 71 w 289"/>
                <a:gd name="T19" fmla="*/ 207 h 284"/>
                <a:gd name="T20" fmla="*/ 160 w 289"/>
                <a:gd name="T21" fmla="*/ 207 h 284"/>
                <a:gd name="T22" fmla="*/ 169 w 289"/>
                <a:gd name="T23" fmla="*/ 202 h 284"/>
                <a:gd name="T24" fmla="*/ 171 w 289"/>
                <a:gd name="T25" fmla="*/ 201 h 284"/>
                <a:gd name="T26" fmla="*/ 169 w 289"/>
                <a:gd name="T27" fmla="*/ 202 h 284"/>
                <a:gd name="T28" fmla="*/ 183 w 289"/>
                <a:gd name="T29" fmla="*/ 215 h 284"/>
                <a:gd name="T30" fmla="*/ 243 w 289"/>
                <a:gd name="T31" fmla="*/ 273 h 284"/>
                <a:gd name="T32" fmla="*/ 274 w 289"/>
                <a:gd name="T33" fmla="*/ 268 h 284"/>
                <a:gd name="T34" fmla="*/ 281 w 289"/>
                <a:gd name="T35" fmla="*/ 240 h 284"/>
                <a:gd name="T36" fmla="*/ 161 w 289"/>
                <a:gd name="T37" fmla="*/ 149 h 284"/>
                <a:gd name="T38" fmla="*/ 157 w 289"/>
                <a:gd name="T39" fmla="*/ 154 h 284"/>
                <a:gd name="T40" fmla="*/ 74 w 289"/>
                <a:gd name="T41" fmla="*/ 155 h 284"/>
                <a:gd name="T42" fmla="*/ 73 w 289"/>
                <a:gd name="T43" fmla="*/ 72 h 284"/>
                <a:gd name="T44" fmla="*/ 156 w 289"/>
                <a:gd name="T45" fmla="*/ 71 h 284"/>
                <a:gd name="T46" fmla="*/ 161 w 289"/>
                <a:gd name="T47" fmla="*/ 76 h 284"/>
                <a:gd name="T48" fmla="*/ 161 w 289"/>
                <a:gd name="T49" fmla="*/ 14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9" h="284">
                  <a:moveTo>
                    <a:pt x="281" y="240"/>
                  </a:moveTo>
                  <a:cubicBezTo>
                    <a:pt x="219" y="178"/>
                    <a:pt x="219" y="178"/>
                    <a:pt x="219" y="178"/>
                  </a:cubicBezTo>
                  <a:cubicBezTo>
                    <a:pt x="205" y="165"/>
                    <a:pt x="205" y="165"/>
                    <a:pt x="205" y="165"/>
                  </a:cubicBezTo>
                  <a:cubicBezTo>
                    <a:pt x="228" y="125"/>
                    <a:pt x="222" y="72"/>
                    <a:pt x="187" y="38"/>
                  </a:cubicBezTo>
                  <a:cubicBezTo>
                    <a:pt x="185" y="36"/>
                    <a:pt x="183" y="34"/>
                    <a:pt x="181" y="32"/>
                  </a:cubicBezTo>
                  <a:cubicBezTo>
                    <a:pt x="174" y="27"/>
                    <a:pt x="168" y="23"/>
                    <a:pt x="161" y="19"/>
                  </a:cubicBezTo>
                  <a:cubicBezTo>
                    <a:pt x="121" y="0"/>
                    <a:pt x="72" y="7"/>
                    <a:pt x="40" y="40"/>
                  </a:cubicBezTo>
                  <a:cubicBezTo>
                    <a:pt x="0" y="81"/>
                    <a:pt x="1" y="147"/>
                    <a:pt x="42" y="187"/>
                  </a:cubicBezTo>
                  <a:cubicBezTo>
                    <a:pt x="42" y="187"/>
                    <a:pt x="42" y="188"/>
                    <a:pt x="42" y="188"/>
                  </a:cubicBezTo>
                  <a:cubicBezTo>
                    <a:pt x="51" y="196"/>
                    <a:pt x="61" y="203"/>
                    <a:pt x="71" y="207"/>
                  </a:cubicBezTo>
                  <a:cubicBezTo>
                    <a:pt x="99" y="220"/>
                    <a:pt x="132" y="220"/>
                    <a:pt x="160" y="207"/>
                  </a:cubicBezTo>
                  <a:cubicBezTo>
                    <a:pt x="163" y="205"/>
                    <a:pt x="166" y="204"/>
                    <a:pt x="169" y="202"/>
                  </a:cubicBezTo>
                  <a:cubicBezTo>
                    <a:pt x="170" y="201"/>
                    <a:pt x="170" y="201"/>
                    <a:pt x="171" y="201"/>
                  </a:cubicBezTo>
                  <a:cubicBezTo>
                    <a:pt x="170" y="201"/>
                    <a:pt x="170" y="202"/>
                    <a:pt x="169" y="202"/>
                  </a:cubicBezTo>
                  <a:cubicBezTo>
                    <a:pt x="183" y="215"/>
                    <a:pt x="183" y="215"/>
                    <a:pt x="183" y="215"/>
                  </a:cubicBezTo>
                  <a:cubicBezTo>
                    <a:pt x="243" y="273"/>
                    <a:pt x="243" y="273"/>
                    <a:pt x="243" y="273"/>
                  </a:cubicBezTo>
                  <a:cubicBezTo>
                    <a:pt x="243" y="273"/>
                    <a:pt x="259" y="284"/>
                    <a:pt x="274" y="268"/>
                  </a:cubicBezTo>
                  <a:cubicBezTo>
                    <a:pt x="289" y="253"/>
                    <a:pt x="281" y="240"/>
                    <a:pt x="281" y="240"/>
                  </a:cubicBezTo>
                  <a:close/>
                  <a:moveTo>
                    <a:pt x="161" y="149"/>
                  </a:moveTo>
                  <a:cubicBezTo>
                    <a:pt x="160" y="151"/>
                    <a:pt x="158" y="152"/>
                    <a:pt x="157" y="154"/>
                  </a:cubicBezTo>
                  <a:cubicBezTo>
                    <a:pt x="134" y="177"/>
                    <a:pt x="97" y="178"/>
                    <a:pt x="74" y="155"/>
                  </a:cubicBezTo>
                  <a:cubicBezTo>
                    <a:pt x="50" y="132"/>
                    <a:pt x="50" y="95"/>
                    <a:pt x="73" y="72"/>
                  </a:cubicBezTo>
                  <a:cubicBezTo>
                    <a:pt x="95" y="49"/>
                    <a:pt x="133" y="48"/>
                    <a:pt x="156" y="71"/>
                  </a:cubicBezTo>
                  <a:cubicBezTo>
                    <a:pt x="158" y="72"/>
                    <a:pt x="159" y="74"/>
                    <a:pt x="161" y="76"/>
                  </a:cubicBezTo>
                  <a:cubicBezTo>
                    <a:pt x="178" y="98"/>
                    <a:pt x="178" y="128"/>
                    <a:pt x="161" y="149"/>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97" name="Freeform 582"/>
            <p:cNvSpPr/>
            <p:nvPr/>
          </p:nvSpPr>
          <p:spPr bwMode="auto">
            <a:xfrm>
              <a:off x="8426028" y="2130356"/>
              <a:ext cx="445030" cy="556107"/>
            </a:xfrm>
            <a:custGeom>
              <a:avLst/>
              <a:gdLst>
                <a:gd name="T0" fmla="*/ 97 w 261"/>
                <a:gd name="T1" fmla="*/ 303 h 326"/>
                <a:gd name="T2" fmla="*/ 51 w 261"/>
                <a:gd name="T3" fmla="*/ 303 h 326"/>
                <a:gd name="T4" fmla="*/ 19 w 261"/>
                <a:gd name="T5" fmla="*/ 265 h 326"/>
                <a:gd name="T6" fmla="*/ 19 w 261"/>
                <a:gd name="T7" fmla="*/ 46 h 326"/>
                <a:gd name="T8" fmla="*/ 47 w 261"/>
                <a:gd name="T9" fmla="*/ 20 h 326"/>
                <a:gd name="T10" fmla="*/ 187 w 261"/>
                <a:gd name="T11" fmla="*/ 20 h 326"/>
                <a:gd name="T12" fmla="*/ 187 w 261"/>
                <a:gd name="T13" fmla="*/ 91 h 326"/>
                <a:gd name="T14" fmla="*/ 241 w 261"/>
                <a:gd name="T15" fmla="*/ 91 h 326"/>
                <a:gd name="T16" fmla="*/ 241 w 261"/>
                <a:gd name="T17" fmla="*/ 114 h 326"/>
                <a:gd name="T18" fmla="*/ 261 w 261"/>
                <a:gd name="T19" fmla="*/ 124 h 326"/>
                <a:gd name="T20" fmla="*/ 261 w 261"/>
                <a:gd name="T21" fmla="*/ 85 h 326"/>
                <a:gd name="T22" fmla="*/ 197 w 261"/>
                <a:gd name="T23" fmla="*/ 12 h 326"/>
                <a:gd name="T24" fmla="*/ 187 w 261"/>
                <a:gd name="T25" fmla="*/ 0 h 326"/>
                <a:gd name="T26" fmla="*/ 37 w 261"/>
                <a:gd name="T27" fmla="*/ 0 h 326"/>
                <a:gd name="T28" fmla="*/ 1 w 261"/>
                <a:gd name="T29" fmla="*/ 36 h 326"/>
                <a:gd name="T30" fmla="*/ 1 w 261"/>
                <a:gd name="T31" fmla="*/ 299 h 326"/>
                <a:gd name="T32" fmla="*/ 37 w 261"/>
                <a:gd name="T33" fmla="*/ 322 h 326"/>
                <a:gd name="T34" fmla="*/ 116 w 261"/>
                <a:gd name="T35" fmla="*/ 322 h 326"/>
                <a:gd name="T36" fmla="*/ 109 w 261"/>
                <a:gd name="T37" fmla="*/ 316 h 326"/>
                <a:gd name="T38" fmla="*/ 97 w 261"/>
                <a:gd name="T39" fmla="*/ 303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1" h="326">
                  <a:moveTo>
                    <a:pt x="97" y="303"/>
                  </a:moveTo>
                  <a:cubicBezTo>
                    <a:pt x="77" y="303"/>
                    <a:pt x="60" y="303"/>
                    <a:pt x="51" y="303"/>
                  </a:cubicBezTo>
                  <a:cubicBezTo>
                    <a:pt x="21" y="303"/>
                    <a:pt x="19" y="265"/>
                    <a:pt x="19" y="265"/>
                  </a:cubicBezTo>
                  <a:cubicBezTo>
                    <a:pt x="19" y="265"/>
                    <a:pt x="19" y="67"/>
                    <a:pt x="19" y="46"/>
                  </a:cubicBezTo>
                  <a:cubicBezTo>
                    <a:pt x="19" y="24"/>
                    <a:pt x="47" y="20"/>
                    <a:pt x="47" y="20"/>
                  </a:cubicBezTo>
                  <a:cubicBezTo>
                    <a:pt x="187" y="20"/>
                    <a:pt x="187" y="20"/>
                    <a:pt x="187" y="20"/>
                  </a:cubicBezTo>
                  <a:cubicBezTo>
                    <a:pt x="187" y="91"/>
                    <a:pt x="187" y="91"/>
                    <a:pt x="187" y="91"/>
                  </a:cubicBezTo>
                  <a:cubicBezTo>
                    <a:pt x="241" y="91"/>
                    <a:pt x="241" y="91"/>
                    <a:pt x="241" y="91"/>
                  </a:cubicBezTo>
                  <a:cubicBezTo>
                    <a:pt x="241" y="91"/>
                    <a:pt x="241" y="100"/>
                    <a:pt x="241" y="114"/>
                  </a:cubicBezTo>
                  <a:cubicBezTo>
                    <a:pt x="248" y="117"/>
                    <a:pt x="254" y="120"/>
                    <a:pt x="261" y="124"/>
                  </a:cubicBezTo>
                  <a:cubicBezTo>
                    <a:pt x="261" y="85"/>
                    <a:pt x="261" y="85"/>
                    <a:pt x="261" y="85"/>
                  </a:cubicBezTo>
                  <a:cubicBezTo>
                    <a:pt x="197" y="12"/>
                    <a:pt x="197" y="12"/>
                    <a:pt x="197" y="12"/>
                  </a:cubicBezTo>
                  <a:cubicBezTo>
                    <a:pt x="187" y="0"/>
                    <a:pt x="187" y="0"/>
                    <a:pt x="187" y="0"/>
                  </a:cubicBezTo>
                  <a:cubicBezTo>
                    <a:pt x="37" y="0"/>
                    <a:pt x="37" y="0"/>
                    <a:pt x="37" y="0"/>
                  </a:cubicBezTo>
                  <a:cubicBezTo>
                    <a:pt x="0" y="0"/>
                    <a:pt x="1" y="36"/>
                    <a:pt x="1" y="36"/>
                  </a:cubicBezTo>
                  <a:cubicBezTo>
                    <a:pt x="1" y="36"/>
                    <a:pt x="1" y="271"/>
                    <a:pt x="1" y="299"/>
                  </a:cubicBezTo>
                  <a:cubicBezTo>
                    <a:pt x="1" y="326"/>
                    <a:pt x="37" y="322"/>
                    <a:pt x="37" y="322"/>
                  </a:cubicBezTo>
                  <a:cubicBezTo>
                    <a:pt x="37" y="322"/>
                    <a:pt x="74" y="322"/>
                    <a:pt x="116" y="322"/>
                  </a:cubicBezTo>
                  <a:cubicBezTo>
                    <a:pt x="114" y="320"/>
                    <a:pt x="111" y="318"/>
                    <a:pt x="109" y="316"/>
                  </a:cubicBezTo>
                  <a:cubicBezTo>
                    <a:pt x="105" y="312"/>
                    <a:pt x="101" y="307"/>
                    <a:pt x="97" y="303"/>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grpSp>
      <p:grpSp>
        <p:nvGrpSpPr>
          <p:cNvPr id="7" name="组合 297"/>
          <p:cNvGrpSpPr/>
          <p:nvPr/>
        </p:nvGrpSpPr>
        <p:grpSpPr>
          <a:xfrm>
            <a:off x="1094981" y="3391824"/>
            <a:ext cx="628956" cy="680167"/>
            <a:chOff x="8426028" y="2130356"/>
            <a:chExt cx="628956" cy="680167"/>
          </a:xfrm>
          <a:solidFill>
            <a:srgbClr val="46646E"/>
          </a:solidFill>
        </p:grpSpPr>
        <p:sp>
          <p:nvSpPr>
            <p:cNvPr id="299" name="Freeform 581"/>
            <p:cNvSpPr>
              <a:spLocks noEditPoints="1"/>
            </p:cNvSpPr>
            <p:nvPr/>
          </p:nvSpPr>
          <p:spPr bwMode="auto">
            <a:xfrm>
              <a:off x="8562350" y="2326544"/>
              <a:ext cx="492634" cy="483979"/>
            </a:xfrm>
            <a:custGeom>
              <a:avLst/>
              <a:gdLst>
                <a:gd name="T0" fmla="*/ 281 w 289"/>
                <a:gd name="T1" fmla="*/ 240 h 284"/>
                <a:gd name="T2" fmla="*/ 219 w 289"/>
                <a:gd name="T3" fmla="*/ 178 h 284"/>
                <a:gd name="T4" fmla="*/ 205 w 289"/>
                <a:gd name="T5" fmla="*/ 165 h 284"/>
                <a:gd name="T6" fmla="*/ 187 w 289"/>
                <a:gd name="T7" fmla="*/ 38 h 284"/>
                <a:gd name="T8" fmla="*/ 181 w 289"/>
                <a:gd name="T9" fmla="*/ 32 h 284"/>
                <a:gd name="T10" fmla="*/ 161 w 289"/>
                <a:gd name="T11" fmla="*/ 19 h 284"/>
                <a:gd name="T12" fmla="*/ 40 w 289"/>
                <a:gd name="T13" fmla="*/ 40 h 284"/>
                <a:gd name="T14" fmla="*/ 42 w 289"/>
                <a:gd name="T15" fmla="*/ 187 h 284"/>
                <a:gd name="T16" fmla="*/ 42 w 289"/>
                <a:gd name="T17" fmla="*/ 188 h 284"/>
                <a:gd name="T18" fmla="*/ 71 w 289"/>
                <a:gd name="T19" fmla="*/ 207 h 284"/>
                <a:gd name="T20" fmla="*/ 160 w 289"/>
                <a:gd name="T21" fmla="*/ 207 h 284"/>
                <a:gd name="T22" fmla="*/ 169 w 289"/>
                <a:gd name="T23" fmla="*/ 202 h 284"/>
                <a:gd name="T24" fmla="*/ 171 w 289"/>
                <a:gd name="T25" fmla="*/ 201 h 284"/>
                <a:gd name="T26" fmla="*/ 169 w 289"/>
                <a:gd name="T27" fmla="*/ 202 h 284"/>
                <a:gd name="T28" fmla="*/ 183 w 289"/>
                <a:gd name="T29" fmla="*/ 215 h 284"/>
                <a:gd name="T30" fmla="*/ 243 w 289"/>
                <a:gd name="T31" fmla="*/ 273 h 284"/>
                <a:gd name="T32" fmla="*/ 274 w 289"/>
                <a:gd name="T33" fmla="*/ 268 h 284"/>
                <a:gd name="T34" fmla="*/ 281 w 289"/>
                <a:gd name="T35" fmla="*/ 240 h 284"/>
                <a:gd name="T36" fmla="*/ 161 w 289"/>
                <a:gd name="T37" fmla="*/ 149 h 284"/>
                <a:gd name="T38" fmla="*/ 157 w 289"/>
                <a:gd name="T39" fmla="*/ 154 h 284"/>
                <a:gd name="T40" fmla="*/ 74 w 289"/>
                <a:gd name="T41" fmla="*/ 155 h 284"/>
                <a:gd name="T42" fmla="*/ 73 w 289"/>
                <a:gd name="T43" fmla="*/ 72 h 284"/>
                <a:gd name="T44" fmla="*/ 156 w 289"/>
                <a:gd name="T45" fmla="*/ 71 h 284"/>
                <a:gd name="T46" fmla="*/ 161 w 289"/>
                <a:gd name="T47" fmla="*/ 76 h 284"/>
                <a:gd name="T48" fmla="*/ 161 w 289"/>
                <a:gd name="T49" fmla="*/ 14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9" h="284">
                  <a:moveTo>
                    <a:pt x="281" y="240"/>
                  </a:moveTo>
                  <a:cubicBezTo>
                    <a:pt x="219" y="178"/>
                    <a:pt x="219" y="178"/>
                    <a:pt x="219" y="178"/>
                  </a:cubicBezTo>
                  <a:cubicBezTo>
                    <a:pt x="205" y="165"/>
                    <a:pt x="205" y="165"/>
                    <a:pt x="205" y="165"/>
                  </a:cubicBezTo>
                  <a:cubicBezTo>
                    <a:pt x="228" y="125"/>
                    <a:pt x="222" y="72"/>
                    <a:pt x="187" y="38"/>
                  </a:cubicBezTo>
                  <a:cubicBezTo>
                    <a:pt x="185" y="36"/>
                    <a:pt x="183" y="34"/>
                    <a:pt x="181" y="32"/>
                  </a:cubicBezTo>
                  <a:cubicBezTo>
                    <a:pt x="174" y="27"/>
                    <a:pt x="168" y="23"/>
                    <a:pt x="161" y="19"/>
                  </a:cubicBezTo>
                  <a:cubicBezTo>
                    <a:pt x="121" y="0"/>
                    <a:pt x="72" y="7"/>
                    <a:pt x="40" y="40"/>
                  </a:cubicBezTo>
                  <a:cubicBezTo>
                    <a:pt x="0" y="81"/>
                    <a:pt x="1" y="147"/>
                    <a:pt x="42" y="187"/>
                  </a:cubicBezTo>
                  <a:cubicBezTo>
                    <a:pt x="42" y="187"/>
                    <a:pt x="42" y="188"/>
                    <a:pt x="42" y="188"/>
                  </a:cubicBezTo>
                  <a:cubicBezTo>
                    <a:pt x="51" y="196"/>
                    <a:pt x="61" y="203"/>
                    <a:pt x="71" y="207"/>
                  </a:cubicBezTo>
                  <a:cubicBezTo>
                    <a:pt x="99" y="220"/>
                    <a:pt x="132" y="220"/>
                    <a:pt x="160" y="207"/>
                  </a:cubicBezTo>
                  <a:cubicBezTo>
                    <a:pt x="163" y="205"/>
                    <a:pt x="166" y="204"/>
                    <a:pt x="169" y="202"/>
                  </a:cubicBezTo>
                  <a:cubicBezTo>
                    <a:pt x="170" y="201"/>
                    <a:pt x="170" y="201"/>
                    <a:pt x="171" y="201"/>
                  </a:cubicBezTo>
                  <a:cubicBezTo>
                    <a:pt x="170" y="201"/>
                    <a:pt x="170" y="202"/>
                    <a:pt x="169" y="202"/>
                  </a:cubicBezTo>
                  <a:cubicBezTo>
                    <a:pt x="183" y="215"/>
                    <a:pt x="183" y="215"/>
                    <a:pt x="183" y="215"/>
                  </a:cubicBezTo>
                  <a:cubicBezTo>
                    <a:pt x="243" y="273"/>
                    <a:pt x="243" y="273"/>
                    <a:pt x="243" y="273"/>
                  </a:cubicBezTo>
                  <a:cubicBezTo>
                    <a:pt x="243" y="273"/>
                    <a:pt x="259" y="284"/>
                    <a:pt x="274" y="268"/>
                  </a:cubicBezTo>
                  <a:cubicBezTo>
                    <a:pt x="289" y="253"/>
                    <a:pt x="281" y="240"/>
                    <a:pt x="281" y="240"/>
                  </a:cubicBezTo>
                  <a:close/>
                  <a:moveTo>
                    <a:pt x="161" y="149"/>
                  </a:moveTo>
                  <a:cubicBezTo>
                    <a:pt x="160" y="151"/>
                    <a:pt x="158" y="152"/>
                    <a:pt x="157" y="154"/>
                  </a:cubicBezTo>
                  <a:cubicBezTo>
                    <a:pt x="134" y="177"/>
                    <a:pt x="97" y="178"/>
                    <a:pt x="74" y="155"/>
                  </a:cubicBezTo>
                  <a:cubicBezTo>
                    <a:pt x="50" y="132"/>
                    <a:pt x="50" y="95"/>
                    <a:pt x="73" y="72"/>
                  </a:cubicBezTo>
                  <a:cubicBezTo>
                    <a:pt x="95" y="49"/>
                    <a:pt x="133" y="48"/>
                    <a:pt x="156" y="71"/>
                  </a:cubicBezTo>
                  <a:cubicBezTo>
                    <a:pt x="158" y="72"/>
                    <a:pt x="159" y="74"/>
                    <a:pt x="161" y="76"/>
                  </a:cubicBezTo>
                  <a:cubicBezTo>
                    <a:pt x="178" y="98"/>
                    <a:pt x="178" y="128"/>
                    <a:pt x="161" y="149"/>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300" name="Freeform 582"/>
            <p:cNvSpPr/>
            <p:nvPr/>
          </p:nvSpPr>
          <p:spPr bwMode="auto">
            <a:xfrm>
              <a:off x="8426028" y="2130356"/>
              <a:ext cx="445030" cy="556107"/>
            </a:xfrm>
            <a:custGeom>
              <a:avLst/>
              <a:gdLst>
                <a:gd name="T0" fmla="*/ 97 w 261"/>
                <a:gd name="T1" fmla="*/ 303 h 326"/>
                <a:gd name="T2" fmla="*/ 51 w 261"/>
                <a:gd name="T3" fmla="*/ 303 h 326"/>
                <a:gd name="T4" fmla="*/ 19 w 261"/>
                <a:gd name="T5" fmla="*/ 265 h 326"/>
                <a:gd name="T6" fmla="*/ 19 w 261"/>
                <a:gd name="T7" fmla="*/ 46 h 326"/>
                <a:gd name="T8" fmla="*/ 47 w 261"/>
                <a:gd name="T9" fmla="*/ 20 h 326"/>
                <a:gd name="T10" fmla="*/ 187 w 261"/>
                <a:gd name="T11" fmla="*/ 20 h 326"/>
                <a:gd name="T12" fmla="*/ 187 w 261"/>
                <a:gd name="T13" fmla="*/ 91 h 326"/>
                <a:gd name="T14" fmla="*/ 241 w 261"/>
                <a:gd name="T15" fmla="*/ 91 h 326"/>
                <a:gd name="T16" fmla="*/ 241 w 261"/>
                <a:gd name="T17" fmla="*/ 114 h 326"/>
                <a:gd name="T18" fmla="*/ 261 w 261"/>
                <a:gd name="T19" fmla="*/ 124 h 326"/>
                <a:gd name="T20" fmla="*/ 261 w 261"/>
                <a:gd name="T21" fmla="*/ 85 h 326"/>
                <a:gd name="T22" fmla="*/ 197 w 261"/>
                <a:gd name="T23" fmla="*/ 12 h 326"/>
                <a:gd name="T24" fmla="*/ 187 w 261"/>
                <a:gd name="T25" fmla="*/ 0 h 326"/>
                <a:gd name="T26" fmla="*/ 37 w 261"/>
                <a:gd name="T27" fmla="*/ 0 h 326"/>
                <a:gd name="T28" fmla="*/ 1 w 261"/>
                <a:gd name="T29" fmla="*/ 36 h 326"/>
                <a:gd name="T30" fmla="*/ 1 w 261"/>
                <a:gd name="T31" fmla="*/ 299 h 326"/>
                <a:gd name="T32" fmla="*/ 37 w 261"/>
                <a:gd name="T33" fmla="*/ 322 h 326"/>
                <a:gd name="T34" fmla="*/ 116 w 261"/>
                <a:gd name="T35" fmla="*/ 322 h 326"/>
                <a:gd name="T36" fmla="*/ 109 w 261"/>
                <a:gd name="T37" fmla="*/ 316 h 326"/>
                <a:gd name="T38" fmla="*/ 97 w 261"/>
                <a:gd name="T39" fmla="*/ 303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1" h="326">
                  <a:moveTo>
                    <a:pt x="97" y="303"/>
                  </a:moveTo>
                  <a:cubicBezTo>
                    <a:pt x="77" y="303"/>
                    <a:pt x="60" y="303"/>
                    <a:pt x="51" y="303"/>
                  </a:cubicBezTo>
                  <a:cubicBezTo>
                    <a:pt x="21" y="303"/>
                    <a:pt x="19" y="265"/>
                    <a:pt x="19" y="265"/>
                  </a:cubicBezTo>
                  <a:cubicBezTo>
                    <a:pt x="19" y="265"/>
                    <a:pt x="19" y="67"/>
                    <a:pt x="19" y="46"/>
                  </a:cubicBezTo>
                  <a:cubicBezTo>
                    <a:pt x="19" y="24"/>
                    <a:pt x="47" y="20"/>
                    <a:pt x="47" y="20"/>
                  </a:cubicBezTo>
                  <a:cubicBezTo>
                    <a:pt x="187" y="20"/>
                    <a:pt x="187" y="20"/>
                    <a:pt x="187" y="20"/>
                  </a:cubicBezTo>
                  <a:cubicBezTo>
                    <a:pt x="187" y="91"/>
                    <a:pt x="187" y="91"/>
                    <a:pt x="187" y="91"/>
                  </a:cubicBezTo>
                  <a:cubicBezTo>
                    <a:pt x="241" y="91"/>
                    <a:pt x="241" y="91"/>
                    <a:pt x="241" y="91"/>
                  </a:cubicBezTo>
                  <a:cubicBezTo>
                    <a:pt x="241" y="91"/>
                    <a:pt x="241" y="100"/>
                    <a:pt x="241" y="114"/>
                  </a:cubicBezTo>
                  <a:cubicBezTo>
                    <a:pt x="248" y="117"/>
                    <a:pt x="254" y="120"/>
                    <a:pt x="261" y="124"/>
                  </a:cubicBezTo>
                  <a:cubicBezTo>
                    <a:pt x="261" y="85"/>
                    <a:pt x="261" y="85"/>
                    <a:pt x="261" y="85"/>
                  </a:cubicBezTo>
                  <a:cubicBezTo>
                    <a:pt x="197" y="12"/>
                    <a:pt x="197" y="12"/>
                    <a:pt x="197" y="12"/>
                  </a:cubicBezTo>
                  <a:cubicBezTo>
                    <a:pt x="187" y="0"/>
                    <a:pt x="187" y="0"/>
                    <a:pt x="187" y="0"/>
                  </a:cubicBezTo>
                  <a:cubicBezTo>
                    <a:pt x="37" y="0"/>
                    <a:pt x="37" y="0"/>
                    <a:pt x="37" y="0"/>
                  </a:cubicBezTo>
                  <a:cubicBezTo>
                    <a:pt x="0" y="0"/>
                    <a:pt x="1" y="36"/>
                    <a:pt x="1" y="36"/>
                  </a:cubicBezTo>
                  <a:cubicBezTo>
                    <a:pt x="1" y="36"/>
                    <a:pt x="1" y="271"/>
                    <a:pt x="1" y="299"/>
                  </a:cubicBezTo>
                  <a:cubicBezTo>
                    <a:pt x="1" y="326"/>
                    <a:pt x="37" y="322"/>
                    <a:pt x="37" y="322"/>
                  </a:cubicBezTo>
                  <a:cubicBezTo>
                    <a:pt x="37" y="322"/>
                    <a:pt x="74" y="322"/>
                    <a:pt x="116" y="322"/>
                  </a:cubicBezTo>
                  <a:cubicBezTo>
                    <a:pt x="114" y="320"/>
                    <a:pt x="111" y="318"/>
                    <a:pt x="109" y="316"/>
                  </a:cubicBezTo>
                  <a:cubicBezTo>
                    <a:pt x="105" y="312"/>
                    <a:pt x="101" y="307"/>
                    <a:pt x="97" y="303"/>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grpSp>
      <p:sp>
        <p:nvSpPr>
          <p:cNvPr id="301" name="文本框 300"/>
          <p:cNvSpPr txBox="1"/>
          <p:nvPr/>
        </p:nvSpPr>
        <p:spPr>
          <a:xfrm>
            <a:off x="2432050" y="2112645"/>
            <a:ext cx="6571030" cy="584775"/>
          </a:xfrm>
          <a:prstGeom prst="rect">
            <a:avLst/>
          </a:prstGeom>
          <a:noFill/>
        </p:spPr>
        <p:txBody>
          <a:bodyPr wrap="none" rtlCol="0">
            <a:spAutoFit/>
          </a:bodyPr>
          <a:lstStyle/>
          <a:p>
            <a:pPr algn="l"/>
            <a:r>
              <a:rPr lang="en-US" altLang="zh-CN" sz="3200" b="1" dirty="0" smtClean="0">
                <a:solidFill>
                  <a:srgbClr val="46646E"/>
                </a:solidFill>
                <a:latin typeface="楷体" charset="0"/>
                <a:ea typeface="楷体" charset="0"/>
              </a:rPr>
              <a:t>1</a:t>
            </a:r>
            <a:r>
              <a:rPr lang="zh-CN" altLang="en-US" sz="3200" b="1" dirty="0" smtClean="0">
                <a:solidFill>
                  <a:srgbClr val="46646E"/>
                </a:solidFill>
                <a:latin typeface="楷体" charset="0"/>
                <a:ea typeface="楷体" charset="0"/>
              </a:rPr>
              <a:t>、规</a:t>
            </a:r>
            <a:r>
              <a:rPr lang="zh-CN" altLang="en-US" sz="3200" b="1" dirty="0">
                <a:solidFill>
                  <a:srgbClr val="46646E"/>
                </a:solidFill>
                <a:latin typeface="楷体" charset="0"/>
                <a:ea typeface="楷体" charset="0"/>
              </a:rPr>
              <a:t>定过于原则，可操作性不</a:t>
            </a:r>
            <a:r>
              <a:rPr lang="zh-CN" altLang="en-US" sz="3200" b="1" dirty="0" smtClean="0">
                <a:solidFill>
                  <a:srgbClr val="46646E"/>
                </a:solidFill>
                <a:latin typeface="楷体" charset="0"/>
                <a:ea typeface="楷体" charset="0"/>
              </a:rPr>
              <a:t>强。</a:t>
            </a:r>
            <a:endParaRPr lang="zh-CN" altLang="en-US" sz="3200" b="1" dirty="0">
              <a:solidFill>
                <a:srgbClr val="46646E"/>
              </a:solidFill>
              <a:latin typeface="楷体" charset="0"/>
              <a:ea typeface="楷体" charset="0"/>
            </a:endParaRPr>
          </a:p>
        </p:txBody>
      </p:sp>
      <p:sp>
        <p:nvSpPr>
          <p:cNvPr id="302" name="文本框 301"/>
          <p:cNvSpPr txBox="1"/>
          <p:nvPr/>
        </p:nvSpPr>
        <p:spPr>
          <a:xfrm>
            <a:off x="2472055" y="3481070"/>
            <a:ext cx="4099199" cy="584775"/>
          </a:xfrm>
          <a:prstGeom prst="rect">
            <a:avLst/>
          </a:prstGeom>
          <a:noFill/>
        </p:spPr>
        <p:txBody>
          <a:bodyPr wrap="none" rtlCol="0">
            <a:spAutoFit/>
          </a:bodyPr>
          <a:lstStyle/>
          <a:p>
            <a:pPr algn="l"/>
            <a:r>
              <a:rPr lang="en-US" altLang="zh-CN" sz="3200" b="1" dirty="0" smtClean="0">
                <a:solidFill>
                  <a:srgbClr val="46646E"/>
                </a:solidFill>
                <a:latin typeface="楷体" charset="0"/>
                <a:ea typeface="楷体" charset="0"/>
              </a:rPr>
              <a:t>2</a:t>
            </a:r>
            <a:r>
              <a:rPr lang="zh-CN" altLang="en-US" sz="3200" b="1" dirty="0" smtClean="0">
                <a:solidFill>
                  <a:srgbClr val="46646E"/>
                </a:solidFill>
                <a:latin typeface="楷体" charset="0"/>
                <a:ea typeface="楷体" charset="0"/>
              </a:rPr>
              <a:t>、重</a:t>
            </a:r>
            <a:r>
              <a:rPr lang="zh-CN" altLang="en-US" sz="3200" b="1" dirty="0">
                <a:solidFill>
                  <a:srgbClr val="46646E"/>
                </a:solidFill>
                <a:latin typeface="楷体" charset="0"/>
                <a:ea typeface="楷体" charset="0"/>
              </a:rPr>
              <a:t>实体，轻程</a:t>
            </a:r>
            <a:r>
              <a:rPr lang="zh-CN" altLang="en-US" sz="3200" b="1" dirty="0" smtClean="0">
                <a:solidFill>
                  <a:srgbClr val="46646E"/>
                </a:solidFill>
                <a:latin typeface="楷体" charset="0"/>
                <a:ea typeface="楷体" charset="0"/>
              </a:rPr>
              <a:t>序。</a:t>
            </a:r>
            <a:endParaRPr lang="zh-CN" altLang="en-US" sz="3200" b="1" dirty="0">
              <a:solidFill>
                <a:srgbClr val="46646E"/>
              </a:solidFill>
              <a:latin typeface="楷体" charset="0"/>
              <a:ea typeface="楷体" charset="0"/>
            </a:endParaRPr>
          </a:p>
        </p:txBody>
      </p:sp>
      <p:sp>
        <p:nvSpPr>
          <p:cNvPr id="303" name="文本框 302"/>
          <p:cNvSpPr txBox="1"/>
          <p:nvPr/>
        </p:nvSpPr>
        <p:spPr>
          <a:xfrm>
            <a:off x="2472055" y="4690745"/>
            <a:ext cx="6571030" cy="584775"/>
          </a:xfrm>
          <a:prstGeom prst="rect">
            <a:avLst/>
          </a:prstGeom>
          <a:noFill/>
        </p:spPr>
        <p:txBody>
          <a:bodyPr wrap="none" rtlCol="0">
            <a:spAutoFit/>
          </a:bodyPr>
          <a:lstStyle/>
          <a:p>
            <a:pPr algn="l"/>
            <a:r>
              <a:rPr lang="en-US" altLang="zh-CN" sz="3200" b="1" dirty="0" smtClean="0">
                <a:solidFill>
                  <a:srgbClr val="46646E"/>
                </a:solidFill>
                <a:latin typeface="楷体" charset="0"/>
                <a:ea typeface="楷体" charset="0"/>
              </a:rPr>
              <a:t>3</a:t>
            </a:r>
            <a:r>
              <a:rPr lang="zh-CN" altLang="en-US" sz="3200" b="1" dirty="0" smtClean="0">
                <a:solidFill>
                  <a:srgbClr val="46646E"/>
                </a:solidFill>
                <a:latin typeface="楷体" charset="0"/>
                <a:ea typeface="楷体" charset="0"/>
              </a:rPr>
              <a:t>、内</a:t>
            </a:r>
            <a:r>
              <a:rPr lang="zh-CN" altLang="en-US" sz="3200" b="1" dirty="0">
                <a:solidFill>
                  <a:srgbClr val="46646E"/>
                </a:solidFill>
                <a:latin typeface="楷体" charset="0"/>
                <a:ea typeface="楷体" charset="0"/>
              </a:rPr>
              <a:t>容</a:t>
            </a:r>
            <a:r>
              <a:rPr lang="zh-CN" altLang="en-US" sz="3200" b="1" dirty="0" smtClean="0">
                <a:solidFill>
                  <a:srgbClr val="46646E"/>
                </a:solidFill>
                <a:latin typeface="楷体" charset="0"/>
                <a:ea typeface="楷体" charset="0"/>
              </a:rPr>
              <a:t>雷同，未</a:t>
            </a:r>
            <a:r>
              <a:rPr lang="zh-CN" altLang="en-US" sz="3200" b="1" dirty="0">
                <a:solidFill>
                  <a:srgbClr val="46646E"/>
                </a:solidFill>
                <a:latin typeface="楷体" charset="0"/>
                <a:ea typeface="楷体" charset="0"/>
              </a:rPr>
              <a:t>能彰显学校特</a:t>
            </a:r>
            <a:r>
              <a:rPr lang="zh-CN" altLang="en-US" sz="3200" b="1" dirty="0" smtClean="0">
                <a:solidFill>
                  <a:srgbClr val="46646E"/>
                </a:solidFill>
                <a:latin typeface="楷体" charset="0"/>
                <a:ea typeface="楷体" charset="0"/>
              </a:rPr>
              <a:t>性。</a:t>
            </a:r>
            <a:endParaRPr lang="zh-CN" altLang="en-US" sz="3200" b="1" dirty="0">
              <a:solidFill>
                <a:srgbClr val="46646E"/>
              </a:solidFill>
              <a:latin typeface="楷体" charset="0"/>
              <a:ea typeface="楷体" charset="0"/>
            </a:endParaRPr>
          </a:p>
        </p:txBody>
      </p:sp>
      <p:sp>
        <p:nvSpPr>
          <p:cNvPr id="18" name="TextBox 17"/>
          <p:cNvSpPr txBox="1"/>
          <p:nvPr/>
        </p:nvSpPr>
        <p:spPr>
          <a:xfrm>
            <a:off x="957943" y="1117600"/>
            <a:ext cx="10071988" cy="584775"/>
          </a:xfrm>
          <a:prstGeom prst="rect">
            <a:avLst/>
          </a:prstGeom>
          <a:noFill/>
        </p:spPr>
        <p:txBody>
          <a:bodyPr wrap="none" rtlCol="0">
            <a:spAutoFit/>
          </a:bodyPr>
          <a:lstStyle/>
          <a:p>
            <a:r>
              <a:rPr lang="zh-CN" altLang="en-US" sz="3200" b="1" dirty="0" smtClean="0">
                <a:solidFill>
                  <a:srgbClr val="46646E"/>
                </a:solidFill>
                <a:latin typeface="楷体" pitchFamily="49" charset="-122"/>
                <a:ea typeface="楷体" pitchFamily="49" charset="-122"/>
              </a:rPr>
              <a:t>现行大学章程文本就学生事务管理规定仍旧存在不足：</a:t>
            </a:r>
            <a:endParaRPr lang="zh-CN" altLang="en-US" sz="3200" b="1" dirty="0">
              <a:solidFill>
                <a:srgbClr val="46646E"/>
              </a:solidFill>
              <a:latin typeface="楷体" pitchFamily="49" charset="-122"/>
              <a:ea typeface="楷体" pitchFamily="49" charset="-122"/>
            </a:endParaRPr>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1"/>
                                        </p:tgtEl>
                                        <p:attrNameLst>
                                          <p:attrName>style.visibility</p:attrName>
                                        </p:attrNameLst>
                                      </p:cBhvr>
                                      <p:to>
                                        <p:strVal val="visible"/>
                                      </p:to>
                                    </p:set>
                                    <p:anim calcmode="lin" valueType="num">
                                      <p:cBhvr additive="base">
                                        <p:cTn id="7" dur="500" fill="hold"/>
                                        <p:tgtEl>
                                          <p:spTgt spid="301"/>
                                        </p:tgtEl>
                                        <p:attrNameLst>
                                          <p:attrName>ppt_x</p:attrName>
                                        </p:attrNameLst>
                                      </p:cBhvr>
                                      <p:tavLst>
                                        <p:tav tm="0">
                                          <p:val>
                                            <p:strVal val="#ppt_x"/>
                                          </p:val>
                                        </p:tav>
                                        <p:tav tm="100000">
                                          <p:val>
                                            <p:strVal val="#ppt_x"/>
                                          </p:val>
                                        </p:tav>
                                      </p:tavLst>
                                    </p:anim>
                                    <p:anim calcmode="lin" valueType="num">
                                      <p:cBhvr additive="base">
                                        <p:cTn id="8" dur="500" fill="hold"/>
                                        <p:tgtEl>
                                          <p:spTgt spid="3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2"/>
                                        </p:tgtEl>
                                        <p:attrNameLst>
                                          <p:attrName>style.visibility</p:attrName>
                                        </p:attrNameLst>
                                      </p:cBhvr>
                                      <p:to>
                                        <p:strVal val="visible"/>
                                      </p:to>
                                    </p:set>
                                    <p:anim calcmode="lin" valueType="num">
                                      <p:cBhvr additive="base">
                                        <p:cTn id="13" dur="500" fill="hold"/>
                                        <p:tgtEl>
                                          <p:spTgt spid="302"/>
                                        </p:tgtEl>
                                        <p:attrNameLst>
                                          <p:attrName>ppt_x</p:attrName>
                                        </p:attrNameLst>
                                      </p:cBhvr>
                                      <p:tavLst>
                                        <p:tav tm="0">
                                          <p:val>
                                            <p:strVal val="#ppt_x"/>
                                          </p:val>
                                        </p:tav>
                                        <p:tav tm="100000">
                                          <p:val>
                                            <p:strVal val="#ppt_x"/>
                                          </p:val>
                                        </p:tav>
                                      </p:tavLst>
                                    </p:anim>
                                    <p:anim calcmode="lin" valueType="num">
                                      <p:cBhvr additive="base">
                                        <p:cTn id="14" dur="500" fill="hold"/>
                                        <p:tgtEl>
                                          <p:spTgt spid="30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3"/>
                                        </p:tgtEl>
                                        <p:attrNameLst>
                                          <p:attrName>style.visibility</p:attrName>
                                        </p:attrNameLst>
                                      </p:cBhvr>
                                      <p:to>
                                        <p:strVal val="visible"/>
                                      </p:to>
                                    </p:set>
                                    <p:anim calcmode="lin" valueType="num">
                                      <p:cBhvr additive="base">
                                        <p:cTn id="19" dur="500" fill="hold"/>
                                        <p:tgtEl>
                                          <p:spTgt spid="303"/>
                                        </p:tgtEl>
                                        <p:attrNameLst>
                                          <p:attrName>ppt_x</p:attrName>
                                        </p:attrNameLst>
                                      </p:cBhvr>
                                      <p:tavLst>
                                        <p:tav tm="0">
                                          <p:val>
                                            <p:strVal val="#ppt_x"/>
                                          </p:val>
                                        </p:tav>
                                        <p:tav tm="100000">
                                          <p:val>
                                            <p:strVal val="#ppt_x"/>
                                          </p:val>
                                        </p:tav>
                                      </p:tavLst>
                                    </p:anim>
                                    <p:anim calcmode="lin" valueType="num">
                                      <p:cBhvr additive="base">
                                        <p:cTn id="20" dur="500" fill="hold"/>
                                        <p:tgtEl>
                                          <p:spTgt spid="3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 grpId="0"/>
      <p:bldP spid="302" grpId="0"/>
      <p:bldP spid="30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4" name="矩形 3"/>
          <p:cNvSpPr/>
          <p:nvPr/>
        </p:nvSpPr>
        <p:spPr>
          <a:xfrm>
            <a:off x="0" y="414020"/>
            <a:ext cx="1220470"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4935" y="396875"/>
            <a:ext cx="925195" cy="457200"/>
          </a:xfrm>
          <a:prstGeom prst="rect">
            <a:avLst/>
          </a:prstGeom>
          <a:noFill/>
        </p:spPr>
        <p:txBody>
          <a:bodyPr wrap="square" rtlCol="0">
            <a:spAutoFit/>
          </a:bodyPr>
          <a:lstStyle/>
          <a:p>
            <a:pPr algn="dist"/>
            <a:r>
              <a:rPr lang="en-US" altLang="zh-CN" sz="2400" dirty="0" smtClean="0">
                <a:solidFill>
                  <a:schemeClr val="bg1"/>
                </a:solidFill>
                <a:latin typeface="楷体" pitchFamily="49" charset="-122"/>
                <a:ea typeface="楷体" pitchFamily="49" charset="-122"/>
              </a:rPr>
              <a:t>03-3</a:t>
            </a:r>
            <a:endParaRPr lang="zh-CN" altLang="en-US" sz="2400" dirty="0">
              <a:solidFill>
                <a:schemeClr val="bg1"/>
              </a:solidFill>
              <a:latin typeface="楷体" pitchFamily="49" charset="-122"/>
              <a:ea typeface="楷体" pitchFamily="49" charset="-122"/>
            </a:endParaRPr>
          </a:p>
        </p:txBody>
      </p:sp>
      <p:sp>
        <p:nvSpPr>
          <p:cNvPr id="5" name="矩形 4"/>
          <p:cNvSpPr/>
          <p:nvPr/>
        </p:nvSpPr>
        <p:spPr>
          <a:xfrm>
            <a:off x="1416050" y="427355"/>
            <a:ext cx="5574665"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文本框 293"/>
          <p:cNvSpPr txBox="1"/>
          <p:nvPr/>
        </p:nvSpPr>
        <p:spPr>
          <a:xfrm>
            <a:off x="1656715" y="429895"/>
            <a:ext cx="4145280" cy="457200"/>
          </a:xfrm>
          <a:prstGeom prst="rect">
            <a:avLst/>
          </a:prstGeom>
          <a:noFill/>
        </p:spPr>
        <p:txBody>
          <a:bodyPr wrap="none" rtlCol="0">
            <a:spAutoFit/>
          </a:bodyPr>
          <a:lstStyle/>
          <a:p>
            <a:r>
              <a:rPr lang="zh-CN" altLang="en-US" sz="2400">
                <a:solidFill>
                  <a:srgbClr val="FAFBFC"/>
                </a:solidFill>
                <a:latin typeface="楷体" charset="0"/>
                <a:ea typeface="楷体" charset="0"/>
              </a:rPr>
              <a:t>司法实践对于大学章程的要求</a:t>
            </a:r>
          </a:p>
        </p:txBody>
      </p:sp>
      <p:sp>
        <p:nvSpPr>
          <p:cNvPr id="2" name="文本框 1"/>
          <p:cNvSpPr txBox="1"/>
          <p:nvPr/>
        </p:nvSpPr>
        <p:spPr>
          <a:xfrm>
            <a:off x="798286" y="1156426"/>
            <a:ext cx="10682513" cy="3046988"/>
          </a:xfrm>
          <a:prstGeom prst="rect">
            <a:avLst/>
          </a:prstGeom>
          <a:noFill/>
        </p:spPr>
        <p:txBody>
          <a:bodyPr wrap="square" rtlCol="0">
            <a:spAutoFit/>
          </a:bodyPr>
          <a:lstStyle/>
          <a:p>
            <a:r>
              <a:rPr lang="en-US" altLang="zh-CN" sz="2400" b="1" dirty="0">
                <a:solidFill>
                  <a:srgbClr val="46646E"/>
                </a:solidFill>
                <a:latin typeface="楷体" charset="0"/>
                <a:ea typeface="楷体" charset="0"/>
              </a:rPr>
              <a:t>   </a:t>
            </a:r>
            <a:r>
              <a:rPr lang="zh-CN" altLang="en-US" sz="2800" b="1" dirty="0">
                <a:solidFill>
                  <a:srgbClr val="46646E"/>
                </a:solidFill>
                <a:latin typeface="楷体" charset="0"/>
                <a:ea typeface="楷体" charset="0"/>
              </a:rPr>
              <a:t>学校与学生的关系分为两种：</a:t>
            </a:r>
          </a:p>
          <a:p>
            <a:r>
              <a:rPr lang="zh-CN" altLang="en-US" sz="2800" b="1" dirty="0">
                <a:solidFill>
                  <a:srgbClr val="46646E"/>
                </a:solidFill>
                <a:latin typeface="楷体" charset="0"/>
                <a:ea typeface="楷体" charset="0"/>
              </a:rPr>
              <a:t>   一、民事关系，强调双方地位平等和契约精神，发生纠纷时通过《民法》、《合同法》等法律规范加以解决</a:t>
            </a:r>
            <a:r>
              <a:rPr lang="zh-CN" altLang="en-US" sz="2800" b="1" dirty="0" smtClean="0">
                <a:solidFill>
                  <a:srgbClr val="46646E"/>
                </a:solidFill>
                <a:latin typeface="楷体" charset="0"/>
                <a:ea typeface="楷体" charset="0"/>
              </a:rPr>
              <a:t>。</a:t>
            </a:r>
            <a:endParaRPr lang="en-US" altLang="zh-CN" sz="2800" b="1" dirty="0" smtClean="0">
              <a:solidFill>
                <a:srgbClr val="46646E"/>
              </a:solidFill>
              <a:latin typeface="楷体" charset="0"/>
              <a:ea typeface="楷体" charset="0"/>
            </a:endParaRPr>
          </a:p>
          <a:p>
            <a:endParaRPr lang="zh-CN" altLang="en-US" sz="2800" b="1" dirty="0">
              <a:solidFill>
                <a:srgbClr val="46646E"/>
              </a:solidFill>
              <a:latin typeface="楷体" charset="0"/>
              <a:ea typeface="楷体" charset="0"/>
            </a:endParaRPr>
          </a:p>
          <a:p>
            <a:r>
              <a:rPr lang="zh-CN" altLang="en-US" sz="2800" b="1" dirty="0">
                <a:solidFill>
                  <a:srgbClr val="46646E"/>
                </a:solidFill>
                <a:latin typeface="楷体" charset="0"/>
                <a:ea typeface="楷体" charset="0"/>
              </a:rPr>
              <a:t>   二、管理关系。这种关系强调一方对另一方的命令及服从。因高校并不属于行政机关，因而校生管理关系较民事关系更为复杂。</a:t>
            </a:r>
          </a:p>
          <a:p>
            <a:endParaRPr lang="zh-CN" altLang="en-US" sz="2400" b="1" dirty="0">
              <a:solidFill>
                <a:srgbClr val="46646E"/>
              </a:solidFill>
              <a:latin typeface="楷体" charset="0"/>
              <a:ea typeface="楷体" charset="0"/>
            </a:endParaRPr>
          </a:p>
        </p:txBody>
      </p:sp>
      <p:sp>
        <p:nvSpPr>
          <p:cNvPr id="6" name="文本框 5"/>
          <p:cNvSpPr txBox="1"/>
          <p:nvPr/>
        </p:nvSpPr>
        <p:spPr>
          <a:xfrm>
            <a:off x="862784" y="4108268"/>
            <a:ext cx="10487388" cy="2062103"/>
          </a:xfrm>
          <a:prstGeom prst="rect">
            <a:avLst/>
          </a:prstGeom>
          <a:noFill/>
        </p:spPr>
        <p:txBody>
          <a:bodyPr wrap="square" rtlCol="0">
            <a:spAutoFit/>
          </a:bodyPr>
          <a:lstStyle/>
          <a:p>
            <a:pPr algn="l"/>
            <a:r>
              <a:rPr lang="en-US" altLang="zh-CN" sz="3200" b="1" dirty="0">
                <a:solidFill>
                  <a:srgbClr val="46646E"/>
                </a:solidFill>
                <a:latin typeface="楷体" charset="0"/>
                <a:ea typeface="楷体" charset="0"/>
              </a:rPr>
              <a:t>   </a:t>
            </a:r>
            <a:r>
              <a:rPr lang="zh-CN" altLang="en-US" sz="3200" b="1" dirty="0">
                <a:solidFill>
                  <a:srgbClr val="46646E"/>
                </a:solidFill>
                <a:latin typeface="楷体" charset="0"/>
                <a:ea typeface="楷体" charset="0"/>
              </a:rPr>
              <a:t>结论：不断增多的以高校为被告的诉讼要求法律制度的完善。鉴于法律制定修改周期长于章程制定修改周期，大学章程作为大学内部具有最高效力文件，应该发挥其应有的作用。平衡利益主体的权益本就是大学章程应有之义。</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4" name="矩形 3"/>
          <p:cNvSpPr/>
          <p:nvPr/>
        </p:nvSpPr>
        <p:spPr>
          <a:xfrm>
            <a:off x="0" y="414020"/>
            <a:ext cx="1220470"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4935" y="396875"/>
            <a:ext cx="925195" cy="457200"/>
          </a:xfrm>
          <a:prstGeom prst="rect">
            <a:avLst/>
          </a:prstGeom>
          <a:noFill/>
        </p:spPr>
        <p:txBody>
          <a:bodyPr wrap="square" rtlCol="0">
            <a:spAutoFit/>
          </a:bodyPr>
          <a:lstStyle/>
          <a:p>
            <a:pPr algn="dist"/>
            <a:r>
              <a:rPr lang="en-US" altLang="zh-CN" sz="2400" dirty="0" smtClean="0">
                <a:solidFill>
                  <a:schemeClr val="bg1"/>
                </a:solidFill>
                <a:latin typeface="楷体" pitchFamily="49" charset="-122"/>
                <a:ea typeface="楷体" pitchFamily="49" charset="-122"/>
              </a:rPr>
              <a:t>03-4</a:t>
            </a:r>
            <a:endParaRPr lang="zh-CN" altLang="en-US" sz="2400" dirty="0">
              <a:solidFill>
                <a:schemeClr val="bg1"/>
              </a:solidFill>
              <a:latin typeface="楷体" pitchFamily="49" charset="-122"/>
              <a:ea typeface="楷体" pitchFamily="49" charset="-122"/>
            </a:endParaRPr>
          </a:p>
        </p:txBody>
      </p:sp>
      <p:sp>
        <p:nvSpPr>
          <p:cNvPr id="5" name="矩形 4"/>
          <p:cNvSpPr/>
          <p:nvPr/>
        </p:nvSpPr>
        <p:spPr>
          <a:xfrm>
            <a:off x="1416050" y="427355"/>
            <a:ext cx="5986236"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文本框 293"/>
          <p:cNvSpPr txBox="1"/>
          <p:nvPr/>
        </p:nvSpPr>
        <p:spPr>
          <a:xfrm>
            <a:off x="1656715" y="429895"/>
            <a:ext cx="5570756" cy="523220"/>
          </a:xfrm>
          <a:prstGeom prst="rect">
            <a:avLst/>
          </a:prstGeom>
          <a:noFill/>
        </p:spPr>
        <p:txBody>
          <a:bodyPr wrap="none" rtlCol="0">
            <a:spAutoFit/>
          </a:bodyPr>
          <a:lstStyle/>
          <a:p>
            <a:r>
              <a:rPr lang="zh-CN" altLang="en-US" sz="2800" b="1" dirty="0" smtClean="0">
                <a:solidFill>
                  <a:srgbClr val="FAFBFC"/>
                </a:solidFill>
                <a:latin typeface="楷体" charset="0"/>
                <a:ea typeface="楷体" charset="0"/>
              </a:rPr>
              <a:t>小结：现</a:t>
            </a:r>
            <a:r>
              <a:rPr lang="zh-CN" altLang="en-US" sz="2800" b="1" dirty="0">
                <a:solidFill>
                  <a:srgbClr val="FAFBFC"/>
                </a:solidFill>
                <a:latin typeface="楷体" charset="0"/>
                <a:ea typeface="楷体" charset="0"/>
              </a:rPr>
              <a:t>行制度与实践的双重不足</a:t>
            </a:r>
          </a:p>
        </p:txBody>
      </p:sp>
      <p:sp>
        <p:nvSpPr>
          <p:cNvPr id="7" name="文本框 6"/>
          <p:cNvSpPr txBox="1"/>
          <p:nvPr/>
        </p:nvSpPr>
        <p:spPr>
          <a:xfrm>
            <a:off x="1219198" y="1335042"/>
            <a:ext cx="9666515" cy="4524315"/>
          </a:xfrm>
          <a:prstGeom prst="rect">
            <a:avLst/>
          </a:prstGeom>
          <a:noFill/>
        </p:spPr>
        <p:txBody>
          <a:bodyPr wrap="square" rtlCol="0">
            <a:spAutoFit/>
          </a:bodyPr>
          <a:lstStyle/>
          <a:p>
            <a:pPr algn="just"/>
            <a:r>
              <a:rPr lang="zh-CN" altLang="en-US" sz="3200" b="1" dirty="0" smtClean="0">
                <a:solidFill>
                  <a:srgbClr val="46646E"/>
                </a:solidFill>
                <a:latin typeface="楷体" charset="0"/>
                <a:ea typeface="楷体" charset="0"/>
              </a:rPr>
              <a:t>  学</a:t>
            </a:r>
            <a:r>
              <a:rPr lang="zh-CN" altLang="en-US" sz="3200" b="1" dirty="0">
                <a:solidFill>
                  <a:srgbClr val="46646E"/>
                </a:solidFill>
                <a:latin typeface="楷体" charset="0"/>
                <a:ea typeface="楷体" charset="0"/>
              </a:rPr>
              <a:t>生事务管理的关键在于良好的制度。</a:t>
            </a:r>
          </a:p>
          <a:p>
            <a:pPr algn="just"/>
            <a:endParaRPr lang="zh-CN" altLang="en-US" sz="3200" b="1" dirty="0">
              <a:solidFill>
                <a:srgbClr val="46646E"/>
              </a:solidFill>
              <a:latin typeface="楷体" charset="0"/>
              <a:ea typeface="楷体" charset="0"/>
            </a:endParaRPr>
          </a:p>
          <a:p>
            <a:pPr algn="just"/>
            <a:r>
              <a:rPr lang="zh-CN" altLang="en-US" sz="3200" b="1" dirty="0" smtClean="0">
                <a:solidFill>
                  <a:srgbClr val="46646E"/>
                </a:solidFill>
                <a:latin typeface="楷体" charset="0"/>
                <a:ea typeface="楷体" charset="0"/>
              </a:rPr>
              <a:t>  一</a:t>
            </a:r>
            <a:r>
              <a:rPr lang="zh-CN" altLang="en-US" sz="3200" b="1" dirty="0">
                <a:solidFill>
                  <a:srgbClr val="46646E"/>
                </a:solidFill>
                <a:latin typeface="楷体" charset="0"/>
                <a:ea typeface="楷体" charset="0"/>
              </a:rPr>
              <a:t>方面，制定法本身即为大学自治留下空间。例如2005年的《普通高等学校学生管理规定》。</a:t>
            </a:r>
          </a:p>
          <a:p>
            <a:pPr algn="just"/>
            <a:endParaRPr lang="zh-CN" altLang="en-US" sz="3200" b="1" dirty="0">
              <a:solidFill>
                <a:srgbClr val="46646E"/>
              </a:solidFill>
              <a:latin typeface="楷体" charset="0"/>
              <a:ea typeface="楷体" charset="0"/>
            </a:endParaRPr>
          </a:p>
          <a:p>
            <a:pPr algn="just"/>
            <a:r>
              <a:rPr lang="zh-CN" altLang="en-US" sz="3200" b="1" dirty="0" smtClean="0">
                <a:solidFill>
                  <a:srgbClr val="46646E"/>
                </a:solidFill>
                <a:latin typeface="楷体" charset="0"/>
                <a:ea typeface="楷体" charset="0"/>
              </a:rPr>
              <a:t>  另</a:t>
            </a:r>
            <a:r>
              <a:rPr lang="zh-CN" altLang="en-US" sz="3200" b="1" dirty="0">
                <a:solidFill>
                  <a:srgbClr val="46646E"/>
                </a:solidFill>
                <a:latin typeface="楷体" charset="0"/>
                <a:ea typeface="楷体" charset="0"/>
              </a:rPr>
              <a:t>一方面，法律法规不适宜“朝令夕改”，制定法层面的学生事务管理规范难以在短期内修改完善。而实践中所涌现出的纠纷又迫切需要制度指引。在这种情况下，大学章程应当肩负起责任。</a:t>
            </a: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8F4E9"/>
        </a:solidFill>
        <a:effectLst/>
      </p:bgPr>
    </p:bg>
    <p:spTree>
      <p:nvGrpSpPr>
        <p:cNvPr id="1" name=""/>
        <p:cNvGrpSpPr/>
        <p:nvPr/>
      </p:nvGrpSpPr>
      <p:grpSpPr>
        <a:xfrm>
          <a:off x="0" y="0"/>
          <a:ext cx="0" cy="0"/>
          <a:chOff x="0" y="0"/>
          <a:chExt cx="0" cy="0"/>
        </a:xfrm>
      </p:grpSpPr>
      <p:grpSp>
        <p:nvGrpSpPr>
          <p:cNvPr id="13" name="组合 12"/>
          <p:cNvGrpSpPr/>
          <p:nvPr/>
        </p:nvGrpSpPr>
        <p:grpSpPr>
          <a:xfrm>
            <a:off x="5380309" y="1446655"/>
            <a:ext cx="3112770" cy="4603750"/>
            <a:chOff x="4731026" y="1446655"/>
            <a:chExt cx="3112770" cy="4603750"/>
          </a:xfrm>
        </p:grpSpPr>
        <p:sp>
          <p:nvSpPr>
            <p:cNvPr id="6" name="矩形 5"/>
            <p:cNvSpPr/>
            <p:nvPr/>
          </p:nvSpPr>
          <p:spPr>
            <a:xfrm>
              <a:off x="5088059" y="1446655"/>
              <a:ext cx="1271889" cy="4394017"/>
            </a:xfrm>
            <a:prstGeom prst="rect">
              <a:avLst/>
            </a:prstGeom>
            <a:noFill/>
            <a:ln w="38100">
              <a:solidFill>
                <a:srgbClr val="46646E"/>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31026" y="1961322"/>
              <a:ext cx="2054087" cy="477078"/>
            </a:xfrm>
            <a:prstGeom prst="rect">
              <a:avLst/>
            </a:pr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407142" y="1607379"/>
              <a:ext cx="701853" cy="707886"/>
            </a:xfrm>
            <a:prstGeom prst="rect">
              <a:avLst/>
            </a:prstGeom>
            <a:noFill/>
          </p:spPr>
          <p:txBody>
            <a:bodyPr wrap="square" rtlCol="0">
              <a:spAutoFit/>
            </a:bodyPr>
            <a:lstStyle/>
            <a:p>
              <a:r>
                <a:rPr lang="en-US" altLang="zh-CN" sz="4000" b="1" dirty="0" smtClean="0">
                  <a:solidFill>
                    <a:srgbClr val="46646E"/>
                  </a:solidFill>
                  <a:latin typeface="楷体" pitchFamily="49" charset="-122"/>
                  <a:ea typeface="楷体" pitchFamily="49" charset="-122"/>
                </a:rPr>
                <a:t>04</a:t>
              </a:r>
              <a:endParaRPr lang="zh-CN" altLang="en-US" sz="4000" b="1" dirty="0">
                <a:solidFill>
                  <a:srgbClr val="46646E"/>
                </a:solidFill>
                <a:latin typeface="楷体" pitchFamily="49" charset="-122"/>
                <a:ea typeface="楷体" pitchFamily="49" charset="-122"/>
              </a:endParaRPr>
            </a:p>
          </p:txBody>
        </p:sp>
        <p:sp>
          <p:nvSpPr>
            <p:cNvPr id="9" name="文本框 8"/>
            <p:cNvSpPr txBox="1"/>
            <p:nvPr/>
          </p:nvSpPr>
          <p:spPr>
            <a:xfrm>
              <a:off x="5012633" y="2156859"/>
              <a:ext cx="1437861" cy="400110"/>
            </a:xfrm>
            <a:prstGeom prst="rect">
              <a:avLst/>
            </a:prstGeom>
            <a:noFill/>
          </p:spPr>
          <p:txBody>
            <a:bodyPr wrap="square" rtlCol="0">
              <a:spAutoFit/>
            </a:bodyPr>
            <a:lstStyle/>
            <a:p>
              <a:r>
                <a:rPr lang="en-US" altLang="zh-CN" sz="2000" b="1" dirty="0">
                  <a:solidFill>
                    <a:srgbClr val="46646E"/>
                  </a:solidFill>
                  <a:latin typeface="Adobe 宋体 Std L" panose="02020300000000000000" pitchFamily="18" charset="-122"/>
                  <a:ea typeface="Adobe 宋体 Std L" panose="02020300000000000000" pitchFamily="18" charset="-122"/>
                </a:rPr>
                <a:t>THE  ONE</a:t>
              </a:r>
              <a:endParaRPr lang="zh-CN" altLang="en-US" sz="2000" b="1" dirty="0">
                <a:solidFill>
                  <a:srgbClr val="46646E"/>
                </a:solidFill>
                <a:latin typeface="Adobe 宋体 Std L" panose="02020300000000000000" pitchFamily="18" charset="-122"/>
                <a:ea typeface="Adobe 宋体 Std L" panose="02020300000000000000" pitchFamily="18" charset="-122"/>
              </a:endParaRPr>
            </a:p>
          </p:txBody>
        </p:sp>
        <p:sp>
          <p:nvSpPr>
            <p:cNvPr id="10" name="文本框 9"/>
            <p:cNvSpPr txBox="1"/>
            <p:nvPr/>
          </p:nvSpPr>
          <p:spPr>
            <a:xfrm>
              <a:off x="6685556" y="1541270"/>
              <a:ext cx="1158240" cy="4509135"/>
            </a:xfrm>
            <a:prstGeom prst="rect">
              <a:avLst/>
            </a:prstGeom>
            <a:noFill/>
          </p:spPr>
          <p:txBody>
            <a:bodyPr vert="eaVert" wrap="square" rtlCol="0">
              <a:spAutoFit/>
            </a:bodyPr>
            <a:lstStyle/>
            <a:p>
              <a:r>
                <a:rPr lang="en-US" altLang="zh-CN" sz="3200" dirty="0">
                  <a:solidFill>
                    <a:srgbClr val="46646E"/>
                  </a:solidFill>
                  <a:latin typeface="楷体" pitchFamily="49" charset="-122"/>
                  <a:ea typeface="楷体" pitchFamily="49" charset="-122"/>
                </a:rPr>
                <a:t>  </a:t>
              </a:r>
              <a:r>
                <a:rPr lang="zh-CN" altLang="en-US" sz="3200" dirty="0">
                  <a:solidFill>
                    <a:srgbClr val="46646E"/>
                  </a:solidFill>
                  <a:latin typeface="楷体" pitchFamily="49" charset="-122"/>
                  <a:ea typeface="楷体" pitchFamily="49" charset="-122"/>
                </a:rPr>
                <a:t>完善大学章程中学生事务管理的规定</a:t>
              </a:r>
            </a:p>
          </p:txBody>
        </p:sp>
      </p:grpSp>
      <p:sp>
        <p:nvSpPr>
          <p:cNvPr id="11" name="矩形 10"/>
          <p:cNvSpPr/>
          <p:nvPr/>
        </p:nvSpPr>
        <p:spPr>
          <a:xfrm>
            <a:off x="0" y="3256722"/>
            <a:ext cx="848139" cy="344557"/>
          </a:xfrm>
          <a:prstGeom prst="rect">
            <a:avLst/>
          </a:prstGeom>
          <a:solidFill>
            <a:srgbClr val="AD9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43861" y="3256722"/>
            <a:ext cx="848139" cy="344557"/>
          </a:xfrm>
          <a:prstGeom prst="rect">
            <a:avLst/>
          </a:prstGeom>
          <a:solidFill>
            <a:srgbClr val="466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p:nvPr/>
        </p:nvSpPr>
        <p:spPr>
          <a:xfrm rot="10800000">
            <a:off x="228348" y="3343861"/>
            <a:ext cx="391441" cy="170277"/>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5" name="KSO_Shape"/>
          <p:cNvSpPr/>
          <p:nvPr/>
        </p:nvSpPr>
        <p:spPr>
          <a:xfrm>
            <a:off x="11572209" y="3329279"/>
            <a:ext cx="391441" cy="199439"/>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16" name="图片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489460" y="2669208"/>
            <a:ext cx="2420339" cy="3256062"/>
          </a:xfrm>
          <a:prstGeom prst="rect">
            <a:avLst/>
          </a:prstGeom>
        </p:spPr>
      </p:pic>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4" name="矩形 3"/>
          <p:cNvSpPr/>
          <p:nvPr/>
        </p:nvSpPr>
        <p:spPr>
          <a:xfrm>
            <a:off x="0" y="414020"/>
            <a:ext cx="1273175"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4935" y="396875"/>
            <a:ext cx="1056640" cy="457200"/>
          </a:xfrm>
          <a:prstGeom prst="rect">
            <a:avLst/>
          </a:prstGeom>
          <a:noFill/>
        </p:spPr>
        <p:txBody>
          <a:bodyPr wrap="square" rtlCol="0">
            <a:spAutoFit/>
          </a:bodyPr>
          <a:lstStyle/>
          <a:p>
            <a:pPr algn="dist"/>
            <a:r>
              <a:rPr lang="en-US" altLang="zh-CN" sz="2400" dirty="0" smtClean="0">
                <a:solidFill>
                  <a:schemeClr val="bg1"/>
                </a:solidFill>
                <a:latin typeface="楷体" pitchFamily="49" charset="-122"/>
                <a:ea typeface="楷体" pitchFamily="49" charset="-122"/>
              </a:rPr>
              <a:t>04-1</a:t>
            </a:r>
            <a:endParaRPr lang="zh-CN" altLang="en-US" sz="2400" dirty="0">
              <a:solidFill>
                <a:schemeClr val="bg1"/>
              </a:solidFill>
              <a:latin typeface="楷体" pitchFamily="49" charset="-122"/>
              <a:ea typeface="楷体" pitchFamily="49" charset="-122"/>
            </a:endParaRPr>
          </a:p>
        </p:txBody>
      </p:sp>
      <p:sp>
        <p:nvSpPr>
          <p:cNvPr id="5" name="矩形 4"/>
          <p:cNvSpPr/>
          <p:nvPr/>
        </p:nvSpPr>
        <p:spPr>
          <a:xfrm>
            <a:off x="1442719" y="400685"/>
            <a:ext cx="4159795"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10"/>
          <p:cNvSpPr>
            <a:spLocks noEditPoints="1" noChangeArrowheads="1"/>
          </p:cNvSpPr>
          <p:nvPr/>
        </p:nvSpPr>
        <p:spPr bwMode="auto">
          <a:xfrm>
            <a:off x="1515745" y="1771015"/>
            <a:ext cx="8857615" cy="4305300"/>
          </a:xfrm>
          <a:custGeom>
            <a:avLst/>
            <a:gdLst>
              <a:gd name="T0" fmla="*/ 2261534 w 790"/>
              <a:gd name="T1" fmla="*/ 107301 h 401"/>
              <a:gd name="T2" fmla="*/ 1839892 w 790"/>
              <a:gd name="T3" fmla="*/ 176280 h 401"/>
              <a:gd name="T4" fmla="*/ 1908888 w 790"/>
              <a:gd name="T5" fmla="*/ 636140 h 401"/>
              <a:gd name="T6" fmla="*/ 2230869 w 790"/>
              <a:gd name="T7" fmla="*/ 712784 h 401"/>
              <a:gd name="T8" fmla="*/ 2322864 w 790"/>
              <a:gd name="T9" fmla="*/ 329567 h 401"/>
              <a:gd name="T10" fmla="*/ 4914046 w 790"/>
              <a:gd name="T11" fmla="*/ 2230323 h 401"/>
              <a:gd name="T12" fmla="*/ 4438740 w 790"/>
              <a:gd name="T13" fmla="*/ 2008057 h 401"/>
              <a:gd name="T14" fmla="*/ 2552851 w 790"/>
              <a:gd name="T15" fmla="*/ 827749 h 401"/>
              <a:gd name="T16" fmla="*/ 3733448 w 790"/>
              <a:gd name="T17" fmla="*/ 1939078 h 401"/>
              <a:gd name="T18" fmla="*/ 3051155 w 790"/>
              <a:gd name="T19" fmla="*/ 1548197 h 401"/>
              <a:gd name="T20" fmla="*/ 3081820 w 790"/>
              <a:gd name="T21" fmla="*/ 2253316 h 401"/>
              <a:gd name="T22" fmla="*/ 3587790 w 790"/>
              <a:gd name="T23" fmla="*/ 2123022 h 401"/>
              <a:gd name="T24" fmla="*/ 4776054 w 790"/>
              <a:gd name="T25" fmla="*/ 1992728 h 401"/>
              <a:gd name="T26" fmla="*/ 4730056 w 790"/>
              <a:gd name="T27" fmla="*/ 2475582 h 401"/>
              <a:gd name="T28" fmla="*/ 5718998 w 790"/>
              <a:gd name="T29" fmla="*/ 2828141 h 401"/>
              <a:gd name="T30" fmla="*/ 5190029 w 790"/>
              <a:gd name="T31" fmla="*/ 1364252 h 401"/>
              <a:gd name="T32" fmla="*/ 5879989 w 790"/>
              <a:gd name="T33" fmla="*/ 705119 h 401"/>
              <a:gd name="T34" fmla="*/ 5320355 w 790"/>
              <a:gd name="T35" fmla="*/ 567161 h 401"/>
              <a:gd name="T36" fmla="*/ 4768387 w 790"/>
              <a:gd name="T37" fmla="*/ 467525 h 401"/>
              <a:gd name="T38" fmla="*/ 4523068 w 790"/>
              <a:gd name="T39" fmla="*/ 337231 h 401"/>
              <a:gd name="T40" fmla="*/ 4139758 w 790"/>
              <a:gd name="T41" fmla="*/ 574825 h 401"/>
              <a:gd name="T42" fmla="*/ 4093760 w 790"/>
              <a:gd name="T43" fmla="*/ 551832 h 401"/>
              <a:gd name="T44" fmla="*/ 3656786 w 790"/>
              <a:gd name="T45" fmla="*/ 758770 h 401"/>
              <a:gd name="T46" fmla="*/ 3373136 w 790"/>
              <a:gd name="T47" fmla="*/ 666798 h 401"/>
              <a:gd name="T48" fmla="*/ 2989825 w 790"/>
              <a:gd name="T49" fmla="*/ 912056 h 401"/>
              <a:gd name="T50" fmla="*/ 3212145 w 790"/>
              <a:gd name="T51" fmla="*/ 896728 h 401"/>
              <a:gd name="T52" fmla="*/ 3219811 w 790"/>
              <a:gd name="T53" fmla="*/ 1088336 h 401"/>
              <a:gd name="T54" fmla="*/ 2851833 w 790"/>
              <a:gd name="T55" fmla="*/ 1264616 h 401"/>
              <a:gd name="T56" fmla="*/ 2905497 w 790"/>
              <a:gd name="T57" fmla="*/ 1448560 h 401"/>
              <a:gd name="T58" fmla="*/ 3150815 w 790"/>
              <a:gd name="T59" fmla="*/ 1502210 h 401"/>
              <a:gd name="T60" fmla="*/ 3212145 w 790"/>
              <a:gd name="T61" fmla="*/ 1486882 h 401"/>
              <a:gd name="T62" fmla="*/ 3472797 w 790"/>
              <a:gd name="T63" fmla="*/ 1693819 h 401"/>
              <a:gd name="T64" fmla="*/ 3741114 w 790"/>
              <a:gd name="T65" fmla="*/ 1678490 h 401"/>
              <a:gd name="T66" fmla="*/ 4231752 w 790"/>
              <a:gd name="T67" fmla="*/ 1862434 h 401"/>
              <a:gd name="T68" fmla="*/ 4553733 w 790"/>
              <a:gd name="T69" fmla="*/ 1969735 h 401"/>
              <a:gd name="T70" fmla="*/ 4914046 w 790"/>
              <a:gd name="T71" fmla="*/ 1640169 h 401"/>
              <a:gd name="T72" fmla="*/ 5036705 w 790"/>
              <a:gd name="T73" fmla="*/ 1456224 h 401"/>
              <a:gd name="T74" fmla="*/ 5458347 w 790"/>
              <a:gd name="T75" fmla="*/ 1019357 h 401"/>
              <a:gd name="T76" fmla="*/ 5588673 w 790"/>
              <a:gd name="T77" fmla="*/ 1042350 h 401"/>
              <a:gd name="T78" fmla="*/ 5374019 w 790"/>
              <a:gd name="T79" fmla="*/ 2138351 h 401"/>
              <a:gd name="T80" fmla="*/ 5121033 w 790"/>
              <a:gd name="T81" fmla="*/ 2169008 h 401"/>
              <a:gd name="T82" fmla="*/ 4906379 w 790"/>
              <a:gd name="T83" fmla="*/ 2077036 h 401"/>
              <a:gd name="T84" fmla="*/ 3012824 w 790"/>
              <a:gd name="T85" fmla="*/ 306574 h 401"/>
              <a:gd name="T86" fmla="*/ 1479580 w 790"/>
              <a:gd name="T87" fmla="*/ 1747469 h 401"/>
              <a:gd name="T88" fmla="*/ 3994099 w 790"/>
              <a:gd name="T89" fmla="*/ 321902 h 401"/>
              <a:gd name="T90" fmla="*/ 2775171 w 790"/>
              <a:gd name="T91" fmla="*/ 1195637 h 401"/>
              <a:gd name="T92" fmla="*/ 1885890 w 790"/>
              <a:gd name="T93" fmla="*/ 2989092 h 401"/>
              <a:gd name="T94" fmla="*/ 1464248 w 790"/>
              <a:gd name="T95" fmla="*/ 406210 h 401"/>
              <a:gd name="T96" fmla="*/ 1402918 w 790"/>
              <a:gd name="T97" fmla="*/ 160951 h 401"/>
              <a:gd name="T98" fmla="*/ 1579241 w 790"/>
              <a:gd name="T99" fmla="*/ 1954406 h 401"/>
              <a:gd name="T100" fmla="*/ 1517911 w 790"/>
              <a:gd name="T101" fmla="*/ 1732141 h 401"/>
              <a:gd name="T102" fmla="*/ 1747898 w 790"/>
              <a:gd name="T103" fmla="*/ 1272280 h 401"/>
              <a:gd name="T104" fmla="*/ 1609906 w 790"/>
              <a:gd name="T105" fmla="*/ 927385 h 401"/>
              <a:gd name="T106" fmla="*/ 1425916 w 790"/>
              <a:gd name="T107" fmla="*/ 927385 h 401"/>
              <a:gd name="T108" fmla="*/ 1280258 w 790"/>
              <a:gd name="T109" fmla="*/ 743441 h 401"/>
              <a:gd name="T110" fmla="*/ 68996 w 790"/>
              <a:gd name="T111" fmla="*/ 820084 h 401"/>
              <a:gd name="T112" fmla="*/ 283650 w 790"/>
              <a:gd name="T113" fmla="*/ 1080672 h 401"/>
              <a:gd name="T114" fmla="*/ 889281 w 790"/>
              <a:gd name="T115" fmla="*/ 1601847 h 401"/>
              <a:gd name="T116" fmla="*/ 1487246 w 790"/>
              <a:gd name="T117" fmla="*/ 2000393 h 401"/>
              <a:gd name="T118" fmla="*/ 1694234 w 790"/>
              <a:gd name="T119" fmla="*/ 3065736 h 401"/>
              <a:gd name="T120" fmla="*/ 1655903 w 790"/>
              <a:gd name="T121" fmla="*/ 1847106 h 401"/>
              <a:gd name="T122" fmla="*/ 1770896 w 790"/>
              <a:gd name="T123" fmla="*/ 712784 h 401"/>
              <a:gd name="T124" fmla="*/ 1218929 w 790"/>
              <a:gd name="T125" fmla="*/ 582490 h 40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90"/>
              <a:gd name="T190" fmla="*/ 0 h 401"/>
              <a:gd name="T191" fmla="*/ 790 w 790"/>
              <a:gd name="T192" fmla="*/ 401 h 40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90" h="401">
                <a:moveTo>
                  <a:pt x="756" y="81"/>
                </a:moveTo>
                <a:cubicBezTo>
                  <a:pt x="756" y="81"/>
                  <a:pt x="756" y="81"/>
                  <a:pt x="756" y="81"/>
                </a:cubicBezTo>
                <a:cubicBezTo>
                  <a:pt x="757" y="82"/>
                  <a:pt x="757" y="82"/>
                  <a:pt x="757" y="82"/>
                </a:cubicBezTo>
                <a:cubicBezTo>
                  <a:pt x="757" y="84"/>
                  <a:pt x="761" y="83"/>
                  <a:pt x="760" y="81"/>
                </a:cubicBezTo>
                <a:cubicBezTo>
                  <a:pt x="759" y="79"/>
                  <a:pt x="756" y="77"/>
                  <a:pt x="756" y="80"/>
                </a:cubicBezTo>
                <a:cubicBezTo>
                  <a:pt x="756" y="81"/>
                  <a:pt x="756" y="81"/>
                  <a:pt x="756" y="81"/>
                </a:cubicBezTo>
                <a:close/>
                <a:moveTo>
                  <a:pt x="311" y="23"/>
                </a:moveTo>
                <a:cubicBezTo>
                  <a:pt x="311" y="23"/>
                  <a:pt x="309" y="22"/>
                  <a:pt x="308" y="22"/>
                </a:cubicBezTo>
                <a:cubicBezTo>
                  <a:pt x="308" y="22"/>
                  <a:pt x="308" y="23"/>
                  <a:pt x="307" y="23"/>
                </a:cubicBezTo>
                <a:cubicBezTo>
                  <a:pt x="305" y="22"/>
                  <a:pt x="305" y="23"/>
                  <a:pt x="304" y="23"/>
                </a:cubicBezTo>
                <a:cubicBezTo>
                  <a:pt x="304" y="23"/>
                  <a:pt x="304" y="26"/>
                  <a:pt x="303" y="25"/>
                </a:cubicBezTo>
                <a:cubicBezTo>
                  <a:pt x="303" y="25"/>
                  <a:pt x="302" y="27"/>
                  <a:pt x="302" y="26"/>
                </a:cubicBezTo>
                <a:cubicBezTo>
                  <a:pt x="302" y="26"/>
                  <a:pt x="301" y="24"/>
                  <a:pt x="300" y="24"/>
                </a:cubicBezTo>
                <a:cubicBezTo>
                  <a:pt x="299" y="24"/>
                  <a:pt x="300" y="26"/>
                  <a:pt x="299" y="25"/>
                </a:cubicBezTo>
                <a:cubicBezTo>
                  <a:pt x="299" y="25"/>
                  <a:pt x="298" y="28"/>
                  <a:pt x="297" y="30"/>
                </a:cubicBezTo>
                <a:cubicBezTo>
                  <a:pt x="296" y="31"/>
                  <a:pt x="296" y="34"/>
                  <a:pt x="294" y="33"/>
                </a:cubicBezTo>
                <a:cubicBezTo>
                  <a:pt x="294" y="33"/>
                  <a:pt x="294" y="30"/>
                  <a:pt x="295" y="29"/>
                </a:cubicBezTo>
                <a:cubicBezTo>
                  <a:pt x="296" y="27"/>
                  <a:pt x="298" y="25"/>
                  <a:pt x="298" y="24"/>
                </a:cubicBezTo>
                <a:cubicBezTo>
                  <a:pt x="298" y="23"/>
                  <a:pt x="298" y="22"/>
                  <a:pt x="297" y="22"/>
                </a:cubicBezTo>
                <a:cubicBezTo>
                  <a:pt x="297" y="22"/>
                  <a:pt x="296" y="20"/>
                  <a:pt x="295" y="21"/>
                </a:cubicBezTo>
                <a:cubicBezTo>
                  <a:pt x="295" y="21"/>
                  <a:pt x="295" y="23"/>
                  <a:pt x="294" y="23"/>
                </a:cubicBezTo>
                <a:cubicBezTo>
                  <a:pt x="293" y="24"/>
                  <a:pt x="293" y="24"/>
                  <a:pt x="293" y="24"/>
                </a:cubicBezTo>
                <a:cubicBezTo>
                  <a:pt x="293" y="24"/>
                  <a:pt x="293" y="25"/>
                  <a:pt x="292" y="25"/>
                </a:cubicBezTo>
                <a:cubicBezTo>
                  <a:pt x="292" y="22"/>
                  <a:pt x="292" y="22"/>
                  <a:pt x="292" y="22"/>
                </a:cubicBezTo>
                <a:cubicBezTo>
                  <a:pt x="292" y="22"/>
                  <a:pt x="292" y="23"/>
                  <a:pt x="291" y="22"/>
                </a:cubicBezTo>
                <a:cubicBezTo>
                  <a:pt x="290" y="22"/>
                  <a:pt x="290" y="22"/>
                  <a:pt x="290" y="22"/>
                </a:cubicBezTo>
                <a:cubicBezTo>
                  <a:pt x="288" y="22"/>
                  <a:pt x="288" y="22"/>
                  <a:pt x="288" y="22"/>
                </a:cubicBezTo>
                <a:cubicBezTo>
                  <a:pt x="288" y="22"/>
                  <a:pt x="287" y="22"/>
                  <a:pt x="286" y="22"/>
                </a:cubicBezTo>
                <a:cubicBezTo>
                  <a:pt x="285" y="23"/>
                  <a:pt x="285" y="23"/>
                  <a:pt x="284" y="23"/>
                </a:cubicBezTo>
                <a:cubicBezTo>
                  <a:pt x="284" y="23"/>
                  <a:pt x="283" y="24"/>
                  <a:pt x="283" y="24"/>
                </a:cubicBezTo>
                <a:cubicBezTo>
                  <a:pt x="282" y="24"/>
                  <a:pt x="282" y="24"/>
                  <a:pt x="282" y="24"/>
                </a:cubicBezTo>
                <a:cubicBezTo>
                  <a:pt x="282" y="25"/>
                  <a:pt x="281" y="24"/>
                  <a:pt x="281" y="24"/>
                </a:cubicBezTo>
                <a:cubicBezTo>
                  <a:pt x="280" y="24"/>
                  <a:pt x="281" y="23"/>
                  <a:pt x="281" y="23"/>
                </a:cubicBezTo>
                <a:cubicBezTo>
                  <a:pt x="281" y="23"/>
                  <a:pt x="283" y="22"/>
                  <a:pt x="284" y="22"/>
                </a:cubicBezTo>
                <a:cubicBezTo>
                  <a:pt x="284" y="22"/>
                  <a:pt x="288" y="21"/>
                  <a:pt x="288" y="21"/>
                </a:cubicBezTo>
                <a:cubicBezTo>
                  <a:pt x="288" y="21"/>
                  <a:pt x="290" y="21"/>
                  <a:pt x="292" y="21"/>
                </a:cubicBezTo>
                <a:cubicBezTo>
                  <a:pt x="294" y="21"/>
                  <a:pt x="295" y="21"/>
                  <a:pt x="295" y="21"/>
                </a:cubicBezTo>
                <a:cubicBezTo>
                  <a:pt x="294" y="20"/>
                  <a:pt x="297" y="20"/>
                  <a:pt x="297" y="19"/>
                </a:cubicBezTo>
                <a:cubicBezTo>
                  <a:pt x="298" y="18"/>
                  <a:pt x="298" y="18"/>
                  <a:pt x="298" y="18"/>
                </a:cubicBezTo>
                <a:cubicBezTo>
                  <a:pt x="298" y="17"/>
                  <a:pt x="298" y="17"/>
                  <a:pt x="298" y="17"/>
                </a:cubicBezTo>
                <a:cubicBezTo>
                  <a:pt x="298" y="16"/>
                  <a:pt x="298" y="16"/>
                  <a:pt x="298" y="16"/>
                </a:cubicBezTo>
                <a:cubicBezTo>
                  <a:pt x="297" y="15"/>
                  <a:pt x="297" y="15"/>
                  <a:pt x="296" y="15"/>
                </a:cubicBezTo>
                <a:cubicBezTo>
                  <a:pt x="296" y="14"/>
                  <a:pt x="296" y="14"/>
                  <a:pt x="295" y="14"/>
                </a:cubicBezTo>
                <a:cubicBezTo>
                  <a:pt x="293" y="14"/>
                  <a:pt x="295" y="11"/>
                  <a:pt x="294" y="11"/>
                </a:cubicBezTo>
                <a:cubicBezTo>
                  <a:pt x="294" y="10"/>
                  <a:pt x="293" y="11"/>
                  <a:pt x="292" y="10"/>
                </a:cubicBezTo>
                <a:cubicBezTo>
                  <a:pt x="291" y="10"/>
                  <a:pt x="295" y="10"/>
                  <a:pt x="295" y="9"/>
                </a:cubicBezTo>
                <a:cubicBezTo>
                  <a:pt x="294" y="7"/>
                  <a:pt x="290" y="8"/>
                  <a:pt x="289" y="8"/>
                </a:cubicBezTo>
                <a:cubicBezTo>
                  <a:pt x="288" y="8"/>
                  <a:pt x="295" y="4"/>
                  <a:pt x="291" y="4"/>
                </a:cubicBezTo>
                <a:cubicBezTo>
                  <a:pt x="290" y="4"/>
                  <a:pt x="284" y="7"/>
                  <a:pt x="283" y="6"/>
                </a:cubicBezTo>
                <a:cubicBezTo>
                  <a:pt x="281" y="6"/>
                  <a:pt x="280" y="5"/>
                  <a:pt x="278" y="4"/>
                </a:cubicBezTo>
                <a:cubicBezTo>
                  <a:pt x="277" y="4"/>
                  <a:pt x="279" y="6"/>
                  <a:pt x="278" y="6"/>
                </a:cubicBezTo>
                <a:cubicBezTo>
                  <a:pt x="276" y="6"/>
                  <a:pt x="276" y="7"/>
                  <a:pt x="275" y="7"/>
                </a:cubicBezTo>
                <a:cubicBezTo>
                  <a:pt x="274" y="7"/>
                  <a:pt x="275" y="7"/>
                  <a:pt x="274" y="7"/>
                </a:cubicBezTo>
                <a:cubicBezTo>
                  <a:pt x="273" y="7"/>
                  <a:pt x="272" y="5"/>
                  <a:pt x="271" y="6"/>
                </a:cubicBezTo>
                <a:cubicBezTo>
                  <a:pt x="271" y="6"/>
                  <a:pt x="271" y="8"/>
                  <a:pt x="270" y="9"/>
                </a:cubicBezTo>
                <a:cubicBezTo>
                  <a:pt x="269" y="9"/>
                  <a:pt x="269" y="10"/>
                  <a:pt x="268" y="8"/>
                </a:cubicBezTo>
                <a:cubicBezTo>
                  <a:pt x="268" y="8"/>
                  <a:pt x="267" y="5"/>
                  <a:pt x="266" y="5"/>
                </a:cubicBezTo>
                <a:cubicBezTo>
                  <a:pt x="266" y="5"/>
                  <a:pt x="265" y="8"/>
                  <a:pt x="263" y="7"/>
                </a:cubicBezTo>
                <a:cubicBezTo>
                  <a:pt x="262" y="6"/>
                  <a:pt x="261" y="11"/>
                  <a:pt x="260" y="11"/>
                </a:cubicBezTo>
                <a:cubicBezTo>
                  <a:pt x="260" y="11"/>
                  <a:pt x="261" y="12"/>
                  <a:pt x="260" y="12"/>
                </a:cubicBezTo>
                <a:cubicBezTo>
                  <a:pt x="259" y="12"/>
                  <a:pt x="259" y="12"/>
                  <a:pt x="259" y="12"/>
                </a:cubicBezTo>
                <a:cubicBezTo>
                  <a:pt x="259" y="12"/>
                  <a:pt x="259" y="13"/>
                  <a:pt x="258" y="13"/>
                </a:cubicBezTo>
                <a:cubicBezTo>
                  <a:pt x="257" y="14"/>
                  <a:pt x="256" y="14"/>
                  <a:pt x="256" y="14"/>
                </a:cubicBezTo>
                <a:cubicBezTo>
                  <a:pt x="256" y="15"/>
                  <a:pt x="257" y="15"/>
                  <a:pt x="257" y="15"/>
                </a:cubicBezTo>
                <a:cubicBezTo>
                  <a:pt x="257" y="16"/>
                  <a:pt x="259" y="15"/>
                  <a:pt x="259" y="15"/>
                </a:cubicBezTo>
                <a:cubicBezTo>
                  <a:pt x="261" y="15"/>
                  <a:pt x="263" y="17"/>
                  <a:pt x="263" y="17"/>
                </a:cubicBezTo>
                <a:cubicBezTo>
                  <a:pt x="263" y="18"/>
                  <a:pt x="264" y="18"/>
                  <a:pt x="264" y="19"/>
                </a:cubicBezTo>
                <a:cubicBezTo>
                  <a:pt x="264" y="20"/>
                  <a:pt x="261" y="19"/>
                  <a:pt x="261" y="19"/>
                </a:cubicBezTo>
                <a:cubicBezTo>
                  <a:pt x="260" y="19"/>
                  <a:pt x="263" y="20"/>
                  <a:pt x="263" y="21"/>
                </a:cubicBezTo>
                <a:cubicBezTo>
                  <a:pt x="263" y="22"/>
                  <a:pt x="263" y="22"/>
                  <a:pt x="263" y="22"/>
                </a:cubicBezTo>
                <a:cubicBezTo>
                  <a:pt x="263" y="22"/>
                  <a:pt x="262" y="24"/>
                  <a:pt x="262" y="23"/>
                </a:cubicBezTo>
                <a:cubicBezTo>
                  <a:pt x="261" y="22"/>
                  <a:pt x="262" y="21"/>
                  <a:pt x="261" y="21"/>
                </a:cubicBezTo>
                <a:cubicBezTo>
                  <a:pt x="259" y="21"/>
                  <a:pt x="259" y="21"/>
                  <a:pt x="259" y="20"/>
                </a:cubicBezTo>
                <a:cubicBezTo>
                  <a:pt x="258" y="20"/>
                  <a:pt x="259" y="19"/>
                  <a:pt x="259" y="19"/>
                </a:cubicBezTo>
                <a:cubicBezTo>
                  <a:pt x="258" y="18"/>
                  <a:pt x="259" y="18"/>
                  <a:pt x="258" y="17"/>
                </a:cubicBezTo>
                <a:cubicBezTo>
                  <a:pt x="257" y="17"/>
                  <a:pt x="255" y="16"/>
                  <a:pt x="254" y="17"/>
                </a:cubicBezTo>
                <a:cubicBezTo>
                  <a:pt x="253" y="18"/>
                  <a:pt x="255" y="19"/>
                  <a:pt x="254" y="19"/>
                </a:cubicBezTo>
                <a:cubicBezTo>
                  <a:pt x="253" y="20"/>
                  <a:pt x="256" y="21"/>
                  <a:pt x="255" y="21"/>
                </a:cubicBezTo>
                <a:cubicBezTo>
                  <a:pt x="254" y="21"/>
                  <a:pt x="255" y="22"/>
                  <a:pt x="255" y="23"/>
                </a:cubicBezTo>
                <a:cubicBezTo>
                  <a:pt x="255" y="23"/>
                  <a:pt x="254" y="22"/>
                  <a:pt x="253" y="22"/>
                </a:cubicBezTo>
                <a:cubicBezTo>
                  <a:pt x="253" y="22"/>
                  <a:pt x="253" y="21"/>
                  <a:pt x="253" y="21"/>
                </a:cubicBezTo>
                <a:cubicBezTo>
                  <a:pt x="252" y="20"/>
                  <a:pt x="253" y="20"/>
                  <a:pt x="252" y="19"/>
                </a:cubicBezTo>
                <a:cubicBezTo>
                  <a:pt x="251" y="19"/>
                  <a:pt x="250" y="19"/>
                  <a:pt x="249" y="19"/>
                </a:cubicBezTo>
                <a:cubicBezTo>
                  <a:pt x="248" y="19"/>
                  <a:pt x="247" y="19"/>
                  <a:pt x="246" y="20"/>
                </a:cubicBezTo>
                <a:cubicBezTo>
                  <a:pt x="245" y="20"/>
                  <a:pt x="245" y="20"/>
                  <a:pt x="244" y="20"/>
                </a:cubicBezTo>
                <a:cubicBezTo>
                  <a:pt x="243" y="21"/>
                  <a:pt x="241" y="22"/>
                  <a:pt x="240" y="23"/>
                </a:cubicBezTo>
                <a:cubicBezTo>
                  <a:pt x="239" y="23"/>
                  <a:pt x="239" y="23"/>
                  <a:pt x="238" y="24"/>
                </a:cubicBezTo>
                <a:cubicBezTo>
                  <a:pt x="239" y="26"/>
                  <a:pt x="239" y="26"/>
                  <a:pt x="239" y="26"/>
                </a:cubicBezTo>
                <a:cubicBezTo>
                  <a:pt x="239" y="26"/>
                  <a:pt x="239" y="26"/>
                  <a:pt x="239" y="27"/>
                </a:cubicBezTo>
                <a:cubicBezTo>
                  <a:pt x="238" y="28"/>
                  <a:pt x="241" y="29"/>
                  <a:pt x="236" y="29"/>
                </a:cubicBezTo>
                <a:cubicBezTo>
                  <a:pt x="235" y="30"/>
                  <a:pt x="234" y="30"/>
                  <a:pt x="234" y="31"/>
                </a:cubicBezTo>
                <a:cubicBezTo>
                  <a:pt x="233" y="31"/>
                  <a:pt x="235" y="32"/>
                  <a:pt x="233" y="33"/>
                </a:cubicBezTo>
                <a:cubicBezTo>
                  <a:pt x="231" y="33"/>
                  <a:pt x="232" y="34"/>
                  <a:pt x="231" y="34"/>
                </a:cubicBezTo>
                <a:cubicBezTo>
                  <a:pt x="231" y="34"/>
                  <a:pt x="230" y="33"/>
                  <a:pt x="230" y="34"/>
                </a:cubicBezTo>
                <a:cubicBezTo>
                  <a:pt x="226" y="38"/>
                  <a:pt x="231" y="38"/>
                  <a:pt x="231" y="38"/>
                </a:cubicBezTo>
                <a:cubicBezTo>
                  <a:pt x="232" y="38"/>
                  <a:pt x="233" y="38"/>
                  <a:pt x="233" y="38"/>
                </a:cubicBezTo>
                <a:cubicBezTo>
                  <a:pt x="234" y="38"/>
                  <a:pt x="232" y="39"/>
                  <a:pt x="232" y="39"/>
                </a:cubicBezTo>
                <a:cubicBezTo>
                  <a:pt x="232" y="40"/>
                  <a:pt x="234" y="39"/>
                  <a:pt x="233" y="39"/>
                </a:cubicBezTo>
                <a:cubicBezTo>
                  <a:pt x="233" y="40"/>
                  <a:pt x="234" y="41"/>
                  <a:pt x="233" y="41"/>
                </a:cubicBezTo>
                <a:cubicBezTo>
                  <a:pt x="233" y="42"/>
                  <a:pt x="233" y="42"/>
                  <a:pt x="232" y="43"/>
                </a:cubicBezTo>
                <a:cubicBezTo>
                  <a:pt x="232" y="43"/>
                  <a:pt x="231" y="43"/>
                  <a:pt x="230" y="43"/>
                </a:cubicBezTo>
                <a:cubicBezTo>
                  <a:pt x="230" y="44"/>
                  <a:pt x="229" y="44"/>
                  <a:pt x="228" y="44"/>
                </a:cubicBezTo>
                <a:cubicBezTo>
                  <a:pt x="228" y="45"/>
                  <a:pt x="227" y="45"/>
                  <a:pt x="226" y="45"/>
                </a:cubicBezTo>
                <a:cubicBezTo>
                  <a:pt x="225" y="46"/>
                  <a:pt x="225" y="46"/>
                  <a:pt x="224" y="47"/>
                </a:cubicBezTo>
                <a:cubicBezTo>
                  <a:pt x="224" y="47"/>
                  <a:pt x="224" y="47"/>
                  <a:pt x="224" y="48"/>
                </a:cubicBezTo>
                <a:cubicBezTo>
                  <a:pt x="223" y="49"/>
                  <a:pt x="223" y="50"/>
                  <a:pt x="223" y="50"/>
                </a:cubicBezTo>
                <a:cubicBezTo>
                  <a:pt x="223" y="50"/>
                  <a:pt x="223" y="52"/>
                  <a:pt x="223" y="52"/>
                </a:cubicBezTo>
                <a:cubicBezTo>
                  <a:pt x="224" y="53"/>
                  <a:pt x="226" y="53"/>
                  <a:pt x="226" y="54"/>
                </a:cubicBezTo>
                <a:cubicBezTo>
                  <a:pt x="226" y="54"/>
                  <a:pt x="227" y="54"/>
                  <a:pt x="229" y="54"/>
                </a:cubicBezTo>
                <a:cubicBezTo>
                  <a:pt x="230" y="54"/>
                  <a:pt x="229" y="54"/>
                  <a:pt x="229" y="55"/>
                </a:cubicBezTo>
                <a:cubicBezTo>
                  <a:pt x="229" y="55"/>
                  <a:pt x="230" y="55"/>
                  <a:pt x="228" y="55"/>
                </a:cubicBezTo>
                <a:cubicBezTo>
                  <a:pt x="227" y="55"/>
                  <a:pt x="225" y="54"/>
                  <a:pt x="224" y="55"/>
                </a:cubicBezTo>
                <a:cubicBezTo>
                  <a:pt x="223" y="55"/>
                  <a:pt x="223" y="56"/>
                  <a:pt x="224" y="56"/>
                </a:cubicBezTo>
                <a:cubicBezTo>
                  <a:pt x="224" y="57"/>
                  <a:pt x="225" y="58"/>
                  <a:pt x="225" y="58"/>
                </a:cubicBezTo>
                <a:cubicBezTo>
                  <a:pt x="226" y="59"/>
                  <a:pt x="227" y="60"/>
                  <a:pt x="227" y="61"/>
                </a:cubicBezTo>
                <a:cubicBezTo>
                  <a:pt x="227" y="61"/>
                  <a:pt x="228" y="62"/>
                  <a:pt x="228" y="62"/>
                </a:cubicBezTo>
                <a:cubicBezTo>
                  <a:pt x="229" y="63"/>
                  <a:pt x="230" y="63"/>
                  <a:pt x="230" y="63"/>
                </a:cubicBezTo>
                <a:cubicBezTo>
                  <a:pt x="231" y="63"/>
                  <a:pt x="233" y="63"/>
                  <a:pt x="233" y="63"/>
                </a:cubicBezTo>
                <a:cubicBezTo>
                  <a:pt x="234" y="63"/>
                  <a:pt x="235" y="62"/>
                  <a:pt x="236" y="62"/>
                </a:cubicBezTo>
                <a:cubicBezTo>
                  <a:pt x="236" y="62"/>
                  <a:pt x="236" y="63"/>
                  <a:pt x="237" y="63"/>
                </a:cubicBezTo>
                <a:cubicBezTo>
                  <a:pt x="238" y="63"/>
                  <a:pt x="238" y="62"/>
                  <a:pt x="238" y="62"/>
                </a:cubicBezTo>
                <a:cubicBezTo>
                  <a:pt x="239" y="68"/>
                  <a:pt x="239" y="63"/>
                  <a:pt x="240" y="63"/>
                </a:cubicBezTo>
                <a:cubicBezTo>
                  <a:pt x="241" y="63"/>
                  <a:pt x="241" y="63"/>
                  <a:pt x="242" y="64"/>
                </a:cubicBezTo>
                <a:cubicBezTo>
                  <a:pt x="242" y="64"/>
                  <a:pt x="243" y="64"/>
                  <a:pt x="243" y="64"/>
                </a:cubicBezTo>
                <a:cubicBezTo>
                  <a:pt x="244" y="65"/>
                  <a:pt x="245" y="68"/>
                  <a:pt x="245" y="69"/>
                </a:cubicBezTo>
                <a:cubicBezTo>
                  <a:pt x="246" y="70"/>
                  <a:pt x="246" y="75"/>
                  <a:pt x="246" y="75"/>
                </a:cubicBezTo>
                <a:cubicBezTo>
                  <a:pt x="246" y="75"/>
                  <a:pt x="248" y="77"/>
                  <a:pt x="248" y="77"/>
                </a:cubicBezTo>
                <a:cubicBezTo>
                  <a:pt x="248" y="78"/>
                  <a:pt x="247" y="80"/>
                  <a:pt x="248" y="80"/>
                </a:cubicBezTo>
                <a:cubicBezTo>
                  <a:pt x="248" y="80"/>
                  <a:pt x="248" y="81"/>
                  <a:pt x="249" y="83"/>
                </a:cubicBezTo>
                <a:cubicBezTo>
                  <a:pt x="249" y="83"/>
                  <a:pt x="251" y="83"/>
                  <a:pt x="252" y="84"/>
                </a:cubicBezTo>
                <a:cubicBezTo>
                  <a:pt x="252" y="84"/>
                  <a:pt x="252" y="84"/>
                  <a:pt x="252" y="85"/>
                </a:cubicBezTo>
                <a:cubicBezTo>
                  <a:pt x="251" y="85"/>
                  <a:pt x="250" y="85"/>
                  <a:pt x="250" y="85"/>
                </a:cubicBezTo>
                <a:cubicBezTo>
                  <a:pt x="251" y="86"/>
                  <a:pt x="249" y="86"/>
                  <a:pt x="249" y="86"/>
                </a:cubicBezTo>
                <a:cubicBezTo>
                  <a:pt x="250" y="87"/>
                  <a:pt x="249" y="88"/>
                  <a:pt x="249" y="89"/>
                </a:cubicBezTo>
                <a:cubicBezTo>
                  <a:pt x="249" y="89"/>
                  <a:pt x="250" y="90"/>
                  <a:pt x="250" y="90"/>
                </a:cubicBezTo>
                <a:cubicBezTo>
                  <a:pt x="251" y="91"/>
                  <a:pt x="251" y="91"/>
                  <a:pt x="251" y="90"/>
                </a:cubicBezTo>
                <a:cubicBezTo>
                  <a:pt x="252" y="89"/>
                  <a:pt x="253" y="89"/>
                  <a:pt x="253" y="90"/>
                </a:cubicBezTo>
                <a:cubicBezTo>
                  <a:pt x="254" y="90"/>
                  <a:pt x="254" y="90"/>
                  <a:pt x="254" y="90"/>
                </a:cubicBezTo>
                <a:cubicBezTo>
                  <a:pt x="255" y="90"/>
                  <a:pt x="255" y="90"/>
                  <a:pt x="255" y="90"/>
                </a:cubicBezTo>
                <a:cubicBezTo>
                  <a:pt x="255" y="91"/>
                  <a:pt x="253" y="90"/>
                  <a:pt x="253" y="91"/>
                </a:cubicBezTo>
                <a:cubicBezTo>
                  <a:pt x="253" y="92"/>
                  <a:pt x="252" y="92"/>
                  <a:pt x="252" y="92"/>
                </a:cubicBezTo>
                <a:cubicBezTo>
                  <a:pt x="253" y="93"/>
                  <a:pt x="252" y="94"/>
                  <a:pt x="252" y="95"/>
                </a:cubicBezTo>
                <a:cubicBezTo>
                  <a:pt x="252" y="95"/>
                  <a:pt x="250" y="97"/>
                  <a:pt x="250" y="97"/>
                </a:cubicBezTo>
                <a:cubicBezTo>
                  <a:pt x="250" y="98"/>
                  <a:pt x="251" y="100"/>
                  <a:pt x="251" y="101"/>
                </a:cubicBezTo>
                <a:cubicBezTo>
                  <a:pt x="251" y="101"/>
                  <a:pt x="251" y="101"/>
                  <a:pt x="251" y="102"/>
                </a:cubicBezTo>
                <a:cubicBezTo>
                  <a:pt x="251" y="103"/>
                  <a:pt x="253" y="103"/>
                  <a:pt x="253" y="104"/>
                </a:cubicBezTo>
                <a:cubicBezTo>
                  <a:pt x="253" y="104"/>
                  <a:pt x="253" y="106"/>
                  <a:pt x="253" y="107"/>
                </a:cubicBezTo>
                <a:cubicBezTo>
                  <a:pt x="253" y="107"/>
                  <a:pt x="254" y="109"/>
                  <a:pt x="254" y="109"/>
                </a:cubicBezTo>
                <a:cubicBezTo>
                  <a:pt x="254" y="110"/>
                  <a:pt x="255" y="111"/>
                  <a:pt x="255" y="111"/>
                </a:cubicBezTo>
                <a:cubicBezTo>
                  <a:pt x="256" y="112"/>
                  <a:pt x="256" y="113"/>
                  <a:pt x="256" y="114"/>
                </a:cubicBezTo>
                <a:cubicBezTo>
                  <a:pt x="257" y="116"/>
                  <a:pt x="259" y="116"/>
                  <a:pt x="259" y="116"/>
                </a:cubicBezTo>
                <a:cubicBezTo>
                  <a:pt x="260" y="117"/>
                  <a:pt x="261" y="116"/>
                  <a:pt x="261" y="116"/>
                </a:cubicBezTo>
                <a:cubicBezTo>
                  <a:pt x="261" y="116"/>
                  <a:pt x="261" y="117"/>
                  <a:pt x="262" y="117"/>
                </a:cubicBezTo>
                <a:cubicBezTo>
                  <a:pt x="263" y="118"/>
                  <a:pt x="263" y="118"/>
                  <a:pt x="264" y="118"/>
                </a:cubicBezTo>
                <a:cubicBezTo>
                  <a:pt x="265" y="118"/>
                  <a:pt x="266" y="119"/>
                  <a:pt x="266" y="119"/>
                </a:cubicBezTo>
                <a:cubicBezTo>
                  <a:pt x="266" y="119"/>
                  <a:pt x="269" y="126"/>
                  <a:pt x="268" y="118"/>
                </a:cubicBezTo>
                <a:cubicBezTo>
                  <a:pt x="268" y="118"/>
                  <a:pt x="270" y="117"/>
                  <a:pt x="271" y="116"/>
                </a:cubicBezTo>
                <a:cubicBezTo>
                  <a:pt x="271" y="116"/>
                  <a:pt x="268" y="113"/>
                  <a:pt x="269" y="113"/>
                </a:cubicBezTo>
                <a:cubicBezTo>
                  <a:pt x="269" y="112"/>
                  <a:pt x="270" y="112"/>
                  <a:pt x="270" y="111"/>
                </a:cubicBezTo>
                <a:cubicBezTo>
                  <a:pt x="270" y="110"/>
                  <a:pt x="271" y="110"/>
                  <a:pt x="271" y="109"/>
                </a:cubicBezTo>
                <a:cubicBezTo>
                  <a:pt x="271" y="108"/>
                  <a:pt x="270" y="107"/>
                  <a:pt x="271" y="107"/>
                </a:cubicBezTo>
                <a:cubicBezTo>
                  <a:pt x="272" y="106"/>
                  <a:pt x="272" y="106"/>
                  <a:pt x="272" y="106"/>
                </a:cubicBezTo>
                <a:cubicBezTo>
                  <a:pt x="272" y="105"/>
                  <a:pt x="272" y="104"/>
                  <a:pt x="273" y="103"/>
                </a:cubicBezTo>
                <a:cubicBezTo>
                  <a:pt x="273" y="102"/>
                  <a:pt x="274" y="103"/>
                  <a:pt x="275" y="103"/>
                </a:cubicBezTo>
                <a:cubicBezTo>
                  <a:pt x="275" y="102"/>
                  <a:pt x="277" y="103"/>
                  <a:pt x="277" y="102"/>
                </a:cubicBezTo>
                <a:cubicBezTo>
                  <a:pt x="278" y="101"/>
                  <a:pt x="278" y="101"/>
                  <a:pt x="279" y="100"/>
                </a:cubicBezTo>
                <a:cubicBezTo>
                  <a:pt x="280" y="99"/>
                  <a:pt x="281" y="100"/>
                  <a:pt x="282" y="99"/>
                </a:cubicBezTo>
                <a:cubicBezTo>
                  <a:pt x="282" y="97"/>
                  <a:pt x="284" y="97"/>
                  <a:pt x="284" y="97"/>
                </a:cubicBezTo>
                <a:cubicBezTo>
                  <a:pt x="285" y="96"/>
                  <a:pt x="283" y="95"/>
                  <a:pt x="285" y="94"/>
                </a:cubicBezTo>
                <a:cubicBezTo>
                  <a:pt x="285" y="94"/>
                  <a:pt x="287" y="95"/>
                  <a:pt x="287" y="95"/>
                </a:cubicBezTo>
                <a:cubicBezTo>
                  <a:pt x="288" y="95"/>
                  <a:pt x="289" y="94"/>
                  <a:pt x="290" y="94"/>
                </a:cubicBezTo>
                <a:cubicBezTo>
                  <a:pt x="291" y="93"/>
                  <a:pt x="291" y="93"/>
                  <a:pt x="291" y="93"/>
                </a:cubicBezTo>
                <a:cubicBezTo>
                  <a:pt x="291" y="93"/>
                  <a:pt x="292" y="93"/>
                  <a:pt x="292" y="93"/>
                </a:cubicBezTo>
                <a:cubicBezTo>
                  <a:pt x="293" y="92"/>
                  <a:pt x="293" y="92"/>
                  <a:pt x="293" y="92"/>
                </a:cubicBezTo>
                <a:cubicBezTo>
                  <a:pt x="294" y="91"/>
                  <a:pt x="294" y="91"/>
                  <a:pt x="294" y="91"/>
                </a:cubicBezTo>
                <a:cubicBezTo>
                  <a:pt x="294" y="91"/>
                  <a:pt x="295" y="91"/>
                  <a:pt x="295" y="90"/>
                </a:cubicBezTo>
                <a:cubicBezTo>
                  <a:pt x="296" y="90"/>
                  <a:pt x="296" y="90"/>
                  <a:pt x="296" y="90"/>
                </a:cubicBezTo>
                <a:cubicBezTo>
                  <a:pt x="297" y="89"/>
                  <a:pt x="297" y="89"/>
                  <a:pt x="297" y="89"/>
                </a:cubicBezTo>
                <a:cubicBezTo>
                  <a:pt x="297" y="89"/>
                  <a:pt x="298" y="89"/>
                  <a:pt x="297" y="88"/>
                </a:cubicBezTo>
                <a:cubicBezTo>
                  <a:pt x="298" y="88"/>
                  <a:pt x="295" y="87"/>
                  <a:pt x="295" y="86"/>
                </a:cubicBezTo>
                <a:cubicBezTo>
                  <a:pt x="294" y="86"/>
                  <a:pt x="295" y="85"/>
                  <a:pt x="295" y="85"/>
                </a:cubicBezTo>
                <a:cubicBezTo>
                  <a:pt x="296" y="86"/>
                  <a:pt x="296" y="86"/>
                  <a:pt x="296" y="86"/>
                </a:cubicBezTo>
                <a:cubicBezTo>
                  <a:pt x="296" y="86"/>
                  <a:pt x="298" y="87"/>
                  <a:pt x="298" y="87"/>
                </a:cubicBezTo>
                <a:cubicBezTo>
                  <a:pt x="299" y="87"/>
                  <a:pt x="300" y="86"/>
                  <a:pt x="300" y="84"/>
                </a:cubicBezTo>
                <a:cubicBezTo>
                  <a:pt x="300" y="83"/>
                  <a:pt x="300" y="82"/>
                  <a:pt x="300" y="82"/>
                </a:cubicBezTo>
                <a:cubicBezTo>
                  <a:pt x="300" y="82"/>
                  <a:pt x="299" y="82"/>
                  <a:pt x="298" y="81"/>
                </a:cubicBezTo>
                <a:cubicBezTo>
                  <a:pt x="298" y="81"/>
                  <a:pt x="296" y="80"/>
                  <a:pt x="297" y="79"/>
                </a:cubicBezTo>
                <a:cubicBezTo>
                  <a:pt x="298" y="79"/>
                  <a:pt x="298" y="79"/>
                  <a:pt x="298" y="79"/>
                </a:cubicBezTo>
                <a:cubicBezTo>
                  <a:pt x="299" y="78"/>
                  <a:pt x="300" y="77"/>
                  <a:pt x="299" y="77"/>
                </a:cubicBezTo>
                <a:cubicBezTo>
                  <a:pt x="297" y="75"/>
                  <a:pt x="297" y="75"/>
                  <a:pt x="297" y="75"/>
                </a:cubicBezTo>
                <a:cubicBezTo>
                  <a:pt x="298" y="75"/>
                  <a:pt x="300" y="76"/>
                  <a:pt x="300" y="75"/>
                </a:cubicBezTo>
                <a:cubicBezTo>
                  <a:pt x="300" y="75"/>
                  <a:pt x="301" y="75"/>
                  <a:pt x="301" y="74"/>
                </a:cubicBezTo>
                <a:cubicBezTo>
                  <a:pt x="301" y="71"/>
                  <a:pt x="302" y="72"/>
                  <a:pt x="302" y="71"/>
                </a:cubicBezTo>
                <a:cubicBezTo>
                  <a:pt x="302" y="70"/>
                  <a:pt x="304" y="70"/>
                  <a:pt x="304" y="69"/>
                </a:cubicBezTo>
                <a:cubicBezTo>
                  <a:pt x="305" y="69"/>
                  <a:pt x="301" y="68"/>
                  <a:pt x="302" y="68"/>
                </a:cubicBezTo>
                <a:cubicBezTo>
                  <a:pt x="303" y="67"/>
                  <a:pt x="305" y="69"/>
                  <a:pt x="305" y="68"/>
                </a:cubicBezTo>
                <a:cubicBezTo>
                  <a:pt x="306" y="67"/>
                  <a:pt x="305" y="67"/>
                  <a:pt x="306" y="67"/>
                </a:cubicBezTo>
                <a:cubicBezTo>
                  <a:pt x="306" y="67"/>
                  <a:pt x="305" y="65"/>
                  <a:pt x="304" y="65"/>
                </a:cubicBezTo>
                <a:cubicBezTo>
                  <a:pt x="304" y="65"/>
                  <a:pt x="303" y="65"/>
                  <a:pt x="303" y="64"/>
                </a:cubicBezTo>
                <a:cubicBezTo>
                  <a:pt x="303" y="64"/>
                  <a:pt x="301" y="63"/>
                  <a:pt x="302" y="63"/>
                </a:cubicBezTo>
                <a:cubicBezTo>
                  <a:pt x="302" y="62"/>
                  <a:pt x="303" y="63"/>
                  <a:pt x="303" y="63"/>
                </a:cubicBezTo>
                <a:cubicBezTo>
                  <a:pt x="304" y="62"/>
                  <a:pt x="305" y="60"/>
                  <a:pt x="304" y="60"/>
                </a:cubicBezTo>
                <a:cubicBezTo>
                  <a:pt x="304" y="59"/>
                  <a:pt x="306" y="57"/>
                  <a:pt x="304" y="58"/>
                </a:cubicBezTo>
                <a:cubicBezTo>
                  <a:pt x="304" y="58"/>
                  <a:pt x="304" y="57"/>
                  <a:pt x="305" y="57"/>
                </a:cubicBezTo>
                <a:cubicBezTo>
                  <a:pt x="305" y="56"/>
                  <a:pt x="305" y="56"/>
                  <a:pt x="304" y="55"/>
                </a:cubicBezTo>
                <a:cubicBezTo>
                  <a:pt x="302" y="55"/>
                  <a:pt x="302" y="55"/>
                  <a:pt x="302" y="55"/>
                </a:cubicBezTo>
                <a:cubicBezTo>
                  <a:pt x="302" y="55"/>
                  <a:pt x="301" y="55"/>
                  <a:pt x="301" y="54"/>
                </a:cubicBezTo>
                <a:cubicBezTo>
                  <a:pt x="302" y="53"/>
                  <a:pt x="304" y="54"/>
                  <a:pt x="304" y="53"/>
                </a:cubicBezTo>
                <a:cubicBezTo>
                  <a:pt x="304" y="53"/>
                  <a:pt x="303" y="51"/>
                  <a:pt x="303" y="51"/>
                </a:cubicBezTo>
                <a:cubicBezTo>
                  <a:pt x="303" y="50"/>
                  <a:pt x="304" y="50"/>
                  <a:pt x="304" y="49"/>
                </a:cubicBezTo>
                <a:cubicBezTo>
                  <a:pt x="304" y="48"/>
                  <a:pt x="305" y="49"/>
                  <a:pt x="305" y="48"/>
                </a:cubicBezTo>
                <a:cubicBezTo>
                  <a:pt x="305" y="47"/>
                  <a:pt x="305" y="47"/>
                  <a:pt x="305" y="45"/>
                </a:cubicBezTo>
                <a:cubicBezTo>
                  <a:pt x="304" y="45"/>
                  <a:pt x="305" y="45"/>
                  <a:pt x="305" y="44"/>
                </a:cubicBezTo>
                <a:cubicBezTo>
                  <a:pt x="305" y="43"/>
                  <a:pt x="303" y="45"/>
                  <a:pt x="303" y="44"/>
                </a:cubicBezTo>
                <a:cubicBezTo>
                  <a:pt x="303" y="43"/>
                  <a:pt x="303" y="44"/>
                  <a:pt x="303" y="43"/>
                </a:cubicBezTo>
                <a:cubicBezTo>
                  <a:pt x="303" y="42"/>
                  <a:pt x="302" y="42"/>
                  <a:pt x="302" y="41"/>
                </a:cubicBezTo>
                <a:cubicBezTo>
                  <a:pt x="302" y="40"/>
                  <a:pt x="303" y="40"/>
                  <a:pt x="303" y="40"/>
                </a:cubicBezTo>
                <a:cubicBezTo>
                  <a:pt x="303" y="40"/>
                  <a:pt x="305" y="40"/>
                  <a:pt x="305" y="39"/>
                </a:cubicBezTo>
                <a:cubicBezTo>
                  <a:pt x="305" y="38"/>
                  <a:pt x="304" y="38"/>
                  <a:pt x="304" y="37"/>
                </a:cubicBezTo>
                <a:cubicBezTo>
                  <a:pt x="304" y="36"/>
                  <a:pt x="306" y="36"/>
                  <a:pt x="306" y="36"/>
                </a:cubicBezTo>
                <a:cubicBezTo>
                  <a:pt x="308" y="35"/>
                  <a:pt x="309" y="34"/>
                  <a:pt x="309" y="33"/>
                </a:cubicBezTo>
                <a:cubicBezTo>
                  <a:pt x="308" y="31"/>
                  <a:pt x="308" y="31"/>
                  <a:pt x="310" y="31"/>
                </a:cubicBezTo>
                <a:cubicBezTo>
                  <a:pt x="312" y="30"/>
                  <a:pt x="314" y="26"/>
                  <a:pt x="313" y="25"/>
                </a:cubicBezTo>
                <a:cubicBezTo>
                  <a:pt x="313" y="24"/>
                  <a:pt x="312" y="24"/>
                  <a:pt x="311" y="23"/>
                </a:cubicBezTo>
                <a:close/>
                <a:moveTo>
                  <a:pt x="632" y="254"/>
                </a:moveTo>
                <a:cubicBezTo>
                  <a:pt x="633" y="255"/>
                  <a:pt x="636" y="254"/>
                  <a:pt x="636" y="254"/>
                </a:cubicBezTo>
                <a:cubicBezTo>
                  <a:pt x="636" y="256"/>
                  <a:pt x="638" y="254"/>
                  <a:pt x="638" y="255"/>
                </a:cubicBezTo>
                <a:cubicBezTo>
                  <a:pt x="639" y="256"/>
                  <a:pt x="636" y="260"/>
                  <a:pt x="638" y="261"/>
                </a:cubicBezTo>
                <a:cubicBezTo>
                  <a:pt x="639" y="261"/>
                  <a:pt x="641" y="260"/>
                  <a:pt x="641" y="261"/>
                </a:cubicBezTo>
                <a:cubicBezTo>
                  <a:pt x="641" y="261"/>
                  <a:pt x="642" y="263"/>
                  <a:pt x="643" y="263"/>
                </a:cubicBezTo>
                <a:cubicBezTo>
                  <a:pt x="643" y="264"/>
                  <a:pt x="644" y="264"/>
                  <a:pt x="644" y="264"/>
                </a:cubicBezTo>
                <a:cubicBezTo>
                  <a:pt x="645" y="264"/>
                  <a:pt x="646" y="263"/>
                  <a:pt x="647" y="263"/>
                </a:cubicBezTo>
                <a:cubicBezTo>
                  <a:pt x="647" y="264"/>
                  <a:pt x="649" y="262"/>
                  <a:pt x="649" y="262"/>
                </a:cubicBezTo>
                <a:cubicBezTo>
                  <a:pt x="650" y="262"/>
                  <a:pt x="653" y="264"/>
                  <a:pt x="654" y="263"/>
                </a:cubicBezTo>
                <a:cubicBezTo>
                  <a:pt x="656" y="262"/>
                  <a:pt x="652" y="262"/>
                  <a:pt x="653" y="259"/>
                </a:cubicBezTo>
                <a:cubicBezTo>
                  <a:pt x="653" y="259"/>
                  <a:pt x="651" y="259"/>
                  <a:pt x="651" y="258"/>
                </a:cubicBezTo>
                <a:cubicBezTo>
                  <a:pt x="651" y="257"/>
                  <a:pt x="649" y="256"/>
                  <a:pt x="649" y="255"/>
                </a:cubicBezTo>
                <a:cubicBezTo>
                  <a:pt x="650" y="254"/>
                  <a:pt x="649" y="254"/>
                  <a:pt x="649" y="253"/>
                </a:cubicBezTo>
                <a:cubicBezTo>
                  <a:pt x="649" y="252"/>
                  <a:pt x="647" y="251"/>
                  <a:pt x="647" y="250"/>
                </a:cubicBezTo>
                <a:cubicBezTo>
                  <a:pt x="647" y="249"/>
                  <a:pt x="649" y="248"/>
                  <a:pt x="648" y="247"/>
                </a:cubicBezTo>
                <a:cubicBezTo>
                  <a:pt x="648" y="247"/>
                  <a:pt x="649" y="245"/>
                  <a:pt x="648" y="245"/>
                </a:cubicBezTo>
                <a:cubicBezTo>
                  <a:pt x="648" y="244"/>
                  <a:pt x="645" y="244"/>
                  <a:pt x="645" y="243"/>
                </a:cubicBezTo>
                <a:cubicBezTo>
                  <a:pt x="646" y="242"/>
                  <a:pt x="646" y="242"/>
                  <a:pt x="646" y="242"/>
                </a:cubicBezTo>
                <a:cubicBezTo>
                  <a:pt x="646" y="241"/>
                  <a:pt x="646" y="241"/>
                  <a:pt x="646" y="241"/>
                </a:cubicBezTo>
                <a:cubicBezTo>
                  <a:pt x="645" y="239"/>
                  <a:pt x="645" y="239"/>
                  <a:pt x="645" y="239"/>
                </a:cubicBezTo>
                <a:cubicBezTo>
                  <a:pt x="644" y="239"/>
                  <a:pt x="645" y="238"/>
                  <a:pt x="644" y="237"/>
                </a:cubicBezTo>
                <a:cubicBezTo>
                  <a:pt x="642" y="237"/>
                  <a:pt x="636" y="238"/>
                  <a:pt x="635" y="238"/>
                </a:cubicBezTo>
                <a:cubicBezTo>
                  <a:pt x="634" y="239"/>
                  <a:pt x="634" y="239"/>
                  <a:pt x="633" y="240"/>
                </a:cubicBezTo>
                <a:cubicBezTo>
                  <a:pt x="633" y="241"/>
                  <a:pt x="636" y="241"/>
                  <a:pt x="635" y="242"/>
                </a:cubicBezTo>
                <a:cubicBezTo>
                  <a:pt x="635" y="243"/>
                  <a:pt x="632" y="242"/>
                  <a:pt x="632" y="243"/>
                </a:cubicBezTo>
                <a:cubicBezTo>
                  <a:pt x="632" y="244"/>
                  <a:pt x="634" y="247"/>
                  <a:pt x="634" y="248"/>
                </a:cubicBezTo>
                <a:cubicBezTo>
                  <a:pt x="634" y="248"/>
                  <a:pt x="633" y="250"/>
                  <a:pt x="633" y="250"/>
                </a:cubicBezTo>
                <a:cubicBezTo>
                  <a:pt x="633" y="251"/>
                  <a:pt x="631" y="254"/>
                  <a:pt x="632" y="254"/>
                </a:cubicBezTo>
                <a:close/>
                <a:moveTo>
                  <a:pt x="625" y="292"/>
                </a:moveTo>
                <a:cubicBezTo>
                  <a:pt x="625" y="292"/>
                  <a:pt x="626" y="293"/>
                  <a:pt x="627" y="293"/>
                </a:cubicBezTo>
                <a:cubicBezTo>
                  <a:pt x="627" y="293"/>
                  <a:pt x="629" y="294"/>
                  <a:pt x="630" y="294"/>
                </a:cubicBezTo>
                <a:cubicBezTo>
                  <a:pt x="632" y="294"/>
                  <a:pt x="636" y="293"/>
                  <a:pt x="636" y="293"/>
                </a:cubicBezTo>
                <a:cubicBezTo>
                  <a:pt x="638" y="294"/>
                  <a:pt x="640" y="291"/>
                  <a:pt x="641" y="291"/>
                </a:cubicBezTo>
                <a:cubicBezTo>
                  <a:pt x="643" y="291"/>
                  <a:pt x="640" y="293"/>
                  <a:pt x="641" y="294"/>
                </a:cubicBezTo>
                <a:cubicBezTo>
                  <a:pt x="642" y="295"/>
                  <a:pt x="646" y="296"/>
                  <a:pt x="646" y="296"/>
                </a:cubicBezTo>
                <a:cubicBezTo>
                  <a:pt x="646" y="295"/>
                  <a:pt x="646" y="294"/>
                  <a:pt x="650" y="293"/>
                </a:cubicBezTo>
                <a:cubicBezTo>
                  <a:pt x="651" y="293"/>
                  <a:pt x="653" y="291"/>
                  <a:pt x="654" y="290"/>
                </a:cubicBezTo>
                <a:cubicBezTo>
                  <a:pt x="657" y="289"/>
                  <a:pt x="660" y="289"/>
                  <a:pt x="660" y="288"/>
                </a:cubicBezTo>
                <a:cubicBezTo>
                  <a:pt x="660" y="288"/>
                  <a:pt x="659" y="288"/>
                  <a:pt x="658" y="288"/>
                </a:cubicBezTo>
                <a:cubicBezTo>
                  <a:pt x="656" y="288"/>
                  <a:pt x="653" y="288"/>
                  <a:pt x="653" y="287"/>
                </a:cubicBezTo>
                <a:cubicBezTo>
                  <a:pt x="653" y="287"/>
                  <a:pt x="650" y="287"/>
                  <a:pt x="647" y="287"/>
                </a:cubicBezTo>
                <a:cubicBezTo>
                  <a:pt x="645" y="287"/>
                  <a:pt x="643" y="288"/>
                  <a:pt x="642" y="288"/>
                </a:cubicBezTo>
                <a:cubicBezTo>
                  <a:pt x="638" y="289"/>
                  <a:pt x="638" y="288"/>
                  <a:pt x="637" y="288"/>
                </a:cubicBezTo>
                <a:cubicBezTo>
                  <a:pt x="636" y="288"/>
                  <a:pt x="632" y="290"/>
                  <a:pt x="630" y="289"/>
                </a:cubicBezTo>
                <a:cubicBezTo>
                  <a:pt x="630" y="289"/>
                  <a:pt x="630" y="291"/>
                  <a:pt x="628" y="291"/>
                </a:cubicBezTo>
                <a:cubicBezTo>
                  <a:pt x="627" y="291"/>
                  <a:pt x="625" y="290"/>
                  <a:pt x="625" y="290"/>
                </a:cubicBezTo>
                <a:cubicBezTo>
                  <a:pt x="624" y="289"/>
                  <a:pt x="624" y="289"/>
                  <a:pt x="624" y="288"/>
                </a:cubicBezTo>
                <a:cubicBezTo>
                  <a:pt x="623" y="288"/>
                  <a:pt x="623" y="287"/>
                  <a:pt x="623" y="287"/>
                </a:cubicBezTo>
                <a:cubicBezTo>
                  <a:pt x="622" y="287"/>
                  <a:pt x="621" y="288"/>
                  <a:pt x="620" y="288"/>
                </a:cubicBezTo>
                <a:cubicBezTo>
                  <a:pt x="619" y="287"/>
                  <a:pt x="617" y="287"/>
                  <a:pt x="617" y="286"/>
                </a:cubicBezTo>
                <a:cubicBezTo>
                  <a:pt x="616" y="286"/>
                  <a:pt x="615" y="285"/>
                  <a:pt x="613" y="285"/>
                </a:cubicBezTo>
                <a:cubicBezTo>
                  <a:pt x="613" y="285"/>
                  <a:pt x="611" y="286"/>
                  <a:pt x="610" y="286"/>
                </a:cubicBezTo>
                <a:cubicBezTo>
                  <a:pt x="610" y="286"/>
                  <a:pt x="608" y="285"/>
                  <a:pt x="606" y="285"/>
                </a:cubicBezTo>
                <a:cubicBezTo>
                  <a:pt x="605" y="284"/>
                  <a:pt x="605" y="284"/>
                  <a:pt x="605" y="283"/>
                </a:cubicBezTo>
                <a:cubicBezTo>
                  <a:pt x="605" y="283"/>
                  <a:pt x="605" y="283"/>
                  <a:pt x="607" y="282"/>
                </a:cubicBezTo>
                <a:cubicBezTo>
                  <a:pt x="609" y="282"/>
                  <a:pt x="609" y="282"/>
                  <a:pt x="610" y="281"/>
                </a:cubicBezTo>
                <a:cubicBezTo>
                  <a:pt x="610" y="281"/>
                  <a:pt x="609" y="280"/>
                  <a:pt x="608" y="280"/>
                </a:cubicBezTo>
                <a:cubicBezTo>
                  <a:pt x="607" y="278"/>
                  <a:pt x="607" y="278"/>
                  <a:pt x="607" y="278"/>
                </a:cubicBezTo>
                <a:cubicBezTo>
                  <a:pt x="606" y="278"/>
                  <a:pt x="605" y="279"/>
                  <a:pt x="605" y="278"/>
                </a:cubicBezTo>
                <a:cubicBezTo>
                  <a:pt x="604" y="278"/>
                  <a:pt x="603" y="278"/>
                  <a:pt x="603" y="277"/>
                </a:cubicBezTo>
                <a:cubicBezTo>
                  <a:pt x="602" y="277"/>
                  <a:pt x="602" y="276"/>
                  <a:pt x="602" y="276"/>
                </a:cubicBezTo>
                <a:cubicBezTo>
                  <a:pt x="601" y="276"/>
                  <a:pt x="604" y="275"/>
                  <a:pt x="603" y="275"/>
                </a:cubicBezTo>
                <a:cubicBezTo>
                  <a:pt x="603" y="274"/>
                  <a:pt x="603" y="273"/>
                  <a:pt x="601" y="274"/>
                </a:cubicBezTo>
                <a:cubicBezTo>
                  <a:pt x="600" y="274"/>
                  <a:pt x="600" y="274"/>
                  <a:pt x="600" y="274"/>
                </a:cubicBezTo>
                <a:cubicBezTo>
                  <a:pt x="599" y="274"/>
                  <a:pt x="599" y="273"/>
                  <a:pt x="598" y="273"/>
                </a:cubicBezTo>
                <a:cubicBezTo>
                  <a:pt x="598" y="273"/>
                  <a:pt x="598" y="273"/>
                  <a:pt x="597" y="273"/>
                </a:cubicBezTo>
                <a:cubicBezTo>
                  <a:pt x="597" y="273"/>
                  <a:pt x="597" y="272"/>
                  <a:pt x="596" y="272"/>
                </a:cubicBezTo>
                <a:cubicBezTo>
                  <a:pt x="595" y="272"/>
                  <a:pt x="595" y="272"/>
                  <a:pt x="594" y="271"/>
                </a:cubicBezTo>
                <a:cubicBezTo>
                  <a:pt x="593" y="272"/>
                  <a:pt x="593" y="272"/>
                  <a:pt x="593" y="272"/>
                </a:cubicBezTo>
                <a:cubicBezTo>
                  <a:pt x="593" y="271"/>
                  <a:pt x="593" y="269"/>
                  <a:pt x="592" y="269"/>
                </a:cubicBezTo>
                <a:cubicBezTo>
                  <a:pt x="591" y="269"/>
                  <a:pt x="591" y="269"/>
                  <a:pt x="590" y="269"/>
                </a:cubicBezTo>
                <a:cubicBezTo>
                  <a:pt x="590" y="269"/>
                  <a:pt x="589" y="268"/>
                  <a:pt x="589" y="267"/>
                </a:cubicBezTo>
                <a:cubicBezTo>
                  <a:pt x="588" y="267"/>
                  <a:pt x="587" y="266"/>
                  <a:pt x="587" y="266"/>
                </a:cubicBezTo>
                <a:cubicBezTo>
                  <a:pt x="586" y="265"/>
                  <a:pt x="585" y="265"/>
                  <a:pt x="585" y="265"/>
                </a:cubicBezTo>
                <a:cubicBezTo>
                  <a:pt x="583" y="265"/>
                  <a:pt x="583" y="261"/>
                  <a:pt x="582" y="261"/>
                </a:cubicBezTo>
                <a:cubicBezTo>
                  <a:pt x="581" y="260"/>
                  <a:pt x="579" y="261"/>
                  <a:pt x="579" y="262"/>
                </a:cubicBezTo>
                <a:cubicBezTo>
                  <a:pt x="579" y="262"/>
                  <a:pt x="579" y="263"/>
                  <a:pt x="579" y="264"/>
                </a:cubicBezTo>
                <a:cubicBezTo>
                  <a:pt x="580" y="265"/>
                  <a:pt x="579" y="266"/>
                  <a:pt x="579" y="266"/>
                </a:cubicBezTo>
                <a:cubicBezTo>
                  <a:pt x="579" y="266"/>
                  <a:pt x="579" y="268"/>
                  <a:pt x="579" y="269"/>
                </a:cubicBezTo>
                <a:cubicBezTo>
                  <a:pt x="579" y="269"/>
                  <a:pt x="581" y="270"/>
                  <a:pt x="582" y="271"/>
                </a:cubicBezTo>
                <a:cubicBezTo>
                  <a:pt x="582" y="271"/>
                  <a:pt x="583" y="272"/>
                  <a:pt x="584" y="273"/>
                </a:cubicBezTo>
                <a:cubicBezTo>
                  <a:pt x="586" y="275"/>
                  <a:pt x="586" y="275"/>
                  <a:pt x="586" y="275"/>
                </a:cubicBezTo>
                <a:cubicBezTo>
                  <a:pt x="586" y="275"/>
                  <a:pt x="584" y="275"/>
                  <a:pt x="585" y="276"/>
                </a:cubicBezTo>
                <a:cubicBezTo>
                  <a:pt x="587" y="278"/>
                  <a:pt x="587" y="278"/>
                  <a:pt x="587" y="278"/>
                </a:cubicBezTo>
                <a:cubicBezTo>
                  <a:pt x="587" y="279"/>
                  <a:pt x="589" y="278"/>
                  <a:pt x="589" y="279"/>
                </a:cubicBezTo>
                <a:cubicBezTo>
                  <a:pt x="590" y="279"/>
                  <a:pt x="589" y="280"/>
                  <a:pt x="590" y="280"/>
                </a:cubicBezTo>
                <a:cubicBezTo>
                  <a:pt x="591" y="281"/>
                  <a:pt x="589" y="284"/>
                  <a:pt x="590" y="285"/>
                </a:cubicBezTo>
                <a:cubicBezTo>
                  <a:pt x="590" y="285"/>
                  <a:pt x="591" y="284"/>
                  <a:pt x="591" y="285"/>
                </a:cubicBezTo>
                <a:cubicBezTo>
                  <a:pt x="592" y="285"/>
                  <a:pt x="592" y="280"/>
                  <a:pt x="593" y="281"/>
                </a:cubicBezTo>
                <a:cubicBezTo>
                  <a:pt x="593" y="282"/>
                  <a:pt x="594" y="283"/>
                  <a:pt x="595" y="283"/>
                </a:cubicBezTo>
                <a:cubicBezTo>
                  <a:pt x="595" y="284"/>
                  <a:pt x="597" y="284"/>
                  <a:pt x="597" y="284"/>
                </a:cubicBezTo>
                <a:cubicBezTo>
                  <a:pt x="598" y="285"/>
                  <a:pt x="599" y="285"/>
                  <a:pt x="600" y="285"/>
                </a:cubicBezTo>
                <a:cubicBezTo>
                  <a:pt x="600" y="286"/>
                  <a:pt x="600" y="287"/>
                  <a:pt x="601" y="287"/>
                </a:cubicBezTo>
                <a:cubicBezTo>
                  <a:pt x="602" y="288"/>
                  <a:pt x="603" y="288"/>
                  <a:pt x="604" y="288"/>
                </a:cubicBezTo>
                <a:cubicBezTo>
                  <a:pt x="605" y="289"/>
                  <a:pt x="606" y="289"/>
                  <a:pt x="607" y="289"/>
                </a:cubicBezTo>
                <a:cubicBezTo>
                  <a:pt x="608" y="290"/>
                  <a:pt x="610" y="291"/>
                  <a:pt x="611" y="291"/>
                </a:cubicBezTo>
                <a:cubicBezTo>
                  <a:pt x="612" y="292"/>
                  <a:pt x="613" y="290"/>
                  <a:pt x="614" y="290"/>
                </a:cubicBezTo>
                <a:cubicBezTo>
                  <a:pt x="615" y="291"/>
                  <a:pt x="620" y="291"/>
                  <a:pt x="621" y="291"/>
                </a:cubicBezTo>
                <a:cubicBezTo>
                  <a:pt x="622" y="292"/>
                  <a:pt x="624" y="292"/>
                  <a:pt x="625" y="292"/>
                </a:cubicBezTo>
                <a:close/>
                <a:moveTo>
                  <a:pt x="637" y="231"/>
                </a:moveTo>
                <a:cubicBezTo>
                  <a:pt x="638" y="231"/>
                  <a:pt x="639" y="230"/>
                  <a:pt x="639" y="228"/>
                </a:cubicBezTo>
                <a:cubicBezTo>
                  <a:pt x="639" y="226"/>
                  <a:pt x="638" y="224"/>
                  <a:pt x="637" y="224"/>
                </a:cubicBezTo>
                <a:cubicBezTo>
                  <a:pt x="636" y="224"/>
                  <a:pt x="633" y="227"/>
                  <a:pt x="633" y="229"/>
                </a:cubicBezTo>
                <a:cubicBezTo>
                  <a:pt x="633" y="232"/>
                  <a:pt x="636" y="231"/>
                  <a:pt x="637" y="231"/>
                </a:cubicBezTo>
                <a:close/>
                <a:moveTo>
                  <a:pt x="550" y="256"/>
                </a:moveTo>
                <a:cubicBezTo>
                  <a:pt x="549" y="256"/>
                  <a:pt x="547" y="258"/>
                  <a:pt x="548" y="260"/>
                </a:cubicBezTo>
                <a:cubicBezTo>
                  <a:pt x="549" y="262"/>
                  <a:pt x="548" y="263"/>
                  <a:pt x="549" y="263"/>
                </a:cubicBezTo>
                <a:cubicBezTo>
                  <a:pt x="551" y="263"/>
                  <a:pt x="551" y="261"/>
                  <a:pt x="551" y="259"/>
                </a:cubicBezTo>
                <a:cubicBezTo>
                  <a:pt x="551" y="258"/>
                  <a:pt x="552" y="256"/>
                  <a:pt x="550" y="256"/>
                </a:cubicBezTo>
                <a:close/>
                <a:moveTo>
                  <a:pt x="337" y="116"/>
                </a:moveTo>
                <a:cubicBezTo>
                  <a:pt x="338" y="116"/>
                  <a:pt x="338" y="116"/>
                  <a:pt x="338" y="116"/>
                </a:cubicBezTo>
                <a:cubicBezTo>
                  <a:pt x="340" y="115"/>
                  <a:pt x="340" y="116"/>
                  <a:pt x="341" y="116"/>
                </a:cubicBezTo>
                <a:cubicBezTo>
                  <a:pt x="341" y="115"/>
                  <a:pt x="341" y="115"/>
                  <a:pt x="341" y="115"/>
                </a:cubicBezTo>
                <a:cubicBezTo>
                  <a:pt x="342" y="114"/>
                  <a:pt x="342" y="114"/>
                  <a:pt x="342" y="114"/>
                </a:cubicBezTo>
                <a:cubicBezTo>
                  <a:pt x="342" y="110"/>
                  <a:pt x="342" y="110"/>
                  <a:pt x="342" y="110"/>
                </a:cubicBezTo>
                <a:cubicBezTo>
                  <a:pt x="342" y="110"/>
                  <a:pt x="341" y="108"/>
                  <a:pt x="340" y="107"/>
                </a:cubicBezTo>
                <a:cubicBezTo>
                  <a:pt x="338" y="106"/>
                  <a:pt x="338" y="106"/>
                  <a:pt x="338" y="106"/>
                </a:cubicBezTo>
                <a:cubicBezTo>
                  <a:pt x="337" y="105"/>
                  <a:pt x="337" y="107"/>
                  <a:pt x="336" y="107"/>
                </a:cubicBezTo>
                <a:cubicBezTo>
                  <a:pt x="335" y="107"/>
                  <a:pt x="334" y="108"/>
                  <a:pt x="333" y="108"/>
                </a:cubicBezTo>
                <a:cubicBezTo>
                  <a:pt x="333" y="108"/>
                  <a:pt x="332" y="107"/>
                  <a:pt x="330" y="107"/>
                </a:cubicBezTo>
                <a:cubicBezTo>
                  <a:pt x="329" y="107"/>
                  <a:pt x="329" y="107"/>
                  <a:pt x="328" y="108"/>
                </a:cubicBezTo>
                <a:cubicBezTo>
                  <a:pt x="327" y="108"/>
                  <a:pt x="325" y="106"/>
                  <a:pt x="325" y="107"/>
                </a:cubicBezTo>
                <a:cubicBezTo>
                  <a:pt x="324" y="107"/>
                  <a:pt x="324" y="105"/>
                  <a:pt x="323" y="105"/>
                </a:cubicBezTo>
                <a:cubicBezTo>
                  <a:pt x="322" y="105"/>
                  <a:pt x="322" y="107"/>
                  <a:pt x="322" y="107"/>
                </a:cubicBezTo>
                <a:cubicBezTo>
                  <a:pt x="320" y="108"/>
                  <a:pt x="320" y="108"/>
                  <a:pt x="320" y="108"/>
                </a:cubicBezTo>
                <a:cubicBezTo>
                  <a:pt x="320" y="108"/>
                  <a:pt x="318" y="110"/>
                  <a:pt x="321" y="111"/>
                </a:cubicBezTo>
                <a:cubicBezTo>
                  <a:pt x="322" y="111"/>
                  <a:pt x="322" y="111"/>
                  <a:pt x="322" y="111"/>
                </a:cubicBezTo>
                <a:cubicBezTo>
                  <a:pt x="322" y="112"/>
                  <a:pt x="323" y="111"/>
                  <a:pt x="323" y="112"/>
                </a:cubicBezTo>
                <a:cubicBezTo>
                  <a:pt x="324" y="113"/>
                  <a:pt x="319" y="112"/>
                  <a:pt x="319" y="114"/>
                </a:cubicBezTo>
                <a:cubicBezTo>
                  <a:pt x="319" y="114"/>
                  <a:pt x="319" y="114"/>
                  <a:pt x="320" y="114"/>
                </a:cubicBezTo>
                <a:cubicBezTo>
                  <a:pt x="321" y="115"/>
                  <a:pt x="322" y="114"/>
                  <a:pt x="323" y="114"/>
                </a:cubicBezTo>
                <a:cubicBezTo>
                  <a:pt x="323" y="114"/>
                  <a:pt x="323" y="115"/>
                  <a:pt x="323" y="116"/>
                </a:cubicBezTo>
                <a:cubicBezTo>
                  <a:pt x="324" y="117"/>
                  <a:pt x="322" y="119"/>
                  <a:pt x="323" y="119"/>
                </a:cubicBezTo>
                <a:cubicBezTo>
                  <a:pt x="323" y="120"/>
                  <a:pt x="325" y="118"/>
                  <a:pt x="326" y="118"/>
                </a:cubicBezTo>
                <a:cubicBezTo>
                  <a:pt x="326" y="118"/>
                  <a:pt x="327" y="117"/>
                  <a:pt x="327" y="119"/>
                </a:cubicBezTo>
                <a:cubicBezTo>
                  <a:pt x="327" y="120"/>
                  <a:pt x="329" y="120"/>
                  <a:pt x="330" y="120"/>
                </a:cubicBezTo>
                <a:cubicBezTo>
                  <a:pt x="330" y="120"/>
                  <a:pt x="331" y="120"/>
                  <a:pt x="332" y="120"/>
                </a:cubicBezTo>
                <a:cubicBezTo>
                  <a:pt x="334" y="120"/>
                  <a:pt x="335" y="118"/>
                  <a:pt x="336" y="118"/>
                </a:cubicBezTo>
                <a:cubicBezTo>
                  <a:pt x="337" y="118"/>
                  <a:pt x="336" y="117"/>
                  <a:pt x="337" y="116"/>
                </a:cubicBezTo>
                <a:close/>
                <a:moveTo>
                  <a:pt x="483" y="297"/>
                </a:moveTo>
                <a:cubicBezTo>
                  <a:pt x="483" y="296"/>
                  <a:pt x="481" y="294"/>
                  <a:pt x="480" y="294"/>
                </a:cubicBezTo>
                <a:cubicBezTo>
                  <a:pt x="479" y="294"/>
                  <a:pt x="477" y="298"/>
                  <a:pt x="477" y="299"/>
                </a:cubicBezTo>
                <a:cubicBezTo>
                  <a:pt x="476" y="300"/>
                  <a:pt x="474" y="303"/>
                  <a:pt x="474" y="304"/>
                </a:cubicBezTo>
                <a:cubicBezTo>
                  <a:pt x="473" y="306"/>
                  <a:pt x="471" y="302"/>
                  <a:pt x="471" y="304"/>
                </a:cubicBezTo>
                <a:cubicBezTo>
                  <a:pt x="471" y="305"/>
                  <a:pt x="468" y="305"/>
                  <a:pt x="468" y="306"/>
                </a:cubicBezTo>
                <a:cubicBezTo>
                  <a:pt x="468" y="306"/>
                  <a:pt x="467" y="308"/>
                  <a:pt x="467" y="309"/>
                </a:cubicBezTo>
                <a:cubicBezTo>
                  <a:pt x="467" y="311"/>
                  <a:pt x="468" y="312"/>
                  <a:pt x="469" y="313"/>
                </a:cubicBezTo>
                <a:cubicBezTo>
                  <a:pt x="469" y="314"/>
                  <a:pt x="466" y="316"/>
                  <a:pt x="466" y="316"/>
                </a:cubicBezTo>
                <a:cubicBezTo>
                  <a:pt x="466" y="318"/>
                  <a:pt x="466" y="321"/>
                  <a:pt x="467" y="322"/>
                </a:cubicBezTo>
                <a:cubicBezTo>
                  <a:pt x="468" y="325"/>
                  <a:pt x="466" y="326"/>
                  <a:pt x="468" y="326"/>
                </a:cubicBezTo>
                <a:cubicBezTo>
                  <a:pt x="469" y="326"/>
                  <a:pt x="471" y="327"/>
                  <a:pt x="472" y="325"/>
                </a:cubicBezTo>
                <a:cubicBezTo>
                  <a:pt x="472" y="325"/>
                  <a:pt x="475" y="323"/>
                  <a:pt x="475" y="323"/>
                </a:cubicBezTo>
                <a:cubicBezTo>
                  <a:pt x="476" y="321"/>
                  <a:pt x="477" y="321"/>
                  <a:pt x="477" y="319"/>
                </a:cubicBezTo>
                <a:cubicBezTo>
                  <a:pt x="477" y="318"/>
                  <a:pt x="478" y="317"/>
                  <a:pt x="478" y="315"/>
                </a:cubicBezTo>
                <a:cubicBezTo>
                  <a:pt x="479" y="311"/>
                  <a:pt x="479" y="311"/>
                  <a:pt x="479" y="311"/>
                </a:cubicBezTo>
                <a:cubicBezTo>
                  <a:pt x="479" y="310"/>
                  <a:pt x="480" y="309"/>
                  <a:pt x="480" y="308"/>
                </a:cubicBezTo>
                <a:cubicBezTo>
                  <a:pt x="480" y="307"/>
                  <a:pt x="482" y="307"/>
                  <a:pt x="482" y="306"/>
                </a:cubicBezTo>
                <a:cubicBezTo>
                  <a:pt x="482" y="305"/>
                  <a:pt x="482" y="304"/>
                  <a:pt x="482" y="303"/>
                </a:cubicBezTo>
                <a:cubicBezTo>
                  <a:pt x="481" y="302"/>
                  <a:pt x="483" y="303"/>
                  <a:pt x="483" y="302"/>
                </a:cubicBezTo>
                <a:cubicBezTo>
                  <a:pt x="482" y="301"/>
                  <a:pt x="483" y="299"/>
                  <a:pt x="483" y="299"/>
                </a:cubicBezTo>
                <a:cubicBezTo>
                  <a:pt x="483" y="298"/>
                  <a:pt x="484" y="297"/>
                  <a:pt x="483" y="297"/>
                </a:cubicBezTo>
                <a:close/>
                <a:moveTo>
                  <a:pt x="487" y="253"/>
                </a:moveTo>
                <a:cubicBezTo>
                  <a:pt x="486" y="253"/>
                  <a:pt x="484" y="254"/>
                  <a:pt x="484" y="253"/>
                </a:cubicBezTo>
                <a:cubicBezTo>
                  <a:pt x="483" y="253"/>
                  <a:pt x="482" y="255"/>
                  <a:pt x="480" y="254"/>
                </a:cubicBezTo>
                <a:cubicBezTo>
                  <a:pt x="477" y="255"/>
                  <a:pt x="477" y="255"/>
                  <a:pt x="477" y="255"/>
                </a:cubicBezTo>
                <a:cubicBezTo>
                  <a:pt x="476" y="254"/>
                  <a:pt x="475" y="256"/>
                  <a:pt x="474" y="255"/>
                </a:cubicBezTo>
                <a:cubicBezTo>
                  <a:pt x="473" y="255"/>
                  <a:pt x="471" y="255"/>
                  <a:pt x="470" y="255"/>
                </a:cubicBezTo>
                <a:cubicBezTo>
                  <a:pt x="470" y="254"/>
                  <a:pt x="468" y="251"/>
                  <a:pt x="467" y="251"/>
                </a:cubicBezTo>
                <a:cubicBezTo>
                  <a:pt x="467" y="250"/>
                  <a:pt x="466" y="249"/>
                  <a:pt x="465" y="249"/>
                </a:cubicBezTo>
                <a:cubicBezTo>
                  <a:pt x="465" y="249"/>
                  <a:pt x="464" y="248"/>
                  <a:pt x="463" y="247"/>
                </a:cubicBezTo>
                <a:cubicBezTo>
                  <a:pt x="463" y="246"/>
                  <a:pt x="463" y="246"/>
                  <a:pt x="463" y="246"/>
                </a:cubicBezTo>
                <a:cubicBezTo>
                  <a:pt x="464" y="243"/>
                  <a:pt x="461" y="244"/>
                  <a:pt x="460" y="243"/>
                </a:cubicBezTo>
                <a:cubicBezTo>
                  <a:pt x="459" y="243"/>
                  <a:pt x="459" y="241"/>
                  <a:pt x="458" y="241"/>
                </a:cubicBezTo>
                <a:cubicBezTo>
                  <a:pt x="457" y="241"/>
                  <a:pt x="457" y="239"/>
                  <a:pt x="457" y="239"/>
                </a:cubicBezTo>
                <a:cubicBezTo>
                  <a:pt x="457" y="239"/>
                  <a:pt x="457" y="236"/>
                  <a:pt x="457" y="235"/>
                </a:cubicBezTo>
                <a:cubicBezTo>
                  <a:pt x="457" y="234"/>
                  <a:pt x="456" y="234"/>
                  <a:pt x="455" y="233"/>
                </a:cubicBezTo>
                <a:cubicBezTo>
                  <a:pt x="454" y="233"/>
                  <a:pt x="454" y="233"/>
                  <a:pt x="454" y="233"/>
                </a:cubicBezTo>
                <a:cubicBezTo>
                  <a:pt x="454" y="232"/>
                  <a:pt x="454" y="232"/>
                  <a:pt x="453" y="231"/>
                </a:cubicBezTo>
                <a:cubicBezTo>
                  <a:pt x="453" y="231"/>
                  <a:pt x="452" y="229"/>
                  <a:pt x="452" y="228"/>
                </a:cubicBezTo>
                <a:cubicBezTo>
                  <a:pt x="452" y="228"/>
                  <a:pt x="452" y="227"/>
                  <a:pt x="452" y="227"/>
                </a:cubicBezTo>
                <a:cubicBezTo>
                  <a:pt x="452" y="226"/>
                  <a:pt x="452" y="226"/>
                  <a:pt x="452" y="226"/>
                </a:cubicBezTo>
                <a:cubicBezTo>
                  <a:pt x="451" y="226"/>
                  <a:pt x="452" y="225"/>
                  <a:pt x="451" y="225"/>
                </a:cubicBezTo>
                <a:cubicBezTo>
                  <a:pt x="451" y="225"/>
                  <a:pt x="451" y="225"/>
                  <a:pt x="448" y="221"/>
                </a:cubicBezTo>
                <a:cubicBezTo>
                  <a:pt x="447" y="221"/>
                  <a:pt x="445" y="214"/>
                  <a:pt x="444" y="214"/>
                </a:cubicBezTo>
                <a:cubicBezTo>
                  <a:pt x="443" y="213"/>
                  <a:pt x="442" y="213"/>
                  <a:pt x="441" y="213"/>
                </a:cubicBezTo>
                <a:cubicBezTo>
                  <a:pt x="440" y="213"/>
                  <a:pt x="440" y="215"/>
                  <a:pt x="439" y="214"/>
                </a:cubicBezTo>
                <a:cubicBezTo>
                  <a:pt x="438" y="214"/>
                  <a:pt x="436" y="214"/>
                  <a:pt x="435" y="214"/>
                </a:cubicBezTo>
                <a:cubicBezTo>
                  <a:pt x="434" y="214"/>
                  <a:pt x="432" y="213"/>
                  <a:pt x="432" y="213"/>
                </a:cubicBezTo>
                <a:cubicBezTo>
                  <a:pt x="430" y="213"/>
                  <a:pt x="430" y="213"/>
                  <a:pt x="429" y="213"/>
                </a:cubicBezTo>
                <a:cubicBezTo>
                  <a:pt x="428" y="212"/>
                  <a:pt x="427" y="211"/>
                  <a:pt x="426" y="211"/>
                </a:cubicBezTo>
                <a:cubicBezTo>
                  <a:pt x="425" y="211"/>
                  <a:pt x="423" y="210"/>
                  <a:pt x="422" y="210"/>
                </a:cubicBezTo>
                <a:cubicBezTo>
                  <a:pt x="421" y="210"/>
                  <a:pt x="422" y="211"/>
                  <a:pt x="421" y="211"/>
                </a:cubicBezTo>
                <a:cubicBezTo>
                  <a:pt x="419" y="210"/>
                  <a:pt x="420" y="211"/>
                  <a:pt x="418" y="212"/>
                </a:cubicBezTo>
                <a:cubicBezTo>
                  <a:pt x="418" y="212"/>
                  <a:pt x="417" y="212"/>
                  <a:pt x="418" y="213"/>
                </a:cubicBezTo>
                <a:cubicBezTo>
                  <a:pt x="418" y="214"/>
                  <a:pt x="418" y="214"/>
                  <a:pt x="418" y="214"/>
                </a:cubicBezTo>
                <a:cubicBezTo>
                  <a:pt x="417" y="220"/>
                  <a:pt x="415" y="214"/>
                  <a:pt x="413" y="215"/>
                </a:cubicBezTo>
                <a:cubicBezTo>
                  <a:pt x="413" y="215"/>
                  <a:pt x="413" y="215"/>
                  <a:pt x="413" y="215"/>
                </a:cubicBezTo>
                <a:cubicBezTo>
                  <a:pt x="412" y="215"/>
                  <a:pt x="412" y="215"/>
                  <a:pt x="412" y="215"/>
                </a:cubicBezTo>
                <a:cubicBezTo>
                  <a:pt x="412" y="215"/>
                  <a:pt x="411" y="214"/>
                  <a:pt x="410" y="214"/>
                </a:cubicBezTo>
                <a:cubicBezTo>
                  <a:pt x="410" y="214"/>
                  <a:pt x="407" y="212"/>
                  <a:pt x="407" y="212"/>
                </a:cubicBezTo>
                <a:cubicBezTo>
                  <a:pt x="406" y="212"/>
                  <a:pt x="406" y="212"/>
                  <a:pt x="405" y="212"/>
                </a:cubicBezTo>
                <a:cubicBezTo>
                  <a:pt x="404" y="211"/>
                  <a:pt x="403" y="212"/>
                  <a:pt x="403" y="211"/>
                </a:cubicBezTo>
                <a:cubicBezTo>
                  <a:pt x="402" y="211"/>
                  <a:pt x="402" y="208"/>
                  <a:pt x="401" y="208"/>
                </a:cubicBezTo>
                <a:cubicBezTo>
                  <a:pt x="401" y="208"/>
                  <a:pt x="398" y="206"/>
                  <a:pt x="398" y="206"/>
                </a:cubicBezTo>
                <a:cubicBezTo>
                  <a:pt x="397" y="205"/>
                  <a:pt x="399" y="203"/>
                  <a:pt x="398" y="202"/>
                </a:cubicBezTo>
                <a:cubicBezTo>
                  <a:pt x="398" y="202"/>
                  <a:pt x="398" y="200"/>
                  <a:pt x="397" y="200"/>
                </a:cubicBezTo>
                <a:cubicBezTo>
                  <a:pt x="395" y="199"/>
                  <a:pt x="394" y="201"/>
                  <a:pt x="394" y="200"/>
                </a:cubicBezTo>
                <a:cubicBezTo>
                  <a:pt x="392" y="200"/>
                  <a:pt x="390" y="199"/>
                  <a:pt x="389" y="200"/>
                </a:cubicBezTo>
                <a:cubicBezTo>
                  <a:pt x="386" y="202"/>
                  <a:pt x="386" y="200"/>
                  <a:pt x="384" y="200"/>
                </a:cubicBezTo>
                <a:cubicBezTo>
                  <a:pt x="382" y="201"/>
                  <a:pt x="382" y="200"/>
                  <a:pt x="380" y="201"/>
                </a:cubicBezTo>
                <a:cubicBezTo>
                  <a:pt x="378" y="201"/>
                  <a:pt x="378" y="201"/>
                  <a:pt x="376" y="201"/>
                </a:cubicBezTo>
                <a:cubicBezTo>
                  <a:pt x="376" y="202"/>
                  <a:pt x="374" y="204"/>
                  <a:pt x="373" y="204"/>
                </a:cubicBezTo>
                <a:cubicBezTo>
                  <a:pt x="372" y="205"/>
                  <a:pt x="370" y="206"/>
                  <a:pt x="369" y="204"/>
                </a:cubicBezTo>
                <a:cubicBezTo>
                  <a:pt x="367" y="202"/>
                  <a:pt x="367" y="203"/>
                  <a:pt x="366" y="202"/>
                </a:cubicBezTo>
                <a:cubicBezTo>
                  <a:pt x="364" y="201"/>
                  <a:pt x="364" y="203"/>
                  <a:pt x="362" y="204"/>
                </a:cubicBezTo>
                <a:cubicBezTo>
                  <a:pt x="359" y="205"/>
                  <a:pt x="361" y="206"/>
                  <a:pt x="360" y="207"/>
                </a:cubicBezTo>
                <a:cubicBezTo>
                  <a:pt x="359" y="208"/>
                  <a:pt x="358" y="208"/>
                  <a:pt x="356" y="209"/>
                </a:cubicBezTo>
                <a:cubicBezTo>
                  <a:pt x="355" y="210"/>
                  <a:pt x="355" y="210"/>
                  <a:pt x="353" y="212"/>
                </a:cubicBezTo>
                <a:cubicBezTo>
                  <a:pt x="351" y="214"/>
                  <a:pt x="353" y="218"/>
                  <a:pt x="350" y="219"/>
                </a:cubicBezTo>
                <a:cubicBezTo>
                  <a:pt x="348" y="221"/>
                  <a:pt x="347" y="220"/>
                  <a:pt x="346" y="221"/>
                </a:cubicBezTo>
                <a:cubicBezTo>
                  <a:pt x="346" y="222"/>
                  <a:pt x="343" y="226"/>
                  <a:pt x="343" y="226"/>
                </a:cubicBezTo>
                <a:cubicBezTo>
                  <a:pt x="342" y="227"/>
                  <a:pt x="340" y="229"/>
                  <a:pt x="340" y="230"/>
                </a:cubicBezTo>
                <a:cubicBezTo>
                  <a:pt x="339" y="230"/>
                  <a:pt x="339" y="230"/>
                  <a:pt x="339" y="230"/>
                </a:cubicBezTo>
                <a:cubicBezTo>
                  <a:pt x="336" y="232"/>
                  <a:pt x="337" y="236"/>
                  <a:pt x="337" y="237"/>
                </a:cubicBezTo>
                <a:cubicBezTo>
                  <a:pt x="336" y="238"/>
                  <a:pt x="339" y="239"/>
                  <a:pt x="338" y="243"/>
                </a:cubicBezTo>
                <a:cubicBezTo>
                  <a:pt x="338" y="243"/>
                  <a:pt x="335" y="250"/>
                  <a:pt x="336" y="251"/>
                </a:cubicBezTo>
                <a:cubicBezTo>
                  <a:pt x="337" y="253"/>
                  <a:pt x="340" y="252"/>
                  <a:pt x="341" y="255"/>
                </a:cubicBezTo>
                <a:cubicBezTo>
                  <a:pt x="342" y="257"/>
                  <a:pt x="346" y="256"/>
                  <a:pt x="347" y="261"/>
                </a:cubicBezTo>
                <a:cubicBezTo>
                  <a:pt x="346" y="262"/>
                  <a:pt x="351" y="263"/>
                  <a:pt x="351" y="264"/>
                </a:cubicBezTo>
                <a:cubicBezTo>
                  <a:pt x="351" y="265"/>
                  <a:pt x="354" y="265"/>
                  <a:pt x="354" y="266"/>
                </a:cubicBezTo>
                <a:cubicBezTo>
                  <a:pt x="357" y="270"/>
                  <a:pt x="360" y="267"/>
                  <a:pt x="360" y="267"/>
                </a:cubicBezTo>
                <a:cubicBezTo>
                  <a:pt x="361" y="267"/>
                  <a:pt x="362" y="267"/>
                  <a:pt x="362" y="267"/>
                </a:cubicBezTo>
                <a:cubicBezTo>
                  <a:pt x="363" y="267"/>
                  <a:pt x="363" y="266"/>
                  <a:pt x="364" y="266"/>
                </a:cubicBezTo>
                <a:cubicBezTo>
                  <a:pt x="365" y="266"/>
                  <a:pt x="367" y="265"/>
                  <a:pt x="368" y="266"/>
                </a:cubicBezTo>
                <a:cubicBezTo>
                  <a:pt x="370" y="269"/>
                  <a:pt x="369" y="267"/>
                  <a:pt x="371" y="267"/>
                </a:cubicBezTo>
                <a:cubicBezTo>
                  <a:pt x="372" y="268"/>
                  <a:pt x="373" y="265"/>
                  <a:pt x="374" y="265"/>
                </a:cubicBezTo>
                <a:cubicBezTo>
                  <a:pt x="374" y="266"/>
                  <a:pt x="375" y="264"/>
                  <a:pt x="375" y="265"/>
                </a:cubicBezTo>
                <a:cubicBezTo>
                  <a:pt x="376" y="265"/>
                  <a:pt x="379" y="264"/>
                  <a:pt x="379" y="264"/>
                </a:cubicBezTo>
                <a:cubicBezTo>
                  <a:pt x="380" y="264"/>
                  <a:pt x="383" y="262"/>
                  <a:pt x="384" y="265"/>
                </a:cubicBezTo>
                <a:cubicBezTo>
                  <a:pt x="385" y="266"/>
                  <a:pt x="386" y="267"/>
                  <a:pt x="387" y="268"/>
                </a:cubicBezTo>
                <a:cubicBezTo>
                  <a:pt x="389" y="269"/>
                  <a:pt x="390" y="268"/>
                  <a:pt x="391" y="268"/>
                </a:cubicBezTo>
                <a:cubicBezTo>
                  <a:pt x="394" y="269"/>
                  <a:pt x="394" y="271"/>
                  <a:pt x="395" y="272"/>
                </a:cubicBezTo>
                <a:cubicBezTo>
                  <a:pt x="395" y="273"/>
                  <a:pt x="395" y="274"/>
                  <a:pt x="393" y="276"/>
                </a:cubicBezTo>
                <a:cubicBezTo>
                  <a:pt x="393" y="276"/>
                  <a:pt x="393" y="276"/>
                  <a:pt x="393" y="276"/>
                </a:cubicBezTo>
                <a:cubicBezTo>
                  <a:pt x="393" y="280"/>
                  <a:pt x="396" y="280"/>
                  <a:pt x="397" y="282"/>
                </a:cubicBezTo>
                <a:cubicBezTo>
                  <a:pt x="399" y="284"/>
                  <a:pt x="400" y="286"/>
                  <a:pt x="401" y="288"/>
                </a:cubicBezTo>
                <a:cubicBezTo>
                  <a:pt x="401" y="288"/>
                  <a:pt x="402" y="290"/>
                  <a:pt x="402" y="291"/>
                </a:cubicBezTo>
                <a:cubicBezTo>
                  <a:pt x="403" y="292"/>
                  <a:pt x="402" y="294"/>
                  <a:pt x="402" y="294"/>
                </a:cubicBezTo>
                <a:cubicBezTo>
                  <a:pt x="403" y="295"/>
                  <a:pt x="404" y="296"/>
                  <a:pt x="404" y="297"/>
                </a:cubicBezTo>
                <a:cubicBezTo>
                  <a:pt x="405" y="298"/>
                  <a:pt x="404" y="299"/>
                  <a:pt x="403" y="299"/>
                </a:cubicBezTo>
                <a:cubicBezTo>
                  <a:pt x="401" y="302"/>
                  <a:pt x="400" y="304"/>
                  <a:pt x="400" y="305"/>
                </a:cubicBezTo>
                <a:cubicBezTo>
                  <a:pt x="400" y="306"/>
                  <a:pt x="398" y="309"/>
                  <a:pt x="400" y="310"/>
                </a:cubicBezTo>
                <a:cubicBezTo>
                  <a:pt x="404" y="312"/>
                  <a:pt x="402" y="314"/>
                  <a:pt x="403" y="315"/>
                </a:cubicBezTo>
                <a:cubicBezTo>
                  <a:pt x="404" y="315"/>
                  <a:pt x="401" y="316"/>
                  <a:pt x="405" y="319"/>
                </a:cubicBezTo>
                <a:cubicBezTo>
                  <a:pt x="407" y="320"/>
                  <a:pt x="403" y="322"/>
                  <a:pt x="407" y="324"/>
                </a:cubicBezTo>
                <a:cubicBezTo>
                  <a:pt x="408" y="326"/>
                  <a:pt x="407" y="327"/>
                  <a:pt x="408" y="328"/>
                </a:cubicBezTo>
                <a:cubicBezTo>
                  <a:pt x="409" y="329"/>
                  <a:pt x="410" y="331"/>
                  <a:pt x="410" y="331"/>
                </a:cubicBezTo>
                <a:cubicBezTo>
                  <a:pt x="412" y="332"/>
                  <a:pt x="409" y="333"/>
                  <a:pt x="411" y="334"/>
                </a:cubicBezTo>
                <a:cubicBezTo>
                  <a:pt x="412" y="334"/>
                  <a:pt x="409" y="335"/>
                  <a:pt x="413" y="338"/>
                </a:cubicBezTo>
                <a:cubicBezTo>
                  <a:pt x="416" y="339"/>
                  <a:pt x="414" y="339"/>
                  <a:pt x="414" y="341"/>
                </a:cubicBezTo>
                <a:cubicBezTo>
                  <a:pt x="413" y="342"/>
                  <a:pt x="415" y="343"/>
                  <a:pt x="416" y="343"/>
                </a:cubicBezTo>
                <a:cubicBezTo>
                  <a:pt x="417" y="344"/>
                  <a:pt x="417" y="346"/>
                  <a:pt x="419" y="346"/>
                </a:cubicBezTo>
                <a:cubicBezTo>
                  <a:pt x="420" y="346"/>
                  <a:pt x="421" y="345"/>
                  <a:pt x="422" y="345"/>
                </a:cubicBezTo>
                <a:cubicBezTo>
                  <a:pt x="424" y="345"/>
                  <a:pt x="424" y="342"/>
                  <a:pt x="426" y="344"/>
                </a:cubicBezTo>
                <a:cubicBezTo>
                  <a:pt x="428" y="345"/>
                  <a:pt x="429" y="345"/>
                  <a:pt x="431" y="344"/>
                </a:cubicBezTo>
                <a:cubicBezTo>
                  <a:pt x="432" y="344"/>
                  <a:pt x="433" y="343"/>
                  <a:pt x="434" y="343"/>
                </a:cubicBezTo>
                <a:cubicBezTo>
                  <a:pt x="435" y="343"/>
                  <a:pt x="436" y="342"/>
                  <a:pt x="437" y="340"/>
                </a:cubicBezTo>
                <a:cubicBezTo>
                  <a:pt x="437" y="340"/>
                  <a:pt x="438" y="340"/>
                  <a:pt x="440" y="338"/>
                </a:cubicBezTo>
                <a:cubicBezTo>
                  <a:pt x="442" y="337"/>
                  <a:pt x="443" y="336"/>
                  <a:pt x="443" y="336"/>
                </a:cubicBezTo>
                <a:cubicBezTo>
                  <a:pt x="444" y="336"/>
                  <a:pt x="444" y="335"/>
                  <a:pt x="444" y="334"/>
                </a:cubicBezTo>
                <a:cubicBezTo>
                  <a:pt x="444" y="334"/>
                  <a:pt x="444" y="333"/>
                  <a:pt x="444" y="332"/>
                </a:cubicBezTo>
                <a:cubicBezTo>
                  <a:pt x="445" y="332"/>
                  <a:pt x="446" y="332"/>
                  <a:pt x="446" y="330"/>
                </a:cubicBezTo>
                <a:cubicBezTo>
                  <a:pt x="447" y="328"/>
                  <a:pt x="446" y="326"/>
                  <a:pt x="447" y="325"/>
                </a:cubicBezTo>
                <a:cubicBezTo>
                  <a:pt x="447" y="324"/>
                  <a:pt x="450" y="325"/>
                  <a:pt x="451" y="324"/>
                </a:cubicBezTo>
                <a:cubicBezTo>
                  <a:pt x="453" y="322"/>
                  <a:pt x="453" y="321"/>
                  <a:pt x="453" y="320"/>
                </a:cubicBezTo>
                <a:cubicBezTo>
                  <a:pt x="452" y="319"/>
                  <a:pt x="452" y="315"/>
                  <a:pt x="452" y="314"/>
                </a:cubicBezTo>
                <a:cubicBezTo>
                  <a:pt x="453" y="312"/>
                  <a:pt x="453" y="314"/>
                  <a:pt x="454" y="312"/>
                </a:cubicBezTo>
                <a:cubicBezTo>
                  <a:pt x="454" y="311"/>
                  <a:pt x="457" y="312"/>
                  <a:pt x="456" y="310"/>
                </a:cubicBezTo>
                <a:cubicBezTo>
                  <a:pt x="455" y="308"/>
                  <a:pt x="461" y="309"/>
                  <a:pt x="461" y="308"/>
                </a:cubicBezTo>
                <a:cubicBezTo>
                  <a:pt x="461" y="308"/>
                  <a:pt x="462" y="308"/>
                  <a:pt x="462" y="307"/>
                </a:cubicBezTo>
                <a:cubicBezTo>
                  <a:pt x="462" y="307"/>
                  <a:pt x="463" y="306"/>
                  <a:pt x="463" y="306"/>
                </a:cubicBezTo>
                <a:cubicBezTo>
                  <a:pt x="464" y="305"/>
                  <a:pt x="463" y="303"/>
                  <a:pt x="464" y="303"/>
                </a:cubicBezTo>
                <a:cubicBezTo>
                  <a:pt x="464" y="302"/>
                  <a:pt x="462" y="301"/>
                  <a:pt x="464" y="299"/>
                </a:cubicBezTo>
                <a:cubicBezTo>
                  <a:pt x="464" y="298"/>
                  <a:pt x="466" y="297"/>
                  <a:pt x="467" y="296"/>
                </a:cubicBezTo>
                <a:cubicBezTo>
                  <a:pt x="468" y="295"/>
                  <a:pt x="464" y="295"/>
                  <a:pt x="463" y="294"/>
                </a:cubicBezTo>
                <a:cubicBezTo>
                  <a:pt x="461" y="293"/>
                  <a:pt x="460" y="291"/>
                  <a:pt x="461" y="289"/>
                </a:cubicBezTo>
                <a:cubicBezTo>
                  <a:pt x="461" y="289"/>
                  <a:pt x="461" y="287"/>
                  <a:pt x="461" y="286"/>
                </a:cubicBezTo>
                <a:cubicBezTo>
                  <a:pt x="461" y="286"/>
                  <a:pt x="461" y="284"/>
                  <a:pt x="461" y="284"/>
                </a:cubicBezTo>
                <a:cubicBezTo>
                  <a:pt x="463" y="280"/>
                  <a:pt x="463" y="282"/>
                  <a:pt x="463" y="281"/>
                </a:cubicBezTo>
                <a:cubicBezTo>
                  <a:pt x="463" y="281"/>
                  <a:pt x="465" y="280"/>
                  <a:pt x="466" y="279"/>
                </a:cubicBezTo>
                <a:cubicBezTo>
                  <a:pt x="467" y="279"/>
                  <a:pt x="467" y="277"/>
                  <a:pt x="468" y="277"/>
                </a:cubicBezTo>
                <a:cubicBezTo>
                  <a:pt x="469" y="276"/>
                  <a:pt x="470" y="276"/>
                  <a:pt x="470" y="276"/>
                </a:cubicBezTo>
                <a:cubicBezTo>
                  <a:pt x="470" y="274"/>
                  <a:pt x="470" y="274"/>
                  <a:pt x="472" y="273"/>
                </a:cubicBezTo>
                <a:cubicBezTo>
                  <a:pt x="473" y="271"/>
                  <a:pt x="473" y="272"/>
                  <a:pt x="475" y="271"/>
                </a:cubicBezTo>
                <a:cubicBezTo>
                  <a:pt x="477" y="270"/>
                  <a:pt x="476" y="270"/>
                  <a:pt x="476" y="270"/>
                </a:cubicBezTo>
                <a:cubicBezTo>
                  <a:pt x="478" y="269"/>
                  <a:pt x="480" y="268"/>
                  <a:pt x="480" y="267"/>
                </a:cubicBezTo>
                <a:cubicBezTo>
                  <a:pt x="480" y="266"/>
                  <a:pt x="480" y="265"/>
                  <a:pt x="482" y="264"/>
                </a:cubicBezTo>
                <a:cubicBezTo>
                  <a:pt x="483" y="262"/>
                  <a:pt x="483" y="263"/>
                  <a:pt x="484" y="261"/>
                </a:cubicBezTo>
                <a:cubicBezTo>
                  <a:pt x="485" y="260"/>
                  <a:pt x="486" y="259"/>
                  <a:pt x="486" y="258"/>
                </a:cubicBezTo>
                <a:cubicBezTo>
                  <a:pt x="485" y="258"/>
                  <a:pt x="486" y="257"/>
                  <a:pt x="487" y="256"/>
                </a:cubicBezTo>
                <a:cubicBezTo>
                  <a:pt x="489" y="255"/>
                  <a:pt x="490" y="253"/>
                  <a:pt x="487" y="253"/>
                </a:cubicBezTo>
                <a:close/>
                <a:moveTo>
                  <a:pt x="430" y="204"/>
                </a:moveTo>
                <a:cubicBezTo>
                  <a:pt x="430" y="203"/>
                  <a:pt x="428" y="203"/>
                  <a:pt x="428" y="203"/>
                </a:cubicBezTo>
                <a:cubicBezTo>
                  <a:pt x="428" y="200"/>
                  <a:pt x="424" y="204"/>
                  <a:pt x="424" y="204"/>
                </a:cubicBezTo>
                <a:cubicBezTo>
                  <a:pt x="424" y="205"/>
                  <a:pt x="425" y="205"/>
                  <a:pt x="427" y="205"/>
                </a:cubicBezTo>
                <a:cubicBezTo>
                  <a:pt x="429" y="205"/>
                  <a:pt x="430" y="205"/>
                  <a:pt x="430" y="204"/>
                </a:cubicBezTo>
                <a:close/>
                <a:moveTo>
                  <a:pt x="649" y="230"/>
                </a:moveTo>
                <a:cubicBezTo>
                  <a:pt x="649" y="229"/>
                  <a:pt x="647" y="226"/>
                  <a:pt x="646" y="226"/>
                </a:cubicBezTo>
                <a:cubicBezTo>
                  <a:pt x="646" y="227"/>
                  <a:pt x="648" y="229"/>
                  <a:pt x="648" y="229"/>
                </a:cubicBezTo>
                <a:cubicBezTo>
                  <a:pt x="648" y="230"/>
                  <a:pt x="648" y="230"/>
                  <a:pt x="648" y="230"/>
                </a:cubicBezTo>
                <a:cubicBezTo>
                  <a:pt x="649" y="230"/>
                  <a:pt x="649" y="230"/>
                  <a:pt x="649" y="230"/>
                </a:cubicBezTo>
                <a:close/>
                <a:moveTo>
                  <a:pt x="621" y="265"/>
                </a:moveTo>
                <a:cubicBezTo>
                  <a:pt x="620" y="265"/>
                  <a:pt x="619" y="266"/>
                  <a:pt x="619" y="266"/>
                </a:cubicBezTo>
                <a:cubicBezTo>
                  <a:pt x="618" y="267"/>
                  <a:pt x="618" y="268"/>
                  <a:pt x="617" y="269"/>
                </a:cubicBezTo>
                <a:cubicBezTo>
                  <a:pt x="617" y="269"/>
                  <a:pt x="615" y="269"/>
                  <a:pt x="614" y="270"/>
                </a:cubicBezTo>
                <a:cubicBezTo>
                  <a:pt x="614" y="270"/>
                  <a:pt x="614" y="271"/>
                  <a:pt x="614" y="271"/>
                </a:cubicBezTo>
                <a:cubicBezTo>
                  <a:pt x="614" y="272"/>
                  <a:pt x="610" y="273"/>
                  <a:pt x="609" y="274"/>
                </a:cubicBezTo>
                <a:cubicBezTo>
                  <a:pt x="609" y="275"/>
                  <a:pt x="610" y="276"/>
                  <a:pt x="610" y="276"/>
                </a:cubicBezTo>
                <a:cubicBezTo>
                  <a:pt x="611" y="277"/>
                  <a:pt x="612" y="279"/>
                  <a:pt x="612" y="280"/>
                </a:cubicBezTo>
                <a:cubicBezTo>
                  <a:pt x="613" y="280"/>
                  <a:pt x="615" y="281"/>
                  <a:pt x="615" y="281"/>
                </a:cubicBezTo>
                <a:cubicBezTo>
                  <a:pt x="616" y="281"/>
                  <a:pt x="619" y="283"/>
                  <a:pt x="620" y="284"/>
                </a:cubicBezTo>
                <a:cubicBezTo>
                  <a:pt x="621" y="284"/>
                  <a:pt x="622" y="283"/>
                  <a:pt x="623" y="283"/>
                </a:cubicBezTo>
                <a:cubicBezTo>
                  <a:pt x="624" y="283"/>
                  <a:pt x="626" y="283"/>
                  <a:pt x="626" y="283"/>
                </a:cubicBezTo>
                <a:cubicBezTo>
                  <a:pt x="628" y="283"/>
                  <a:pt x="624" y="279"/>
                  <a:pt x="626" y="279"/>
                </a:cubicBezTo>
                <a:cubicBezTo>
                  <a:pt x="626" y="278"/>
                  <a:pt x="627" y="278"/>
                  <a:pt x="628" y="277"/>
                </a:cubicBezTo>
                <a:cubicBezTo>
                  <a:pt x="628" y="277"/>
                  <a:pt x="628" y="276"/>
                  <a:pt x="629" y="276"/>
                </a:cubicBezTo>
                <a:cubicBezTo>
                  <a:pt x="629" y="276"/>
                  <a:pt x="629" y="274"/>
                  <a:pt x="629" y="273"/>
                </a:cubicBezTo>
                <a:cubicBezTo>
                  <a:pt x="629" y="273"/>
                  <a:pt x="631" y="274"/>
                  <a:pt x="631" y="273"/>
                </a:cubicBezTo>
                <a:cubicBezTo>
                  <a:pt x="632" y="272"/>
                  <a:pt x="631" y="272"/>
                  <a:pt x="631" y="271"/>
                </a:cubicBezTo>
                <a:cubicBezTo>
                  <a:pt x="631" y="269"/>
                  <a:pt x="630" y="269"/>
                  <a:pt x="630" y="268"/>
                </a:cubicBezTo>
                <a:cubicBezTo>
                  <a:pt x="629" y="267"/>
                  <a:pt x="634" y="265"/>
                  <a:pt x="633" y="264"/>
                </a:cubicBezTo>
                <a:cubicBezTo>
                  <a:pt x="632" y="264"/>
                  <a:pt x="630" y="259"/>
                  <a:pt x="628" y="258"/>
                </a:cubicBezTo>
                <a:cubicBezTo>
                  <a:pt x="628" y="258"/>
                  <a:pt x="627" y="258"/>
                  <a:pt x="627" y="258"/>
                </a:cubicBezTo>
                <a:cubicBezTo>
                  <a:pt x="626" y="258"/>
                  <a:pt x="624" y="260"/>
                  <a:pt x="623" y="260"/>
                </a:cubicBezTo>
                <a:cubicBezTo>
                  <a:pt x="622" y="260"/>
                  <a:pt x="622" y="263"/>
                  <a:pt x="621" y="263"/>
                </a:cubicBezTo>
                <a:cubicBezTo>
                  <a:pt x="620" y="263"/>
                  <a:pt x="622" y="265"/>
                  <a:pt x="621" y="265"/>
                </a:cubicBezTo>
                <a:close/>
                <a:moveTo>
                  <a:pt x="706" y="326"/>
                </a:moveTo>
                <a:cubicBezTo>
                  <a:pt x="708" y="325"/>
                  <a:pt x="707" y="324"/>
                  <a:pt x="705" y="323"/>
                </a:cubicBezTo>
                <a:cubicBezTo>
                  <a:pt x="704" y="322"/>
                  <a:pt x="704" y="322"/>
                  <a:pt x="703" y="321"/>
                </a:cubicBezTo>
                <a:cubicBezTo>
                  <a:pt x="703" y="321"/>
                  <a:pt x="703" y="321"/>
                  <a:pt x="703" y="321"/>
                </a:cubicBezTo>
                <a:cubicBezTo>
                  <a:pt x="704" y="317"/>
                  <a:pt x="701" y="317"/>
                  <a:pt x="700" y="316"/>
                </a:cubicBezTo>
                <a:cubicBezTo>
                  <a:pt x="698" y="315"/>
                  <a:pt x="699" y="313"/>
                  <a:pt x="695" y="312"/>
                </a:cubicBezTo>
                <a:cubicBezTo>
                  <a:pt x="694" y="311"/>
                  <a:pt x="693" y="311"/>
                  <a:pt x="691" y="310"/>
                </a:cubicBezTo>
                <a:cubicBezTo>
                  <a:pt x="690" y="309"/>
                  <a:pt x="692" y="306"/>
                  <a:pt x="690" y="305"/>
                </a:cubicBezTo>
                <a:cubicBezTo>
                  <a:pt x="689" y="304"/>
                  <a:pt x="689" y="301"/>
                  <a:pt x="686" y="300"/>
                </a:cubicBezTo>
                <a:cubicBezTo>
                  <a:pt x="685" y="300"/>
                  <a:pt x="685" y="297"/>
                  <a:pt x="684" y="296"/>
                </a:cubicBezTo>
                <a:cubicBezTo>
                  <a:pt x="681" y="295"/>
                  <a:pt x="682" y="294"/>
                  <a:pt x="681" y="293"/>
                </a:cubicBezTo>
                <a:cubicBezTo>
                  <a:pt x="679" y="292"/>
                  <a:pt x="680" y="298"/>
                  <a:pt x="680" y="298"/>
                </a:cubicBezTo>
                <a:cubicBezTo>
                  <a:pt x="681" y="299"/>
                  <a:pt x="679" y="304"/>
                  <a:pt x="680" y="304"/>
                </a:cubicBezTo>
                <a:cubicBezTo>
                  <a:pt x="681" y="303"/>
                  <a:pt x="679" y="308"/>
                  <a:pt x="679" y="308"/>
                </a:cubicBezTo>
                <a:cubicBezTo>
                  <a:pt x="678" y="310"/>
                  <a:pt x="677" y="306"/>
                  <a:pt x="676" y="305"/>
                </a:cubicBezTo>
                <a:cubicBezTo>
                  <a:pt x="675" y="304"/>
                  <a:pt x="673" y="306"/>
                  <a:pt x="673" y="305"/>
                </a:cubicBezTo>
                <a:cubicBezTo>
                  <a:pt x="672" y="305"/>
                  <a:pt x="671" y="303"/>
                  <a:pt x="670" y="302"/>
                </a:cubicBezTo>
                <a:cubicBezTo>
                  <a:pt x="669" y="302"/>
                  <a:pt x="671" y="300"/>
                  <a:pt x="670" y="300"/>
                </a:cubicBezTo>
                <a:cubicBezTo>
                  <a:pt x="669" y="299"/>
                  <a:pt x="672" y="297"/>
                  <a:pt x="671" y="297"/>
                </a:cubicBezTo>
                <a:cubicBezTo>
                  <a:pt x="670" y="297"/>
                  <a:pt x="671" y="294"/>
                  <a:pt x="670" y="294"/>
                </a:cubicBezTo>
                <a:cubicBezTo>
                  <a:pt x="669" y="294"/>
                  <a:pt x="666" y="297"/>
                  <a:pt x="665" y="297"/>
                </a:cubicBezTo>
                <a:cubicBezTo>
                  <a:pt x="664" y="297"/>
                  <a:pt x="664" y="295"/>
                  <a:pt x="663" y="295"/>
                </a:cubicBezTo>
                <a:cubicBezTo>
                  <a:pt x="662" y="295"/>
                  <a:pt x="659" y="294"/>
                  <a:pt x="659" y="294"/>
                </a:cubicBezTo>
                <a:cubicBezTo>
                  <a:pt x="658" y="294"/>
                  <a:pt x="655" y="294"/>
                  <a:pt x="655" y="294"/>
                </a:cubicBezTo>
                <a:cubicBezTo>
                  <a:pt x="655" y="296"/>
                  <a:pt x="657" y="296"/>
                  <a:pt x="656" y="298"/>
                </a:cubicBezTo>
                <a:cubicBezTo>
                  <a:pt x="656" y="299"/>
                  <a:pt x="654" y="302"/>
                  <a:pt x="653" y="302"/>
                </a:cubicBezTo>
                <a:cubicBezTo>
                  <a:pt x="652" y="302"/>
                  <a:pt x="650" y="301"/>
                  <a:pt x="649" y="300"/>
                </a:cubicBezTo>
                <a:cubicBezTo>
                  <a:pt x="649" y="300"/>
                  <a:pt x="647" y="298"/>
                  <a:pt x="644" y="300"/>
                </a:cubicBezTo>
                <a:cubicBezTo>
                  <a:pt x="643" y="301"/>
                  <a:pt x="645" y="304"/>
                  <a:pt x="644" y="304"/>
                </a:cubicBezTo>
                <a:cubicBezTo>
                  <a:pt x="643" y="304"/>
                  <a:pt x="643" y="305"/>
                  <a:pt x="642" y="305"/>
                </a:cubicBezTo>
                <a:cubicBezTo>
                  <a:pt x="641" y="305"/>
                  <a:pt x="640" y="305"/>
                  <a:pt x="639" y="306"/>
                </a:cubicBezTo>
                <a:cubicBezTo>
                  <a:pt x="638" y="306"/>
                  <a:pt x="639" y="307"/>
                  <a:pt x="638" y="307"/>
                </a:cubicBezTo>
                <a:cubicBezTo>
                  <a:pt x="637" y="307"/>
                  <a:pt x="637" y="311"/>
                  <a:pt x="636" y="311"/>
                </a:cubicBezTo>
                <a:cubicBezTo>
                  <a:pt x="635" y="311"/>
                  <a:pt x="633" y="312"/>
                  <a:pt x="632" y="312"/>
                </a:cubicBezTo>
                <a:cubicBezTo>
                  <a:pt x="629" y="313"/>
                  <a:pt x="629" y="312"/>
                  <a:pt x="627" y="313"/>
                </a:cubicBezTo>
                <a:cubicBezTo>
                  <a:pt x="626" y="314"/>
                  <a:pt x="626" y="316"/>
                  <a:pt x="625" y="315"/>
                </a:cubicBezTo>
                <a:cubicBezTo>
                  <a:pt x="624" y="312"/>
                  <a:pt x="623" y="314"/>
                  <a:pt x="622" y="315"/>
                </a:cubicBezTo>
                <a:cubicBezTo>
                  <a:pt x="622" y="316"/>
                  <a:pt x="622" y="316"/>
                  <a:pt x="622" y="316"/>
                </a:cubicBezTo>
                <a:cubicBezTo>
                  <a:pt x="621" y="316"/>
                  <a:pt x="619" y="315"/>
                  <a:pt x="619" y="316"/>
                </a:cubicBezTo>
                <a:cubicBezTo>
                  <a:pt x="618" y="316"/>
                  <a:pt x="619" y="318"/>
                  <a:pt x="620" y="319"/>
                </a:cubicBezTo>
                <a:cubicBezTo>
                  <a:pt x="620" y="321"/>
                  <a:pt x="615" y="322"/>
                  <a:pt x="617" y="323"/>
                </a:cubicBezTo>
                <a:cubicBezTo>
                  <a:pt x="618" y="323"/>
                  <a:pt x="617" y="326"/>
                  <a:pt x="618" y="326"/>
                </a:cubicBezTo>
                <a:cubicBezTo>
                  <a:pt x="618" y="326"/>
                  <a:pt x="621" y="325"/>
                  <a:pt x="620" y="329"/>
                </a:cubicBezTo>
                <a:cubicBezTo>
                  <a:pt x="620" y="331"/>
                  <a:pt x="620" y="332"/>
                  <a:pt x="622" y="333"/>
                </a:cubicBezTo>
                <a:cubicBezTo>
                  <a:pt x="623" y="334"/>
                  <a:pt x="622" y="336"/>
                  <a:pt x="624" y="337"/>
                </a:cubicBezTo>
                <a:cubicBezTo>
                  <a:pt x="624" y="337"/>
                  <a:pt x="623" y="339"/>
                  <a:pt x="624" y="339"/>
                </a:cubicBezTo>
                <a:cubicBezTo>
                  <a:pt x="625" y="340"/>
                  <a:pt x="621" y="340"/>
                  <a:pt x="622" y="342"/>
                </a:cubicBezTo>
                <a:cubicBezTo>
                  <a:pt x="622" y="344"/>
                  <a:pt x="623" y="343"/>
                  <a:pt x="625" y="344"/>
                </a:cubicBezTo>
                <a:cubicBezTo>
                  <a:pt x="625" y="344"/>
                  <a:pt x="626" y="345"/>
                  <a:pt x="628" y="345"/>
                </a:cubicBezTo>
                <a:cubicBezTo>
                  <a:pt x="629" y="345"/>
                  <a:pt x="629" y="344"/>
                  <a:pt x="631" y="344"/>
                </a:cubicBezTo>
                <a:cubicBezTo>
                  <a:pt x="632" y="343"/>
                  <a:pt x="633" y="342"/>
                  <a:pt x="634" y="342"/>
                </a:cubicBezTo>
                <a:cubicBezTo>
                  <a:pt x="635" y="341"/>
                  <a:pt x="636" y="342"/>
                  <a:pt x="637" y="342"/>
                </a:cubicBezTo>
                <a:cubicBezTo>
                  <a:pt x="638" y="342"/>
                  <a:pt x="640" y="343"/>
                  <a:pt x="640" y="343"/>
                </a:cubicBezTo>
                <a:cubicBezTo>
                  <a:pt x="642" y="343"/>
                  <a:pt x="642" y="341"/>
                  <a:pt x="643" y="341"/>
                </a:cubicBezTo>
                <a:cubicBezTo>
                  <a:pt x="644" y="342"/>
                  <a:pt x="645" y="339"/>
                  <a:pt x="646" y="339"/>
                </a:cubicBezTo>
                <a:cubicBezTo>
                  <a:pt x="647" y="339"/>
                  <a:pt x="650" y="338"/>
                  <a:pt x="651" y="338"/>
                </a:cubicBezTo>
                <a:cubicBezTo>
                  <a:pt x="653" y="338"/>
                  <a:pt x="653" y="339"/>
                  <a:pt x="654" y="339"/>
                </a:cubicBezTo>
                <a:cubicBezTo>
                  <a:pt x="655" y="339"/>
                  <a:pt x="658" y="339"/>
                  <a:pt x="658" y="339"/>
                </a:cubicBezTo>
                <a:cubicBezTo>
                  <a:pt x="659" y="339"/>
                  <a:pt x="661" y="339"/>
                  <a:pt x="663" y="339"/>
                </a:cubicBezTo>
                <a:cubicBezTo>
                  <a:pt x="664" y="339"/>
                  <a:pt x="665" y="343"/>
                  <a:pt x="666" y="343"/>
                </a:cubicBezTo>
                <a:cubicBezTo>
                  <a:pt x="667" y="342"/>
                  <a:pt x="667" y="344"/>
                  <a:pt x="668" y="344"/>
                </a:cubicBezTo>
                <a:cubicBezTo>
                  <a:pt x="669" y="344"/>
                  <a:pt x="669" y="342"/>
                  <a:pt x="671" y="342"/>
                </a:cubicBezTo>
                <a:cubicBezTo>
                  <a:pt x="672" y="342"/>
                  <a:pt x="671" y="345"/>
                  <a:pt x="671" y="345"/>
                </a:cubicBezTo>
                <a:cubicBezTo>
                  <a:pt x="670" y="346"/>
                  <a:pt x="673" y="349"/>
                  <a:pt x="674" y="345"/>
                </a:cubicBezTo>
                <a:cubicBezTo>
                  <a:pt x="678" y="343"/>
                  <a:pt x="676" y="349"/>
                  <a:pt x="677" y="352"/>
                </a:cubicBezTo>
                <a:cubicBezTo>
                  <a:pt x="680" y="356"/>
                  <a:pt x="680" y="354"/>
                  <a:pt x="682" y="353"/>
                </a:cubicBezTo>
                <a:cubicBezTo>
                  <a:pt x="684" y="352"/>
                  <a:pt x="686" y="355"/>
                  <a:pt x="687" y="352"/>
                </a:cubicBezTo>
                <a:cubicBezTo>
                  <a:pt x="688" y="351"/>
                  <a:pt x="690" y="355"/>
                  <a:pt x="690" y="355"/>
                </a:cubicBezTo>
                <a:cubicBezTo>
                  <a:pt x="691" y="355"/>
                  <a:pt x="692" y="352"/>
                  <a:pt x="693" y="352"/>
                </a:cubicBezTo>
                <a:cubicBezTo>
                  <a:pt x="695" y="352"/>
                  <a:pt x="697" y="350"/>
                  <a:pt x="699" y="350"/>
                </a:cubicBezTo>
                <a:cubicBezTo>
                  <a:pt x="700" y="351"/>
                  <a:pt x="700" y="350"/>
                  <a:pt x="700" y="348"/>
                </a:cubicBezTo>
                <a:cubicBezTo>
                  <a:pt x="700" y="347"/>
                  <a:pt x="700" y="347"/>
                  <a:pt x="700" y="346"/>
                </a:cubicBezTo>
                <a:cubicBezTo>
                  <a:pt x="700" y="344"/>
                  <a:pt x="702" y="342"/>
                  <a:pt x="702" y="342"/>
                </a:cubicBezTo>
                <a:cubicBezTo>
                  <a:pt x="702" y="342"/>
                  <a:pt x="703" y="341"/>
                  <a:pt x="704" y="340"/>
                </a:cubicBezTo>
                <a:cubicBezTo>
                  <a:pt x="706" y="339"/>
                  <a:pt x="707" y="335"/>
                  <a:pt x="706" y="334"/>
                </a:cubicBezTo>
                <a:cubicBezTo>
                  <a:pt x="704" y="333"/>
                  <a:pt x="708" y="332"/>
                  <a:pt x="705" y="331"/>
                </a:cubicBezTo>
                <a:cubicBezTo>
                  <a:pt x="704" y="330"/>
                  <a:pt x="706" y="329"/>
                  <a:pt x="706" y="327"/>
                </a:cubicBezTo>
                <a:cubicBezTo>
                  <a:pt x="706" y="327"/>
                  <a:pt x="706" y="327"/>
                  <a:pt x="706" y="327"/>
                </a:cubicBezTo>
                <a:cubicBezTo>
                  <a:pt x="706" y="326"/>
                  <a:pt x="706" y="326"/>
                  <a:pt x="706" y="326"/>
                </a:cubicBezTo>
                <a:close/>
                <a:moveTo>
                  <a:pt x="748" y="357"/>
                </a:moveTo>
                <a:cubicBezTo>
                  <a:pt x="745" y="357"/>
                  <a:pt x="744" y="361"/>
                  <a:pt x="741" y="364"/>
                </a:cubicBezTo>
                <a:cubicBezTo>
                  <a:pt x="739" y="367"/>
                  <a:pt x="735" y="368"/>
                  <a:pt x="735" y="370"/>
                </a:cubicBezTo>
                <a:cubicBezTo>
                  <a:pt x="734" y="372"/>
                  <a:pt x="734" y="374"/>
                  <a:pt x="740" y="374"/>
                </a:cubicBezTo>
                <a:cubicBezTo>
                  <a:pt x="743" y="374"/>
                  <a:pt x="744" y="371"/>
                  <a:pt x="746" y="369"/>
                </a:cubicBezTo>
                <a:cubicBezTo>
                  <a:pt x="747" y="368"/>
                  <a:pt x="749" y="365"/>
                  <a:pt x="749" y="364"/>
                </a:cubicBezTo>
                <a:cubicBezTo>
                  <a:pt x="751" y="362"/>
                  <a:pt x="752" y="362"/>
                  <a:pt x="753" y="361"/>
                </a:cubicBezTo>
                <a:cubicBezTo>
                  <a:pt x="753" y="358"/>
                  <a:pt x="755" y="357"/>
                  <a:pt x="748" y="357"/>
                </a:cubicBezTo>
                <a:close/>
                <a:moveTo>
                  <a:pt x="758" y="350"/>
                </a:moveTo>
                <a:cubicBezTo>
                  <a:pt x="756" y="350"/>
                  <a:pt x="755" y="346"/>
                  <a:pt x="754" y="345"/>
                </a:cubicBezTo>
                <a:cubicBezTo>
                  <a:pt x="751" y="341"/>
                  <a:pt x="747" y="341"/>
                  <a:pt x="747" y="343"/>
                </a:cubicBezTo>
                <a:cubicBezTo>
                  <a:pt x="747" y="344"/>
                  <a:pt x="749" y="346"/>
                  <a:pt x="751" y="349"/>
                </a:cubicBezTo>
                <a:cubicBezTo>
                  <a:pt x="751" y="350"/>
                  <a:pt x="750" y="352"/>
                  <a:pt x="750" y="353"/>
                </a:cubicBezTo>
                <a:cubicBezTo>
                  <a:pt x="751" y="355"/>
                  <a:pt x="753" y="357"/>
                  <a:pt x="755" y="357"/>
                </a:cubicBezTo>
                <a:cubicBezTo>
                  <a:pt x="759" y="357"/>
                  <a:pt x="762" y="353"/>
                  <a:pt x="762" y="351"/>
                </a:cubicBezTo>
                <a:cubicBezTo>
                  <a:pt x="762" y="349"/>
                  <a:pt x="762" y="350"/>
                  <a:pt x="758" y="350"/>
                </a:cubicBezTo>
                <a:close/>
                <a:moveTo>
                  <a:pt x="666" y="203"/>
                </a:moveTo>
                <a:cubicBezTo>
                  <a:pt x="665" y="203"/>
                  <a:pt x="664" y="201"/>
                  <a:pt x="663" y="201"/>
                </a:cubicBezTo>
                <a:cubicBezTo>
                  <a:pt x="662" y="201"/>
                  <a:pt x="658" y="204"/>
                  <a:pt x="657" y="204"/>
                </a:cubicBezTo>
                <a:cubicBezTo>
                  <a:pt x="657" y="205"/>
                  <a:pt x="653" y="209"/>
                  <a:pt x="652" y="210"/>
                </a:cubicBezTo>
                <a:cubicBezTo>
                  <a:pt x="652" y="212"/>
                  <a:pt x="653" y="214"/>
                  <a:pt x="655" y="215"/>
                </a:cubicBezTo>
                <a:cubicBezTo>
                  <a:pt x="657" y="215"/>
                  <a:pt x="660" y="211"/>
                  <a:pt x="661" y="211"/>
                </a:cubicBezTo>
                <a:cubicBezTo>
                  <a:pt x="662" y="211"/>
                  <a:pt x="665" y="210"/>
                  <a:pt x="666" y="210"/>
                </a:cubicBezTo>
                <a:cubicBezTo>
                  <a:pt x="667" y="209"/>
                  <a:pt x="670" y="207"/>
                  <a:pt x="671" y="207"/>
                </a:cubicBezTo>
                <a:cubicBezTo>
                  <a:pt x="671" y="206"/>
                  <a:pt x="672" y="207"/>
                  <a:pt x="673" y="206"/>
                </a:cubicBezTo>
                <a:cubicBezTo>
                  <a:pt x="675" y="205"/>
                  <a:pt x="676" y="209"/>
                  <a:pt x="677" y="207"/>
                </a:cubicBezTo>
                <a:cubicBezTo>
                  <a:pt x="679" y="206"/>
                  <a:pt x="677" y="206"/>
                  <a:pt x="678" y="205"/>
                </a:cubicBezTo>
                <a:cubicBezTo>
                  <a:pt x="680" y="203"/>
                  <a:pt x="680" y="198"/>
                  <a:pt x="681" y="198"/>
                </a:cubicBezTo>
                <a:cubicBezTo>
                  <a:pt x="681" y="198"/>
                  <a:pt x="685" y="193"/>
                  <a:pt x="685" y="192"/>
                </a:cubicBezTo>
                <a:cubicBezTo>
                  <a:pt x="685" y="191"/>
                  <a:pt x="681" y="188"/>
                  <a:pt x="681" y="188"/>
                </a:cubicBezTo>
                <a:cubicBezTo>
                  <a:pt x="681" y="187"/>
                  <a:pt x="685" y="188"/>
                  <a:pt x="686" y="187"/>
                </a:cubicBezTo>
                <a:cubicBezTo>
                  <a:pt x="686" y="186"/>
                  <a:pt x="693" y="180"/>
                  <a:pt x="693" y="179"/>
                </a:cubicBezTo>
                <a:cubicBezTo>
                  <a:pt x="694" y="178"/>
                  <a:pt x="705" y="171"/>
                  <a:pt x="703" y="169"/>
                </a:cubicBezTo>
                <a:cubicBezTo>
                  <a:pt x="702" y="168"/>
                  <a:pt x="696" y="176"/>
                  <a:pt x="695" y="176"/>
                </a:cubicBezTo>
                <a:cubicBezTo>
                  <a:pt x="692" y="176"/>
                  <a:pt x="687" y="182"/>
                  <a:pt x="688" y="181"/>
                </a:cubicBezTo>
                <a:cubicBezTo>
                  <a:pt x="688" y="180"/>
                  <a:pt x="683" y="181"/>
                  <a:pt x="683" y="180"/>
                </a:cubicBezTo>
                <a:cubicBezTo>
                  <a:pt x="683" y="179"/>
                  <a:pt x="683" y="179"/>
                  <a:pt x="683" y="178"/>
                </a:cubicBezTo>
                <a:cubicBezTo>
                  <a:pt x="685" y="177"/>
                  <a:pt x="683" y="177"/>
                  <a:pt x="685" y="175"/>
                </a:cubicBezTo>
                <a:cubicBezTo>
                  <a:pt x="686" y="174"/>
                  <a:pt x="683" y="171"/>
                  <a:pt x="684" y="169"/>
                </a:cubicBezTo>
                <a:cubicBezTo>
                  <a:pt x="684" y="169"/>
                  <a:pt x="686" y="168"/>
                  <a:pt x="687" y="168"/>
                </a:cubicBezTo>
                <a:cubicBezTo>
                  <a:pt x="687" y="167"/>
                  <a:pt x="685" y="160"/>
                  <a:pt x="685" y="160"/>
                </a:cubicBezTo>
                <a:cubicBezTo>
                  <a:pt x="686" y="159"/>
                  <a:pt x="688" y="153"/>
                  <a:pt x="688" y="152"/>
                </a:cubicBezTo>
                <a:cubicBezTo>
                  <a:pt x="688" y="151"/>
                  <a:pt x="686" y="151"/>
                  <a:pt x="686" y="152"/>
                </a:cubicBezTo>
                <a:cubicBezTo>
                  <a:pt x="685" y="152"/>
                  <a:pt x="683" y="160"/>
                  <a:pt x="684" y="161"/>
                </a:cubicBezTo>
                <a:cubicBezTo>
                  <a:pt x="684" y="161"/>
                  <a:pt x="684" y="167"/>
                  <a:pt x="682" y="167"/>
                </a:cubicBezTo>
                <a:cubicBezTo>
                  <a:pt x="681" y="167"/>
                  <a:pt x="683" y="169"/>
                  <a:pt x="680" y="171"/>
                </a:cubicBezTo>
                <a:cubicBezTo>
                  <a:pt x="679" y="171"/>
                  <a:pt x="681" y="174"/>
                  <a:pt x="680" y="175"/>
                </a:cubicBezTo>
                <a:cubicBezTo>
                  <a:pt x="679" y="175"/>
                  <a:pt x="678" y="177"/>
                  <a:pt x="677" y="178"/>
                </a:cubicBezTo>
                <a:cubicBezTo>
                  <a:pt x="676" y="179"/>
                  <a:pt x="682" y="179"/>
                  <a:pt x="679" y="181"/>
                </a:cubicBezTo>
                <a:cubicBezTo>
                  <a:pt x="678" y="181"/>
                  <a:pt x="678" y="182"/>
                  <a:pt x="677" y="183"/>
                </a:cubicBezTo>
                <a:cubicBezTo>
                  <a:pt x="676" y="184"/>
                  <a:pt x="677" y="185"/>
                  <a:pt x="676" y="186"/>
                </a:cubicBezTo>
                <a:cubicBezTo>
                  <a:pt x="676" y="186"/>
                  <a:pt x="672" y="185"/>
                  <a:pt x="672" y="185"/>
                </a:cubicBezTo>
                <a:cubicBezTo>
                  <a:pt x="671" y="186"/>
                  <a:pt x="674" y="186"/>
                  <a:pt x="673" y="187"/>
                </a:cubicBezTo>
                <a:cubicBezTo>
                  <a:pt x="673" y="187"/>
                  <a:pt x="676" y="189"/>
                  <a:pt x="675" y="190"/>
                </a:cubicBezTo>
                <a:cubicBezTo>
                  <a:pt x="674" y="190"/>
                  <a:pt x="677" y="192"/>
                  <a:pt x="676" y="193"/>
                </a:cubicBezTo>
                <a:cubicBezTo>
                  <a:pt x="675" y="193"/>
                  <a:pt x="676" y="194"/>
                  <a:pt x="676" y="194"/>
                </a:cubicBezTo>
                <a:cubicBezTo>
                  <a:pt x="675" y="195"/>
                  <a:pt x="674" y="197"/>
                  <a:pt x="673" y="198"/>
                </a:cubicBezTo>
                <a:cubicBezTo>
                  <a:pt x="672" y="199"/>
                  <a:pt x="670" y="197"/>
                  <a:pt x="669" y="198"/>
                </a:cubicBezTo>
                <a:cubicBezTo>
                  <a:pt x="669" y="199"/>
                  <a:pt x="670" y="200"/>
                  <a:pt x="670" y="200"/>
                </a:cubicBezTo>
                <a:cubicBezTo>
                  <a:pt x="669" y="201"/>
                  <a:pt x="667" y="203"/>
                  <a:pt x="666" y="203"/>
                </a:cubicBezTo>
                <a:close/>
                <a:moveTo>
                  <a:pt x="695" y="358"/>
                </a:moveTo>
                <a:cubicBezTo>
                  <a:pt x="695" y="356"/>
                  <a:pt x="695" y="355"/>
                  <a:pt x="695" y="356"/>
                </a:cubicBezTo>
                <a:cubicBezTo>
                  <a:pt x="695" y="356"/>
                  <a:pt x="694" y="356"/>
                  <a:pt x="694" y="356"/>
                </a:cubicBezTo>
                <a:cubicBezTo>
                  <a:pt x="693" y="357"/>
                  <a:pt x="693" y="357"/>
                  <a:pt x="693" y="357"/>
                </a:cubicBezTo>
                <a:cubicBezTo>
                  <a:pt x="693" y="357"/>
                  <a:pt x="693" y="357"/>
                  <a:pt x="692" y="358"/>
                </a:cubicBezTo>
                <a:cubicBezTo>
                  <a:pt x="692" y="358"/>
                  <a:pt x="691" y="358"/>
                  <a:pt x="691" y="358"/>
                </a:cubicBezTo>
                <a:cubicBezTo>
                  <a:pt x="690" y="358"/>
                  <a:pt x="689" y="358"/>
                  <a:pt x="689" y="358"/>
                </a:cubicBezTo>
                <a:cubicBezTo>
                  <a:pt x="688" y="357"/>
                  <a:pt x="687" y="358"/>
                  <a:pt x="687" y="358"/>
                </a:cubicBezTo>
                <a:cubicBezTo>
                  <a:pt x="686" y="358"/>
                  <a:pt x="688" y="358"/>
                  <a:pt x="687" y="359"/>
                </a:cubicBezTo>
                <a:cubicBezTo>
                  <a:pt x="687" y="360"/>
                  <a:pt x="688" y="360"/>
                  <a:pt x="688" y="361"/>
                </a:cubicBezTo>
                <a:cubicBezTo>
                  <a:pt x="689" y="362"/>
                  <a:pt x="688" y="362"/>
                  <a:pt x="688" y="363"/>
                </a:cubicBezTo>
                <a:cubicBezTo>
                  <a:pt x="688" y="363"/>
                  <a:pt x="688" y="365"/>
                  <a:pt x="689" y="365"/>
                </a:cubicBezTo>
                <a:cubicBezTo>
                  <a:pt x="690" y="366"/>
                  <a:pt x="689" y="368"/>
                  <a:pt x="690" y="368"/>
                </a:cubicBezTo>
                <a:cubicBezTo>
                  <a:pt x="691" y="368"/>
                  <a:pt x="692" y="365"/>
                  <a:pt x="693" y="365"/>
                </a:cubicBezTo>
                <a:cubicBezTo>
                  <a:pt x="693" y="364"/>
                  <a:pt x="693" y="364"/>
                  <a:pt x="693" y="364"/>
                </a:cubicBezTo>
                <a:cubicBezTo>
                  <a:pt x="693" y="363"/>
                  <a:pt x="694" y="363"/>
                  <a:pt x="694" y="363"/>
                </a:cubicBezTo>
                <a:cubicBezTo>
                  <a:pt x="695" y="362"/>
                  <a:pt x="695" y="362"/>
                  <a:pt x="695" y="362"/>
                </a:cubicBezTo>
                <a:cubicBezTo>
                  <a:pt x="695" y="361"/>
                  <a:pt x="695" y="361"/>
                  <a:pt x="695" y="359"/>
                </a:cubicBezTo>
                <a:cubicBezTo>
                  <a:pt x="695" y="358"/>
                  <a:pt x="695" y="358"/>
                  <a:pt x="695" y="358"/>
                </a:cubicBezTo>
                <a:close/>
                <a:moveTo>
                  <a:pt x="789" y="106"/>
                </a:moveTo>
                <a:cubicBezTo>
                  <a:pt x="789" y="106"/>
                  <a:pt x="786" y="105"/>
                  <a:pt x="786" y="104"/>
                </a:cubicBezTo>
                <a:cubicBezTo>
                  <a:pt x="786" y="103"/>
                  <a:pt x="784" y="102"/>
                  <a:pt x="783" y="102"/>
                </a:cubicBezTo>
                <a:cubicBezTo>
                  <a:pt x="782" y="102"/>
                  <a:pt x="781" y="101"/>
                  <a:pt x="780" y="102"/>
                </a:cubicBezTo>
                <a:cubicBezTo>
                  <a:pt x="780" y="102"/>
                  <a:pt x="780" y="105"/>
                  <a:pt x="779" y="104"/>
                </a:cubicBezTo>
                <a:cubicBezTo>
                  <a:pt x="779" y="104"/>
                  <a:pt x="779" y="102"/>
                  <a:pt x="778" y="102"/>
                </a:cubicBezTo>
                <a:cubicBezTo>
                  <a:pt x="777" y="100"/>
                  <a:pt x="779" y="101"/>
                  <a:pt x="778" y="100"/>
                </a:cubicBezTo>
                <a:cubicBezTo>
                  <a:pt x="777" y="99"/>
                  <a:pt x="777" y="99"/>
                  <a:pt x="775" y="98"/>
                </a:cubicBezTo>
                <a:cubicBezTo>
                  <a:pt x="774" y="98"/>
                  <a:pt x="774" y="97"/>
                  <a:pt x="773" y="97"/>
                </a:cubicBezTo>
                <a:cubicBezTo>
                  <a:pt x="772" y="96"/>
                  <a:pt x="772" y="96"/>
                  <a:pt x="772" y="96"/>
                </a:cubicBezTo>
                <a:cubicBezTo>
                  <a:pt x="770" y="95"/>
                  <a:pt x="770" y="95"/>
                  <a:pt x="769" y="94"/>
                </a:cubicBezTo>
                <a:cubicBezTo>
                  <a:pt x="768" y="94"/>
                  <a:pt x="768" y="92"/>
                  <a:pt x="767" y="92"/>
                </a:cubicBezTo>
                <a:cubicBezTo>
                  <a:pt x="766" y="92"/>
                  <a:pt x="765" y="90"/>
                  <a:pt x="765" y="90"/>
                </a:cubicBezTo>
                <a:cubicBezTo>
                  <a:pt x="763" y="90"/>
                  <a:pt x="762" y="90"/>
                  <a:pt x="761" y="90"/>
                </a:cubicBezTo>
                <a:cubicBezTo>
                  <a:pt x="760" y="89"/>
                  <a:pt x="759" y="88"/>
                  <a:pt x="759" y="88"/>
                </a:cubicBezTo>
                <a:cubicBezTo>
                  <a:pt x="758" y="88"/>
                  <a:pt x="757" y="86"/>
                  <a:pt x="756" y="86"/>
                </a:cubicBezTo>
                <a:cubicBezTo>
                  <a:pt x="756" y="86"/>
                  <a:pt x="753" y="86"/>
                  <a:pt x="752" y="87"/>
                </a:cubicBezTo>
                <a:cubicBezTo>
                  <a:pt x="752" y="87"/>
                  <a:pt x="749" y="86"/>
                  <a:pt x="748" y="86"/>
                </a:cubicBezTo>
                <a:cubicBezTo>
                  <a:pt x="748" y="87"/>
                  <a:pt x="746" y="86"/>
                  <a:pt x="746" y="86"/>
                </a:cubicBezTo>
                <a:cubicBezTo>
                  <a:pt x="745" y="87"/>
                  <a:pt x="746" y="87"/>
                  <a:pt x="745" y="88"/>
                </a:cubicBezTo>
                <a:cubicBezTo>
                  <a:pt x="744" y="88"/>
                  <a:pt x="747" y="91"/>
                  <a:pt x="747" y="91"/>
                </a:cubicBezTo>
                <a:cubicBezTo>
                  <a:pt x="747" y="92"/>
                  <a:pt x="747" y="93"/>
                  <a:pt x="747" y="93"/>
                </a:cubicBezTo>
                <a:cubicBezTo>
                  <a:pt x="746" y="94"/>
                  <a:pt x="745" y="94"/>
                  <a:pt x="745" y="94"/>
                </a:cubicBezTo>
                <a:cubicBezTo>
                  <a:pt x="743" y="94"/>
                  <a:pt x="744" y="92"/>
                  <a:pt x="742" y="91"/>
                </a:cubicBezTo>
                <a:cubicBezTo>
                  <a:pt x="741" y="90"/>
                  <a:pt x="743" y="89"/>
                  <a:pt x="741" y="88"/>
                </a:cubicBezTo>
                <a:cubicBezTo>
                  <a:pt x="740" y="87"/>
                  <a:pt x="739" y="88"/>
                  <a:pt x="738" y="89"/>
                </a:cubicBezTo>
                <a:cubicBezTo>
                  <a:pt x="737" y="89"/>
                  <a:pt x="733" y="89"/>
                  <a:pt x="734" y="88"/>
                </a:cubicBezTo>
                <a:cubicBezTo>
                  <a:pt x="737" y="86"/>
                  <a:pt x="730" y="87"/>
                  <a:pt x="730" y="88"/>
                </a:cubicBezTo>
                <a:cubicBezTo>
                  <a:pt x="730" y="89"/>
                  <a:pt x="728" y="88"/>
                  <a:pt x="728" y="89"/>
                </a:cubicBezTo>
                <a:cubicBezTo>
                  <a:pt x="727" y="89"/>
                  <a:pt x="727" y="89"/>
                  <a:pt x="727" y="89"/>
                </a:cubicBezTo>
                <a:cubicBezTo>
                  <a:pt x="727" y="89"/>
                  <a:pt x="728" y="90"/>
                  <a:pt x="727" y="90"/>
                </a:cubicBezTo>
                <a:cubicBezTo>
                  <a:pt x="726" y="90"/>
                  <a:pt x="727" y="93"/>
                  <a:pt x="727" y="93"/>
                </a:cubicBezTo>
                <a:cubicBezTo>
                  <a:pt x="727" y="94"/>
                  <a:pt x="726" y="94"/>
                  <a:pt x="725" y="94"/>
                </a:cubicBezTo>
                <a:cubicBezTo>
                  <a:pt x="725" y="94"/>
                  <a:pt x="725" y="90"/>
                  <a:pt x="724" y="89"/>
                </a:cubicBezTo>
                <a:cubicBezTo>
                  <a:pt x="724" y="89"/>
                  <a:pt x="723" y="89"/>
                  <a:pt x="722" y="88"/>
                </a:cubicBezTo>
                <a:cubicBezTo>
                  <a:pt x="722" y="88"/>
                  <a:pt x="723" y="87"/>
                  <a:pt x="723" y="87"/>
                </a:cubicBezTo>
                <a:cubicBezTo>
                  <a:pt x="723" y="86"/>
                  <a:pt x="723" y="86"/>
                  <a:pt x="723" y="86"/>
                </a:cubicBezTo>
                <a:cubicBezTo>
                  <a:pt x="724" y="85"/>
                  <a:pt x="724" y="85"/>
                  <a:pt x="724" y="85"/>
                </a:cubicBezTo>
                <a:cubicBezTo>
                  <a:pt x="724" y="84"/>
                  <a:pt x="724" y="84"/>
                  <a:pt x="724" y="84"/>
                </a:cubicBezTo>
                <a:cubicBezTo>
                  <a:pt x="724" y="83"/>
                  <a:pt x="723" y="83"/>
                  <a:pt x="722" y="83"/>
                </a:cubicBezTo>
                <a:cubicBezTo>
                  <a:pt x="721" y="83"/>
                  <a:pt x="721" y="82"/>
                  <a:pt x="721" y="82"/>
                </a:cubicBezTo>
                <a:cubicBezTo>
                  <a:pt x="721" y="81"/>
                  <a:pt x="721" y="81"/>
                  <a:pt x="721" y="81"/>
                </a:cubicBezTo>
                <a:cubicBezTo>
                  <a:pt x="720" y="81"/>
                  <a:pt x="720" y="81"/>
                  <a:pt x="719" y="81"/>
                </a:cubicBezTo>
                <a:cubicBezTo>
                  <a:pt x="718" y="81"/>
                  <a:pt x="718" y="80"/>
                  <a:pt x="717" y="80"/>
                </a:cubicBezTo>
                <a:cubicBezTo>
                  <a:pt x="715" y="81"/>
                  <a:pt x="715" y="81"/>
                  <a:pt x="714" y="81"/>
                </a:cubicBezTo>
                <a:cubicBezTo>
                  <a:pt x="714" y="81"/>
                  <a:pt x="713" y="81"/>
                  <a:pt x="711" y="81"/>
                </a:cubicBezTo>
                <a:cubicBezTo>
                  <a:pt x="709" y="82"/>
                  <a:pt x="709" y="83"/>
                  <a:pt x="709" y="83"/>
                </a:cubicBezTo>
                <a:cubicBezTo>
                  <a:pt x="708" y="83"/>
                  <a:pt x="707" y="83"/>
                  <a:pt x="706" y="82"/>
                </a:cubicBezTo>
                <a:cubicBezTo>
                  <a:pt x="705" y="81"/>
                  <a:pt x="707" y="79"/>
                  <a:pt x="707" y="79"/>
                </a:cubicBezTo>
                <a:cubicBezTo>
                  <a:pt x="706" y="78"/>
                  <a:pt x="705" y="79"/>
                  <a:pt x="704" y="78"/>
                </a:cubicBezTo>
                <a:cubicBezTo>
                  <a:pt x="703" y="78"/>
                  <a:pt x="701" y="78"/>
                  <a:pt x="701" y="78"/>
                </a:cubicBezTo>
                <a:cubicBezTo>
                  <a:pt x="700" y="77"/>
                  <a:pt x="703" y="76"/>
                  <a:pt x="702" y="75"/>
                </a:cubicBezTo>
                <a:cubicBezTo>
                  <a:pt x="701" y="75"/>
                  <a:pt x="701" y="73"/>
                  <a:pt x="700" y="73"/>
                </a:cubicBezTo>
                <a:cubicBezTo>
                  <a:pt x="698" y="73"/>
                  <a:pt x="698" y="73"/>
                  <a:pt x="697" y="73"/>
                </a:cubicBezTo>
                <a:cubicBezTo>
                  <a:pt x="696" y="73"/>
                  <a:pt x="695" y="73"/>
                  <a:pt x="694" y="74"/>
                </a:cubicBezTo>
                <a:cubicBezTo>
                  <a:pt x="693" y="74"/>
                  <a:pt x="694" y="75"/>
                  <a:pt x="693" y="75"/>
                </a:cubicBezTo>
                <a:cubicBezTo>
                  <a:pt x="692" y="75"/>
                  <a:pt x="693" y="76"/>
                  <a:pt x="693" y="76"/>
                </a:cubicBezTo>
                <a:cubicBezTo>
                  <a:pt x="692" y="76"/>
                  <a:pt x="692" y="76"/>
                  <a:pt x="691" y="76"/>
                </a:cubicBezTo>
                <a:cubicBezTo>
                  <a:pt x="690" y="75"/>
                  <a:pt x="690" y="75"/>
                  <a:pt x="690" y="74"/>
                </a:cubicBezTo>
                <a:cubicBezTo>
                  <a:pt x="690" y="74"/>
                  <a:pt x="692" y="72"/>
                  <a:pt x="690" y="71"/>
                </a:cubicBezTo>
                <a:cubicBezTo>
                  <a:pt x="688" y="71"/>
                  <a:pt x="688" y="71"/>
                  <a:pt x="687" y="71"/>
                </a:cubicBezTo>
                <a:cubicBezTo>
                  <a:pt x="687" y="71"/>
                  <a:pt x="686" y="70"/>
                  <a:pt x="685" y="70"/>
                </a:cubicBezTo>
                <a:cubicBezTo>
                  <a:pt x="684" y="70"/>
                  <a:pt x="680" y="69"/>
                  <a:pt x="681" y="70"/>
                </a:cubicBezTo>
                <a:cubicBezTo>
                  <a:pt x="681" y="72"/>
                  <a:pt x="679" y="72"/>
                  <a:pt x="678" y="72"/>
                </a:cubicBezTo>
                <a:cubicBezTo>
                  <a:pt x="678" y="73"/>
                  <a:pt x="678" y="73"/>
                  <a:pt x="678" y="74"/>
                </a:cubicBezTo>
                <a:cubicBezTo>
                  <a:pt x="677" y="74"/>
                  <a:pt x="680" y="77"/>
                  <a:pt x="679" y="78"/>
                </a:cubicBezTo>
                <a:cubicBezTo>
                  <a:pt x="678" y="78"/>
                  <a:pt x="677" y="77"/>
                  <a:pt x="676" y="77"/>
                </a:cubicBezTo>
                <a:cubicBezTo>
                  <a:pt x="675" y="78"/>
                  <a:pt x="676" y="80"/>
                  <a:pt x="676" y="80"/>
                </a:cubicBezTo>
                <a:cubicBezTo>
                  <a:pt x="675" y="81"/>
                  <a:pt x="672" y="78"/>
                  <a:pt x="671" y="78"/>
                </a:cubicBezTo>
                <a:cubicBezTo>
                  <a:pt x="670" y="77"/>
                  <a:pt x="669" y="77"/>
                  <a:pt x="669" y="77"/>
                </a:cubicBezTo>
                <a:cubicBezTo>
                  <a:pt x="668" y="77"/>
                  <a:pt x="669" y="79"/>
                  <a:pt x="668" y="79"/>
                </a:cubicBezTo>
                <a:cubicBezTo>
                  <a:pt x="667" y="79"/>
                  <a:pt x="666" y="76"/>
                  <a:pt x="664" y="75"/>
                </a:cubicBezTo>
                <a:cubicBezTo>
                  <a:pt x="663" y="75"/>
                  <a:pt x="662" y="76"/>
                  <a:pt x="663" y="79"/>
                </a:cubicBezTo>
                <a:cubicBezTo>
                  <a:pt x="664" y="81"/>
                  <a:pt x="662" y="82"/>
                  <a:pt x="661" y="81"/>
                </a:cubicBezTo>
                <a:cubicBezTo>
                  <a:pt x="660" y="81"/>
                  <a:pt x="660" y="81"/>
                  <a:pt x="660" y="81"/>
                </a:cubicBezTo>
                <a:cubicBezTo>
                  <a:pt x="659" y="81"/>
                  <a:pt x="658" y="80"/>
                  <a:pt x="657" y="80"/>
                </a:cubicBezTo>
                <a:cubicBezTo>
                  <a:pt x="656" y="80"/>
                  <a:pt x="657" y="79"/>
                  <a:pt x="657" y="77"/>
                </a:cubicBezTo>
                <a:cubicBezTo>
                  <a:pt x="657" y="76"/>
                  <a:pt x="657" y="75"/>
                  <a:pt x="657" y="75"/>
                </a:cubicBezTo>
                <a:cubicBezTo>
                  <a:pt x="657" y="75"/>
                  <a:pt x="656" y="74"/>
                  <a:pt x="656" y="73"/>
                </a:cubicBezTo>
                <a:cubicBezTo>
                  <a:pt x="656" y="72"/>
                  <a:pt x="656" y="71"/>
                  <a:pt x="656" y="71"/>
                </a:cubicBezTo>
                <a:cubicBezTo>
                  <a:pt x="655" y="70"/>
                  <a:pt x="656" y="70"/>
                  <a:pt x="656" y="69"/>
                </a:cubicBezTo>
                <a:cubicBezTo>
                  <a:pt x="655" y="68"/>
                  <a:pt x="654" y="65"/>
                  <a:pt x="651" y="67"/>
                </a:cubicBezTo>
                <a:cubicBezTo>
                  <a:pt x="649" y="67"/>
                  <a:pt x="649" y="65"/>
                  <a:pt x="648" y="65"/>
                </a:cubicBezTo>
                <a:cubicBezTo>
                  <a:pt x="647" y="65"/>
                  <a:pt x="647" y="64"/>
                  <a:pt x="646" y="64"/>
                </a:cubicBezTo>
                <a:cubicBezTo>
                  <a:pt x="645" y="64"/>
                  <a:pt x="644" y="64"/>
                  <a:pt x="643" y="65"/>
                </a:cubicBezTo>
                <a:cubicBezTo>
                  <a:pt x="643" y="68"/>
                  <a:pt x="643" y="68"/>
                  <a:pt x="643" y="68"/>
                </a:cubicBezTo>
                <a:cubicBezTo>
                  <a:pt x="643" y="69"/>
                  <a:pt x="644" y="70"/>
                  <a:pt x="643" y="70"/>
                </a:cubicBezTo>
                <a:cubicBezTo>
                  <a:pt x="641" y="70"/>
                  <a:pt x="640" y="69"/>
                  <a:pt x="639" y="69"/>
                </a:cubicBezTo>
                <a:cubicBezTo>
                  <a:pt x="638" y="69"/>
                  <a:pt x="635" y="69"/>
                  <a:pt x="635" y="69"/>
                </a:cubicBezTo>
                <a:cubicBezTo>
                  <a:pt x="633" y="68"/>
                  <a:pt x="635" y="66"/>
                  <a:pt x="634" y="65"/>
                </a:cubicBezTo>
                <a:cubicBezTo>
                  <a:pt x="633" y="65"/>
                  <a:pt x="632" y="66"/>
                  <a:pt x="631" y="66"/>
                </a:cubicBezTo>
                <a:cubicBezTo>
                  <a:pt x="630" y="66"/>
                  <a:pt x="631" y="65"/>
                  <a:pt x="630" y="65"/>
                </a:cubicBezTo>
                <a:cubicBezTo>
                  <a:pt x="629" y="65"/>
                  <a:pt x="629" y="65"/>
                  <a:pt x="629" y="65"/>
                </a:cubicBezTo>
                <a:cubicBezTo>
                  <a:pt x="628" y="64"/>
                  <a:pt x="627" y="65"/>
                  <a:pt x="625" y="65"/>
                </a:cubicBezTo>
                <a:cubicBezTo>
                  <a:pt x="624" y="65"/>
                  <a:pt x="624" y="67"/>
                  <a:pt x="622" y="67"/>
                </a:cubicBezTo>
                <a:cubicBezTo>
                  <a:pt x="621" y="67"/>
                  <a:pt x="619" y="65"/>
                  <a:pt x="618" y="65"/>
                </a:cubicBezTo>
                <a:cubicBezTo>
                  <a:pt x="617" y="64"/>
                  <a:pt x="622" y="63"/>
                  <a:pt x="621" y="62"/>
                </a:cubicBezTo>
                <a:cubicBezTo>
                  <a:pt x="621" y="62"/>
                  <a:pt x="622" y="62"/>
                  <a:pt x="622" y="61"/>
                </a:cubicBezTo>
                <a:cubicBezTo>
                  <a:pt x="622" y="60"/>
                  <a:pt x="621" y="59"/>
                  <a:pt x="619" y="59"/>
                </a:cubicBezTo>
                <a:cubicBezTo>
                  <a:pt x="618" y="59"/>
                  <a:pt x="617" y="60"/>
                  <a:pt x="617" y="61"/>
                </a:cubicBezTo>
                <a:cubicBezTo>
                  <a:pt x="615" y="62"/>
                  <a:pt x="615" y="62"/>
                  <a:pt x="615" y="62"/>
                </a:cubicBezTo>
                <a:cubicBezTo>
                  <a:pt x="613" y="65"/>
                  <a:pt x="613" y="65"/>
                  <a:pt x="613" y="65"/>
                </a:cubicBezTo>
                <a:cubicBezTo>
                  <a:pt x="614" y="66"/>
                  <a:pt x="614" y="66"/>
                  <a:pt x="614" y="66"/>
                </a:cubicBezTo>
                <a:cubicBezTo>
                  <a:pt x="613" y="67"/>
                  <a:pt x="613" y="68"/>
                  <a:pt x="611" y="68"/>
                </a:cubicBezTo>
                <a:cubicBezTo>
                  <a:pt x="611" y="68"/>
                  <a:pt x="610" y="68"/>
                  <a:pt x="610" y="68"/>
                </a:cubicBezTo>
                <a:cubicBezTo>
                  <a:pt x="608" y="68"/>
                  <a:pt x="605" y="70"/>
                  <a:pt x="605" y="69"/>
                </a:cubicBezTo>
                <a:cubicBezTo>
                  <a:pt x="605" y="69"/>
                  <a:pt x="605" y="67"/>
                  <a:pt x="607" y="66"/>
                </a:cubicBezTo>
                <a:cubicBezTo>
                  <a:pt x="608" y="66"/>
                  <a:pt x="608" y="66"/>
                  <a:pt x="608" y="65"/>
                </a:cubicBezTo>
                <a:cubicBezTo>
                  <a:pt x="609" y="64"/>
                  <a:pt x="610" y="66"/>
                  <a:pt x="611" y="65"/>
                </a:cubicBezTo>
                <a:cubicBezTo>
                  <a:pt x="612" y="65"/>
                  <a:pt x="612" y="64"/>
                  <a:pt x="613" y="62"/>
                </a:cubicBezTo>
                <a:cubicBezTo>
                  <a:pt x="614" y="62"/>
                  <a:pt x="613" y="62"/>
                  <a:pt x="614" y="61"/>
                </a:cubicBezTo>
                <a:cubicBezTo>
                  <a:pt x="614" y="61"/>
                  <a:pt x="614" y="60"/>
                  <a:pt x="614" y="60"/>
                </a:cubicBezTo>
                <a:cubicBezTo>
                  <a:pt x="615" y="59"/>
                  <a:pt x="616" y="59"/>
                  <a:pt x="618" y="59"/>
                </a:cubicBezTo>
                <a:cubicBezTo>
                  <a:pt x="619" y="57"/>
                  <a:pt x="621" y="57"/>
                  <a:pt x="621" y="56"/>
                </a:cubicBezTo>
                <a:cubicBezTo>
                  <a:pt x="622" y="56"/>
                  <a:pt x="622" y="54"/>
                  <a:pt x="623" y="54"/>
                </a:cubicBezTo>
                <a:cubicBezTo>
                  <a:pt x="623" y="53"/>
                  <a:pt x="622" y="52"/>
                  <a:pt x="622" y="52"/>
                </a:cubicBezTo>
                <a:cubicBezTo>
                  <a:pt x="622" y="51"/>
                  <a:pt x="622" y="50"/>
                  <a:pt x="622" y="50"/>
                </a:cubicBezTo>
                <a:cubicBezTo>
                  <a:pt x="622" y="49"/>
                  <a:pt x="622" y="49"/>
                  <a:pt x="622" y="49"/>
                </a:cubicBezTo>
                <a:cubicBezTo>
                  <a:pt x="622" y="48"/>
                  <a:pt x="623" y="47"/>
                  <a:pt x="622" y="47"/>
                </a:cubicBezTo>
                <a:cubicBezTo>
                  <a:pt x="621" y="47"/>
                  <a:pt x="622" y="45"/>
                  <a:pt x="622" y="45"/>
                </a:cubicBezTo>
                <a:cubicBezTo>
                  <a:pt x="619" y="45"/>
                  <a:pt x="620" y="43"/>
                  <a:pt x="617" y="43"/>
                </a:cubicBezTo>
                <a:cubicBezTo>
                  <a:pt x="616" y="43"/>
                  <a:pt x="612" y="42"/>
                  <a:pt x="612" y="42"/>
                </a:cubicBezTo>
                <a:cubicBezTo>
                  <a:pt x="611" y="42"/>
                  <a:pt x="611" y="42"/>
                  <a:pt x="610" y="43"/>
                </a:cubicBezTo>
                <a:cubicBezTo>
                  <a:pt x="608" y="45"/>
                  <a:pt x="608" y="45"/>
                  <a:pt x="608" y="45"/>
                </a:cubicBezTo>
                <a:cubicBezTo>
                  <a:pt x="607" y="45"/>
                  <a:pt x="607" y="45"/>
                  <a:pt x="607" y="45"/>
                </a:cubicBezTo>
                <a:cubicBezTo>
                  <a:pt x="607" y="45"/>
                  <a:pt x="606" y="44"/>
                  <a:pt x="606" y="43"/>
                </a:cubicBezTo>
                <a:cubicBezTo>
                  <a:pt x="606" y="42"/>
                  <a:pt x="609" y="40"/>
                  <a:pt x="608" y="40"/>
                </a:cubicBezTo>
                <a:cubicBezTo>
                  <a:pt x="607" y="40"/>
                  <a:pt x="606" y="40"/>
                  <a:pt x="605" y="40"/>
                </a:cubicBezTo>
                <a:cubicBezTo>
                  <a:pt x="605" y="39"/>
                  <a:pt x="606" y="39"/>
                  <a:pt x="607" y="39"/>
                </a:cubicBezTo>
                <a:cubicBezTo>
                  <a:pt x="608" y="38"/>
                  <a:pt x="610" y="38"/>
                  <a:pt x="610" y="37"/>
                </a:cubicBezTo>
                <a:cubicBezTo>
                  <a:pt x="609" y="37"/>
                  <a:pt x="606" y="37"/>
                  <a:pt x="605" y="36"/>
                </a:cubicBezTo>
                <a:cubicBezTo>
                  <a:pt x="604" y="35"/>
                  <a:pt x="604" y="35"/>
                  <a:pt x="603" y="34"/>
                </a:cubicBezTo>
                <a:cubicBezTo>
                  <a:pt x="603" y="34"/>
                  <a:pt x="603" y="34"/>
                  <a:pt x="602" y="34"/>
                </a:cubicBezTo>
                <a:cubicBezTo>
                  <a:pt x="601" y="34"/>
                  <a:pt x="601" y="35"/>
                  <a:pt x="600" y="35"/>
                </a:cubicBezTo>
                <a:cubicBezTo>
                  <a:pt x="599" y="36"/>
                  <a:pt x="598" y="36"/>
                  <a:pt x="597" y="37"/>
                </a:cubicBezTo>
                <a:cubicBezTo>
                  <a:pt x="596" y="37"/>
                  <a:pt x="596" y="37"/>
                  <a:pt x="596" y="37"/>
                </a:cubicBezTo>
                <a:cubicBezTo>
                  <a:pt x="594" y="37"/>
                  <a:pt x="596" y="39"/>
                  <a:pt x="595" y="40"/>
                </a:cubicBezTo>
                <a:cubicBezTo>
                  <a:pt x="594" y="40"/>
                  <a:pt x="595" y="42"/>
                  <a:pt x="595" y="42"/>
                </a:cubicBezTo>
                <a:cubicBezTo>
                  <a:pt x="594" y="43"/>
                  <a:pt x="595" y="44"/>
                  <a:pt x="595" y="45"/>
                </a:cubicBezTo>
                <a:cubicBezTo>
                  <a:pt x="594" y="45"/>
                  <a:pt x="593" y="46"/>
                  <a:pt x="592" y="45"/>
                </a:cubicBezTo>
                <a:cubicBezTo>
                  <a:pt x="592" y="45"/>
                  <a:pt x="591" y="44"/>
                  <a:pt x="590" y="44"/>
                </a:cubicBezTo>
                <a:cubicBezTo>
                  <a:pt x="589" y="44"/>
                  <a:pt x="589" y="45"/>
                  <a:pt x="588" y="46"/>
                </a:cubicBezTo>
                <a:cubicBezTo>
                  <a:pt x="588" y="47"/>
                  <a:pt x="588" y="48"/>
                  <a:pt x="588" y="47"/>
                </a:cubicBezTo>
                <a:cubicBezTo>
                  <a:pt x="587" y="47"/>
                  <a:pt x="586" y="49"/>
                  <a:pt x="585" y="49"/>
                </a:cubicBezTo>
                <a:cubicBezTo>
                  <a:pt x="585" y="49"/>
                  <a:pt x="586" y="47"/>
                  <a:pt x="586" y="46"/>
                </a:cubicBezTo>
                <a:cubicBezTo>
                  <a:pt x="586" y="45"/>
                  <a:pt x="587" y="44"/>
                  <a:pt x="587" y="43"/>
                </a:cubicBezTo>
                <a:cubicBezTo>
                  <a:pt x="587" y="43"/>
                  <a:pt x="586" y="42"/>
                  <a:pt x="586" y="42"/>
                </a:cubicBezTo>
                <a:cubicBezTo>
                  <a:pt x="586" y="41"/>
                  <a:pt x="586" y="39"/>
                  <a:pt x="586" y="39"/>
                </a:cubicBezTo>
                <a:cubicBezTo>
                  <a:pt x="586" y="38"/>
                  <a:pt x="585" y="38"/>
                  <a:pt x="585" y="38"/>
                </a:cubicBezTo>
                <a:cubicBezTo>
                  <a:pt x="584" y="38"/>
                  <a:pt x="582" y="40"/>
                  <a:pt x="582" y="40"/>
                </a:cubicBezTo>
                <a:cubicBezTo>
                  <a:pt x="582" y="41"/>
                  <a:pt x="582" y="41"/>
                  <a:pt x="582" y="41"/>
                </a:cubicBezTo>
                <a:cubicBezTo>
                  <a:pt x="581" y="42"/>
                  <a:pt x="581" y="42"/>
                  <a:pt x="581" y="42"/>
                </a:cubicBezTo>
                <a:cubicBezTo>
                  <a:pt x="578" y="43"/>
                  <a:pt x="578" y="45"/>
                  <a:pt x="578" y="45"/>
                </a:cubicBezTo>
                <a:cubicBezTo>
                  <a:pt x="578" y="45"/>
                  <a:pt x="582" y="45"/>
                  <a:pt x="581" y="46"/>
                </a:cubicBezTo>
                <a:cubicBezTo>
                  <a:pt x="580" y="46"/>
                  <a:pt x="578" y="47"/>
                  <a:pt x="577" y="47"/>
                </a:cubicBezTo>
                <a:cubicBezTo>
                  <a:pt x="575" y="48"/>
                  <a:pt x="577" y="49"/>
                  <a:pt x="575" y="50"/>
                </a:cubicBezTo>
                <a:cubicBezTo>
                  <a:pt x="574" y="50"/>
                  <a:pt x="576" y="48"/>
                  <a:pt x="575" y="49"/>
                </a:cubicBezTo>
                <a:cubicBezTo>
                  <a:pt x="573" y="48"/>
                  <a:pt x="573" y="48"/>
                  <a:pt x="573" y="48"/>
                </a:cubicBezTo>
                <a:cubicBezTo>
                  <a:pt x="573" y="49"/>
                  <a:pt x="573" y="47"/>
                  <a:pt x="572" y="47"/>
                </a:cubicBezTo>
                <a:cubicBezTo>
                  <a:pt x="571" y="47"/>
                  <a:pt x="569" y="46"/>
                  <a:pt x="569" y="46"/>
                </a:cubicBezTo>
                <a:cubicBezTo>
                  <a:pt x="569" y="46"/>
                  <a:pt x="566" y="49"/>
                  <a:pt x="565" y="49"/>
                </a:cubicBezTo>
                <a:cubicBezTo>
                  <a:pt x="565" y="49"/>
                  <a:pt x="564" y="49"/>
                  <a:pt x="564" y="49"/>
                </a:cubicBezTo>
                <a:cubicBezTo>
                  <a:pt x="564" y="52"/>
                  <a:pt x="564" y="52"/>
                  <a:pt x="564" y="52"/>
                </a:cubicBezTo>
                <a:cubicBezTo>
                  <a:pt x="564" y="53"/>
                  <a:pt x="565" y="55"/>
                  <a:pt x="564" y="56"/>
                </a:cubicBezTo>
                <a:cubicBezTo>
                  <a:pt x="564" y="56"/>
                  <a:pt x="563" y="57"/>
                  <a:pt x="562" y="58"/>
                </a:cubicBezTo>
                <a:cubicBezTo>
                  <a:pt x="562" y="59"/>
                  <a:pt x="562" y="59"/>
                  <a:pt x="562" y="59"/>
                </a:cubicBezTo>
                <a:cubicBezTo>
                  <a:pt x="561" y="60"/>
                  <a:pt x="562" y="62"/>
                  <a:pt x="561" y="63"/>
                </a:cubicBezTo>
                <a:cubicBezTo>
                  <a:pt x="561" y="63"/>
                  <a:pt x="557" y="64"/>
                  <a:pt x="557" y="65"/>
                </a:cubicBezTo>
                <a:cubicBezTo>
                  <a:pt x="556" y="65"/>
                  <a:pt x="553" y="64"/>
                  <a:pt x="552" y="65"/>
                </a:cubicBezTo>
                <a:cubicBezTo>
                  <a:pt x="552" y="65"/>
                  <a:pt x="551" y="65"/>
                  <a:pt x="551" y="65"/>
                </a:cubicBezTo>
                <a:cubicBezTo>
                  <a:pt x="550" y="66"/>
                  <a:pt x="551" y="67"/>
                  <a:pt x="550" y="68"/>
                </a:cubicBezTo>
                <a:cubicBezTo>
                  <a:pt x="549" y="68"/>
                  <a:pt x="550" y="70"/>
                  <a:pt x="549" y="70"/>
                </a:cubicBezTo>
                <a:cubicBezTo>
                  <a:pt x="549" y="71"/>
                  <a:pt x="550" y="73"/>
                  <a:pt x="551" y="73"/>
                </a:cubicBezTo>
                <a:cubicBezTo>
                  <a:pt x="551" y="74"/>
                  <a:pt x="554" y="74"/>
                  <a:pt x="553" y="74"/>
                </a:cubicBezTo>
                <a:cubicBezTo>
                  <a:pt x="552" y="74"/>
                  <a:pt x="555" y="76"/>
                  <a:pt x="554" y="76"/>
                </a:cubicBezTo>
                <a:cubicBezTo>
                  <a:pt x="554" y="76"/>
                  <a:pt x="554" y="78"/>
                  <a:pt x="553" y="77"/>
                </a:cubicBezTo>
                <a:cubicBezTo>
                  <a:pt x="552" y="77"/>
                  <a:pt x="551" y="75"/>
                  <a:pt x="550" y="75"/>
                </a:cubicBezTo>
                <a:cubicBezTo>
                  <a:pt x="550" y="75"/>
                  <a:pt x="549" y="75"/>
                  <a:pt x="549" y="74"/>
                </a:cubicBezTo>
                <a:cubicBezTo>
                  <a:pt x="548" y="74"/>
                  <a:pt x="548" y="74"/>
                  <a:pt x="548" y="73"/>
                </a:cubicBezTo>
                <a:cubicBezTo>
                  <a:pt x="547" y="73"/>
                  <a:pt x="547" y="73"/>
                  <a:pt x="547" y="73"/>
                </a:cubicBezTo>
                <a:cubicBezTo>
                  <a:pt x="547" y="72"/>
                  <a:pt x="546" y="71"/>
                  <a:pt x="545" y="72"/>
                </a:cubicBezTo>
                <a:cubicBezTo>
                  <a:pt x="545" y="72"/>
                  <a:pt x="543" y="72"/>
                  <a:pt x="542" y="73"/>
                </a:cubicBezTo>
                <a:cubicBezTo>
                  <a:pt x="541" y="74"/>
                  <a:pt x="541" y="76"/>
                  <a:pt x="541" y="76"/>
                </a:cubicBezTo>
                <a:cubicBezTo>
                  <a:pt x="540" y="77"/>
                  <a:pt x="540" y="75"/>
                  <a:pt x="540" y="75"/>
                </a:cubicBezTo>
                <a:cubicBezTo>
                  <a:pt x="540" y="75"/>
                  <a:pt x="539" y="70"/>
                  <a:pt x="539" y="69"/>
                </a:cubicBezTo>
                <a:cubicBezTo>
                  <a:pt x="539" y="68"/>
                  <a:pt x="538" y="69"/>
                  <a:pt x="537" y="69"/>
                </a:cubicBezTo>
                <a:cubicBezTo>
                  <a:pt x="536" y="69"/>
                  <a:pt x="538" y="73"/>
                  <a:pt x="537" y="74"/>
                </a:cubicBezTo>
                <a:cubicBezTo>
                  <a:pt x="536" y="74"/>
                  <a:pt x="538" y="75"/>
                  <a:pt x="537" y="76"/>
                </a:cubicBezTo>
                <a:cubicBezTo>
                  <a:pt x="537" y="76"/>
                  <a:pt x="537" y="76"/>
                  <a:pt x="537" y="76"/>
                </a:cubicBezTo>
                <a:cubicBezTo>
                  <a:pt x="536" y="76"/>
                  <a:pt x="535" y="77"/>
                  <a:pt x="535" y="77"/>
                </a:cubicBezTo>
                <a:cubicBezTo>
                  <a:pt x="534" y="80"/>
                  <a:pt x="534" y="80"/>
                  <a:pt x="534" y="80"/>
                </a:cubicBezTo>
                <a:cubicBezTo>
                  <a:pt x="536" y="81"/>
                  <a:pt x="536" y="81"/>
                  <a:pt x="536" y="81"/>
                </a:cubicBezTo>
                <a:cubicBezTo>
                  <a:pt x="535" y="82"/>
                  <a:pt x="535" y="83"/>
                  <a:pt x="535" y="83"/>
                </a:cubicBezTo>
                <a:cubicBezTo>
                  <a:pt x="535" y="84"/>
                  <a:pt x="535" y="85"/>
                  <a:pt x="535" y="85"/>
                </a:cubicBezTo>
                <a:cubicBezTo>
                  <a:pt x="535" y="86"/>
                  <a:pt x="535" y="86"/>
                  <a:pt x="535" y="87"/>
                </a:cubicBezTo>
                <a:cubicBezTo>
                  <a:pt x="534" y="87"/>
                  <a:pt x="534" y="88"/>
                  <a:pt x="534" y="89"/>
                </a:cubicBezTo>
                <a:cubicBezTo>
                  <a:pt x="534" y="90"/>
                  <a:pt x="535" y="91"/>
                  <a:pt x="535" y="91"/>
                </a:cubicBezTo>
                <a:cubicBezTo>
                  <a:pt x="535" y="92"/>
                  <a:pt x="537" y="91"/>
                  <a:pt x="537" y="91"/>
                </a:cubicBezTo>
                <a:cubicBezTo>
                  <a:pt x="537" y="92"/>
                  <a:pt x="538" y="91"/>
                  <a:pt x="539" y="91"/>
                </a:cubicBezTo>
                <a:cubicBezTo>
                  <a:pt x="539" y="91"/>
                  <a:pt x="541" y="92"/>
                  <a:pt x="541" y="93"/>
                </a:cubicBezTo>
                <a:cubicBezTo>
                  <a:pt x="540" y="94"/>
                  <a:pt x="537" y="93"/>
                  <a:pt x="537" y="93"/>
                </a:cubicBezTo>
                <a:cubicBezTo>
                  <a:pt x="536" y="94"/>
                  <a:pt x="536" y="94"/>
                  <a:pt x="536" y="94"/>
                </a:cubicBezTo>
                <a:cubicBezTo>
                  <a:pt x="536" y="94"/>
                  <a:pt x="536" y="96"/>
                  <a:pt x="536" y="96"/>
                </a:cubicBezTo>
                <a:cubicBezTo>
                  <a:pt x="536" y="97"/>
                  <a:pt x="538" y="97"/>
                  <a:pt x="538" y="98"/>
                </a:cubicBezTo>
                <a:cubicBezTo>
                  <a:pt x="538" y="98"/>
                  <a:pt x="538" y="99"/>
                  <a:pt x="537" y="100"/>
                </a:cubicBezTo>
                <a:cubicBezTo>
                  <a:pt x="536" y="99"/>
                  <a:pt x="536" y="99"/>
                  <a:pt x="536" y="99"/>
                </a:cubicBezTo>
                <a:cubicBezTo>
                  <a:pt x="536" y="101"/>
                  <a:pt x="536" y="101"/>
                  <a:pt x="536" y="101"/>
                </a:cubicBezTo>
                <a:cubicBezTo>
                  <a:pt x="535" y="101"/>
                  <a:pt x="536" y="103"/>
                  <a:pt x="536" y="103"/>
                </a:cubicBezTo>
                <a:cubicBezTo>
                  <a:pt x="535" y="103"/>
                  <a:pt x="534" y="103"/>
                  <a:pt x="534" y="104"/>
                </a:cubicBezTo>
                <a:cubicBezTo>
                  <a:pt x="533" y="104"/>
                  <a:pt x="532" y="105"/>
                  <a:pt x="532" y="105"/>
                </a:cubicBezTo>
                <a:cubicBezTo>
                  <a:pt x="530" y="106"/>
                  <a:pt x="530" y="106"/>
                  <a:pt x="530" y="106"/>
                </a:cubicBezTo>
                <a:cubicBezTo>
                  <a:pt x="529" y="106"/>
                  <a:pt x="528" y="105"/>
                  <a:pt x="528" y="106"/>
                </a:cubicBezTo>
                <a:cubicBezTo>
                  <a:pt x="527" y="106"/>
                  <a:pt x="526" y="105"/>
                  <a:pt x="526" y="105"/>
                </a:cubicBezTo>
                <a:cubicBezTo>
                  <a:pt x="525" y="106"/>
                  <a:pt x="525" y="104"/>
                  <a:pt x="525" y="104"/>
                </a:cubicBezTo>
                <a:cubicBezTo>
                  <a:pt x="526" y="103"/>
                  <a:pt x="529" y="103"/>
                  <a:pt x="529" y="103"/>
                </a:cubicBezTo>
                <a:cubicBezTo>
                  <a:pt x="528" y="104"/>
                  <a:pt x="531" y="104"/>
                  <a:pt x="531" y="103"/>
                </a:cubicBezTo>
                <a:cubicBezTo>
                  <a:pt x="532" y="101"/>
                  <a:pt x="532" y="101"/>
                  <a:pt x="532" y="101"/>
                </a:cubicBezTo>
                <a:cubicBezTo>
                  <a:pt x="533" y="101"/>
                  <a:pt x="533" y="100"/>
                  <a:pt x="534" y="100"/>
                </a:cubicBezTo>
                <a:cubicBezTo>
                  <a:pt x="534" y="99"/>
                  <a:pt x="535" y="95"/>
                  <a:pt x="534" y="94"/>
                </a:cubicBezTo>
                <a:cubicBezTo>
                  <a:pt x="533" y="93"/>
                  <a:pt x="533" y="93"/>
                  <a:pt x="533" y="93"/>
                </a:cubicBezTo>
                <a:cubicBezTo>
                  <a:pt x="533" y="90"/>
                  <a:pt x="533" y="90"/>
                  <a:pt x="533" y="90"/>
                </a:cubicBezTo>
                <a:cubicBezTo>
                  <a:pt x="532" y="90"/>
                  <a:pt x="534" y="86"/>
                  <a:pt x="533" y="86"/>
                </a:cubicBezTo>
                <a:cubicBezTo>
                  <a:pt x="532" y="86"/>
                  <a:pt x="534" y="83"/>
                  <a:pt x="533" y="82"/>
                </a:cubicBezTo>
                <a:cubicBezTo>
                  <a:pt x="532" y="80"/>
                  <a:pt x="532" y="80"/>
                  <a:pt x="532" y="80"/>
                </a:cubicBezTo>
                <a:cubicBezTo>
                  <a:pt x="532" y="80"/>
                  <a:pt x="533" y="78"/>
                  <a:pt x="532" y="78"/>
                </a:cubicBezTo>
                <a:cubicBezTo>
                  <a:pt x="532" y="77"/>
                  <a:pt x="534" y="76"/>
                  <a:pt x="534" y="75"/>
                </a:cubicBezTo>
                <a:cubicBezTo>
                  <a:pt x="534" y="72"/>
                  <a:pt x="534" y="72"/>
                  <a:pt x="534" y="72"/>
                </a:cubicBezTo>
                <a:cubicBezTo>
                  <a:pt x="534" y="72"/>
                  <a:pt x="533" y="71"/>
                  <a:pt x="533" y="71"/>
                </a:cubicBezTo>
                <a:cubicBezTo>
                  <a:pt x="533" y="71"/>
                  <a:pt x="533" y="69"/>
                  <a:pt x="532" y="68"/>
                </a:cubicBezTo>
                <a:cubicBezTo>
                  <a:pt x="532" y="67"/>
                  <a:pt x="531" y="67"/>
                  <a:pt x="530" y="67"/>
                </a:cubicBezTo>
                <a:cubicBezTo>
                  <a:pt x="530" y="67"/>
                  <a:pt x="530" y="67"/>
                  <a:pt x="529" y="66"/>
                </a:cubicBezTo>
                <a:cubicBezTo>
                  <a:pt x="529" y="66"/>
                  <a:pt x="529" y="66"/>
                  <a:pt x="528" y="66"/>
                </a:cubicBezTo>
                <a:cubicBezTo>
                  <a:pt x="526" y="66"/>
                  <a:pt x="526" y="68"/>
                  <a:pt x="526" y="68"/>
                </a:cubicBezTo>
                <a:cubicBezTo>
                  <a:pt x="526" y="69"/>
                  <a:pt x="525" y="70"/>
                  <a:pt x="525" y="70"/>
                </a:cubicBezTo>
                <a:cubicBezTo>
                  <a:pt x="523" y="71"/>
                  <a:pt x="524" y="72"/>
                  <a:pt x="523" y="72"/>
                </a:cubicBezTo>
                <a:cubicBezTo>
                  <a:pt x="523" y="72"/>
                  <a:pt x="523" y="75"/>
                  <a:pt x="523" y="75"/>
                </a:cubicBezTo>
                <a:cubicBezTo>
                  <a:pt x="523" y="75"/>
                  <a:pt x="526" y="75"/>
                  <a:pt x="524" y="76"/>
                </a:cubicBezTo>
                <a:cubicBezTo>
                  <a:pt x="522" y="76"/>
                  <a:pt x="523" y="77"/>
                  <a:pt x="523" y="77"/>
                </a:cubicBezTo>
                <a:cubicBezTo>
                  <a:pt x="523" y="77"/>
                  <a:pt x="522" y="79"/>
                  <a:pt x="520" y="80"/>
                </a:cubicBezTo>
                <a:cubicBezTo>
                  <a:pt x="519" y="80"/>
                  <a:pt x="519" y="80"/>
                  <a:pt x="518" y="81"/>
                </a:cubicBezTo>
                <a:cubicBezTo>
                  <a:pt x="517" y="82"/>
                  <a:pt x="518" y="84"/>
                  <a:pt x="519" y="84"/>
                </a:cubicBezTo>
                <a:cubicBezTo>
                  <a:pt x="520" y="85"/>
                  <a:pt x="521" y="85"/>
                  <a:pt x="520" y="85"/>
                </a:cubicBezTo>
                <a:cubicBezTo>
                  <a:pt x="520" y="86"/>
                  <a:pt x="519" y="88"/>
                  <a:pt x="518" y="88"/>
                </a:cubicBezTo>
                <a:cubicBezTo>
                  <a:pt x="517" y="89"/>
                  <a:pt x="521" y="90"/>
                  <a:pt x="521" y="91"/>
                </a:cubicBezTo>
                <a:cubicBezTo>
                  <a:pt x="520" y="92"/>
                  <a:pt x="525" y="93"/>
                  <a:pt x="525" y="93"/>
                </a:cubicBezTo>
                <a:cubicBezTo>
                  <a:pt x="525" y="93"/>
                  <a:pt x="526" y="93"/>
                  <a:pt x="525" y="95"/>
                </a:cubicBezTo>
                <a:cubicBezTo>
                  <a:pt x="524" y="95"/>
                  <a:pt x="524" y="96"/>
                  <a:pt x="523" y="96"/>
                </a:cubicBezTo>
                <a:cubicBezTo>
                  <a:pt x="522" y="96"/>
                  <a:pt x="522" y="94"/>
                  <a:pt x="521" y="94"/>
                </a:cubicBezTo>
                <a:cubicBezTo>
                  <a:pt x="520" y="94"/>
                  <a:pt x="518" y="92"/>
                  <a:pt x="517" y="92"/>
                </a:cubicBezTo>
                <a:cubicBezTo>
                  <a:pt x="516" y="92"/>
                  <a:pt x="513" y="89"/>
                  <a:pt x="512" y="89"/>
                </a:cubicBezTo>
                <a:cubicBezTo>
                  <a:pt x="511" y="89"/>
                  <a:pt x="510" y="88"/>
                  <a:pt x="509" y="88"/>
                </a:cubicBezTo>
                <a:cubicBezTo>
                  <a:pt x="508" y="87"/>
                  <a:pt x="507" y="86"/>
                  <a:pt x="506" y="86"/>
                </a:cubicBezTo>
                <a:cubicBezTo>
                  <a:pt x="505" y="86"/>
                  <a:pt x="503" y="84"/>
                  <a:pt x="502" y="84"/>
                </a:cubicBezTo>
                <a:cubicBezTo>
                  <a:pt x="501" y="84"/>
                  <a:pt x="502" y="86"/>
                  <a:pt x="502" y="87"/>
                </a:cubicBezTo>
                <a:cubicBezTo>
                  <a:pt x="503" y="88"/>
                  <a:pt x="507" y="90"/>
                  <a:pt x="505" y="90"/>
                </a:cubicBezTo>
                <a:cubicBezTo>
                  <a:pt x="505" y="90"/>
                  <a:pt x="508" y="93"/>
                  <a:pt x="506" y="94"/>
                </a:cubicBezTo>
                <a:cubicBezTo>
                  <a:pt x="505" y="94"/>
                  <a:pt x="503" y="89"/>
                  <a:pt x="502" y="90"/>
                </a:cubicBezTo>
                <a:cubicBezTo>
                  <a:pt x="501" y="90"/>
                  <a:pt x="502" y="92"/>
                  <a:pt x="502" y="92"/>
                </a:cubicBezTo>
                <a:cubicBezTo>
                  <a:pt x="501" y="92"/>
                  <a:pt x="500" y="93"/>
                  <a:pt x="500" y="93"/>
                </a:cubicBezTo>
                <a:cubicBezTo>
                  <a:pt x="499" y="93"/>
                  <a:pt x="498" y="91"/>
                  <a:pt x="498" y="91"/>
                </a:cubicBezTo>
                <a:cubicBezTo>
                  <a:pt x="496" y="91"/>
                  <a:pt x="494" y="95"/>
                  <a:pt x="493" y="96"/>
                </a:cubicBezTo>
                <a:cubicBezTo>
                  <a:pt x="491" y="96"/>
                  <a:pt x="491" y="92"/>
                  <a:pt x="490" y="92"/>
                </a:cubicBezTo>
                <a:cubicBezTo>
                  <a:pt x="487" y="93"/>
                  <a:pt x="487" y="95"/>
                  <a:pt x="484" y="95"/>
                </a:cubicBezTo>
                <a:cubicBezTo>
                  <a:pt x="482" y="96"/>
                  <a:pt x="483" y="97"/>
                  <a:pt x="481" y="97"/>
                </a:cubicBezTo>
                <a:cubicBezTo>
                  <a:pt x="479" y="97"/>
                  <a:pt x="481" y="100"/>
                  <a:pt x="479" y="100"/>
                </a:cubicBezTo>
                <a:cubicBezTo>
                  <a:pt x="478" y="100"/>
                  <a:pt x="478" y="103"/>
                  <a:pt x="478" y="103"/>
                </a:cubicBezTo>
                <a:cubicBezTo>
                  <a:pt x="478" y="105"/>
                  <a:pt x="476" y="103"/>
                  <a:pt x="475" y="103"/>
                </a:cubicBezTo>
                <a:cubicBezTo>
                  <a:pt x="475" y="103"/>
                  <a:pt x="474" y="102"/>
                  <a:pt x="474" y="103"/>
                </a:cubicBezTo>
                <a:cubicBezTo>
                  <a:pt x="472" y="103"/>
                  <a:pt x="474" y="100"/>
                  <a:pt x="474" y="100"/>
                </a:cubicBezTo>
                <a:cubicBezTo>
                  <a:pt x="474" y="99"/>
                  <a:pt x="477" y="99"/>
                  <a:pt x="477" y="99"/>
                </a:cubicBezTo>
                <a:cubicBezTo>
                  <a:pt x="477" y="98"/>
                  <a:pt x="477" y="97"/>
                  <a:pt x="476" y="97"/>
                </a:cubicBezTo>
                <a:cubicBezTo>
                  <a:pt x="474" y="96"/>
                  <a:pt x="474" y="94"/>
                  <a:pt x="473" y="94"/>
                </a:cubicBezTo>
                <a:cubicBezTo>
                  <a:pt x="473" y="94"/>
                  <a:pt x="471" y="94"/>
                  <a:pt x="470" y="94"/>
                </a:cubicBezTo>
                <a:cubicBezTo>
                  <a:pt x="469" y="95"/>
                  <a:pt x="471" y="96"/>
                  <a:pt x="470" y="96"/>
                </a:cubicBezTo>
                <a:cubicBezTo>
                  <a:pt x="468" y="96"/>
                  <a:pt x="471" y="98"/>
                  <a:pt x="469" y="98"/>
                </a:cubicBezTo>
                <a:cubicBezTo>
                  <a:pt x="468" y="99"/>
                  <a:pt x="468" y="99"/>
                  <a:pt x="469" y="100"/>
                </a:cubicBezTo>
                <a:cubicBezTo>
                  <a:pt x="470" y="102"/>
                  <a:pt x="470" y="102"/>
                  <a:pt x="470" y="102"/>
                </a:cubicBezTo>
                <a:cubicBezTo>
                  <a:pt x="470" y="102"/>
                  <a:pt x="472" y="104"/>
                  <a:pt x="470" y="105"/>
                </a:cubicBezTo>
                <a:cubicBezTo>
                  <a:pt x="469" y="105"/>
                  <a:pt x="468" y="105"/>
                  <a:pt x="466" y="106"/>
                </a:cubicBezTo>
                <a:cubicBezTo>
                  <a:pt x="465" y="106"/>
                  <a:pt x="464" y="107"/>
                  <a:pt x="463" y="108"/>
                </a:cubicBezTo>
                <a:cubicBezTo>
                  <a:pt x="461" y="108"/>
                  <a:pt x="464" y="113"/>
                  <a:pt x="463" y="113"/>
                </a:cubicBezTo>
                <a:cubicBezTo>
                  <a:pt x="461" y="114"/>
                  <a:pt x="460" y="113"/>
                  <a:pt x="459" y="112"/>
                </a:cubicBezTo>
                <a:cubicBezTo>
                  <a:pt x="459" y="112"/>
                  <a:pt x="459" y="112"/>
                  <a:pt x="459" y="112"/>
                </a:cubicBezTo>
                <a:cubicBezTo>
                  <a:pt x="457" y="111"/>
                  <a:pt x="457" y="111"/>
                  <a:pt x="457" y="111"/>
                </a:cubicBezTo>
                <a:cubicBezTo>
                  <a:pt x="457" y="111"/>
                  <a:pt x="456" y="110"/>
                  <a:pt x="454" y="110"/>
                </a:cubicBezTo>
                <a:cubicBezTo>
                  <a:pt x="453" y="110"/>
                  <a:pt x="454" y="114"/>
                  <a:pt x="453" y="113"/>
                </a:cubicBezTo>
                <a:cubicBezTo>
                  <a:pt x="452" y="113"/>
                  <a:pt x="451" y="112"/>
                  <a:pt x="451" y="111"/>
                </a:cubicBezTo>
                <a:cubicBezTo>
                  <a:pt x="451" y="111"/>
                  <a:pt x="451" y="111"/>
                  <a:pt x="451" y="111"/>
                </a:cubicBezTo>
                <a:cubicBezTo>
                  <a:pt x="449" y="110"/>
                  <a:pt x="451" y="108"/>
                  <a:pt x="451" y="108"/>
                </a:cubicBezTo>
                <a:cubicBezTo>
                  <a:pt x="451" y="108"/>
                  <a:pt x="452" y="107"/>
                  <a:pt x="450" y="106"/>
                </a:cubicBezTo>
                <a:cubicBezTo>
                  <a:pt x="449" y="106"/>
                  <a:pt x="449" y="105"/>
                  <a:pt x="449" y="105"/>
                </a:cubicBezTo>
                <a:cubicBezTo>
                  <a:pt x="448" y="105"/>
                  <a:pt x="447" y="103"/>
                  <a:pt x="446" y="103"/>
                </a:cubicBezTo>
                <a:cubicBezTo>
                  <a:pt x="446" y="103"/>
                  <a:pt x="446" y="102"/>
                  <a:pt x="447" y="102"/>
                </a:cubicBezTo>
                <a:cubicBezTo>
                  <a:pt x="447" y="102"/>
                  <a:pt x="448" y="103"/>
                  <a:pt x="449" y="103"/>
                </a:cubicBezTo>
                <a:cubicBezTo>
                  <a:pt x="449" y="103"/>
                  <a:pt x="450" y="104"/>
                  <a:pt x="451" y="104"/>
                </a:cubicBezTo>
                <a:cubicBezTo>
                  <a:pt x="451" y="104"/>
                  <a:pt x="452" y="106"/>
                  <a:pt x="453" y="105"/>
                </a:cubicBezTo>
                <a:cubicBezTo>
                  <a:pt x="454" y="104"/>
                  <a:pt x="455" y="106"/>
                  <a:pt x="455" y="106"/>
                </a:cubicBezTo>
                <a:cubicBezTo>
                  <a:pt x="455" y="106"/>
                  <a:pt x="457" y="107"/>
                  <a:pt x="457" y="107"/>
                </a:cubicBezTo>
                <a:cubicBezTo>
                  <a:pt x="459" y="107"/>
                  <a:pt x="460" y="108"/>
                  <a:pt x="460" y="107"/>
                </a:cubicBezTo>
                <a:cubicBezTo>
                  <a:pt x="461" y="107"/>
                  <a:pt x="461" y="106"/>
                  <a:pt x="462" y="106"/>
                </a:cubicBezTo>
                <a:cubicBezTo>
                  <a:pt x="462" y="105"/>
                  <a:pt x="462" y="105"/>
                  <a:pt x="462" y="105"/>
                </a:cubicBezTo>
                <a:cubicBezTo>
                  <a:pt x="463" y="105"/>
                  <a:pt x="463" y="104"/>
                  <a:pt x="464" y="104"/>
                </a:cubicBezTo>
                <a:cubicBezTo>
                  <a:pt x="464" y="103"/>
                  <a:pt x="464" y="103"/>
                  <a:pt x="465" y="102"/>
                </a:cubicBezTo>
                <a:cubicBezTo>
                  <a:pt x="465" y="101"/>
                  <a:pt x="465" y="101"/>
                  <a:pt x="465" y="101"/>
                </a:cubicBezTo>
                <a:cubicBezTo>
                  <a:pt x="466" y="100"/>
                  <a:pt x="464" y="98"/>
                  <a:pt x="463" y="97"/>
                </a:cubicBezTo>
                <a:cubicBezTo>
                  <a:pt x="462" y="96"/>
                  <a:pt x="460" y="96"/>
                  <a:pt x="459" y="95"/>
                </a:cubicBezTo>
                <a:cubicBezTo>
                  <a:pt x="459" y="94"/>
                  <a:pt x="458" y="94"/>
                  <a:pt x="458" y="94"/>
                </a:cubicBezTo>
                <a:cubicBezTo>
                  <a:pt x="456" y="93"/>
                  <a:pt x="454" y="91"/>
                  <a:pt x="453" y="91"/>
                </a:cubicBezTo>
                <a:cubicBezTo>
                  <a:pt x="453" y="91"/>
                  <a:pt x="452" y="91"/>
                  <a:pt x="451" y="90"/>
                </a:cubicBezTo>
                <a:cubicBezTo>
                  <a:pt x="449" y="89"/>
                  <a:pt x="447" y="90"/>
                  <a:pt x="447" y="88"/>
                </a:cubicBezTo>
                <a:cubicBezTo>
                  <a:pt x="446" y="87"/>
                  <a:pt x="444" y="87"/>
                  <a:pt x="442" y="88"/>
                </a:cubicBezTo>
                <a:cubicBezTo>
                  <a:pt x="441" y="88"/>
                  <a:pt x="440" y="89"/>
                  <a:pt x="439" y="88"/>
                </a:cubicBezTo>
                <a:cubicBezTo>
                  <a:pt x="439" y="88"/>
                  <a:pt x="439" y="88"/>
                  <a:pt x="440" y="87"/>
                </a:cubicBezTo>
                <a:cubicBezTo>
                  <a:pt x="440" y="86"/>
                  <a:pt x="440" y="86"/>
                  <a:pt x="442" y="86"/>
                </a:cubicBezTo>
                <a:cubicBezTo>
                  <a:pt x="444" y="86"/>
                  <a:pt x="444" y="84"/>
                  <a:pt x="444" y="84"/>
                </a:cubicBezTo>
                <a:cubicBezTo>
                  <a:pt x="444" y="84"/>
                  <a:pt x="443" y="83"/>
                  <a:pt x="441" y="83"/>
                </a:cubicBezTo>
                <a:cubicBezTo>
                  <a:pt x="439" y="82"/>
                  <a:pt x="437" y="81"/>
                  <a:pt x="437" y="81"/>
                </a:cubicBezTo>
                <a:cubicBezTo>
                  <a:pt x="437" y="81"/>
                  <a:pt x="436" y="80"/>
                  <a:pt x="435" y="80"/>
                </a:cubicBezTo>
                <a:cubicBezTo>
                  <a:pt x="434" y="80"/>
                  <a:pt x="434" y="81"/>
                  <a:pt x="433" y="81"/>
                </a:cubicBezTo>
                <a:cubicBezTo>
                  <a:pt x="433" y="81"/>
                  <a:pt x="431" y="80"/>
                  <a:pt x="430" y="80"/>
                </a:cubicBezTo>
                <a:cubicBezTo>
                  <a:pt x="430" y="79"/>
                  <a:pt x="429" y="79"/>
                  <a:pt x="428" y="80"/>
                </a:cubicBezTo>
                <a:cubicBezTo>
                  <a:pt x="427" y="80"/>
                  <a:pt x="426" y="81"/>
                  <a:pt x="426" y="82"/>
                </a:cubicBezTo>
                <a:cubicBezTo>
                  <a:pt x="425" y="82"/>
                  <a:pt x="424" y="83"/>
                  <a:pt x="424" y="83"/>
                </a:cubicBezTo>
                <a:cubicBezTo>
                  <a:pt x="423" y="83"/>
                  <a:pt x="422" y="84"/>
                  <a:pt x="422" y="84"/>
                </a:cubicBezTo>
                <a:cubicBezTo>
                  <a:pt x="422" y="84"/>
                  <a:pt x="421" y="84"/>
                  <a:pt x="420" y="85"/>
                </a:cubicBezTo>
                <a:cubicBezTo>
                  <a:pt x="419" y="85"/>
                  <a:pt x="419" y="85"/>
                  <a:pt x="418" y="85"/>
                </a:cubicBezTo>
                <a:cubicBezTo>
                  <a:pt x="417" y="84"/>
                  <a:pt x="416" y="85"/>
                  <a:pt x="416" y="85"/>
                </a:cubicBezTo>
                <a:cubicBezTo>
                  <a:pt x="415" y="86"/>
                  <a:pt x="415" y="87"/>
                  <a:pt x="415" y="87"/>
                </a:cubicBezTo>
                <a:cubicBezTo>
                  <a:pt x="414" y="87"/>
                  <a:pt x="413" y="89"/>
                  <a:pt x="412" y="89"/>
                </a:cubicBezTo>
                <a:cubicBezTo>
                  <a:pt x="411" y="89"/>
                  <a:pt x="411" y="90"/>
                  <a:pt x="410" y="90"/>
                </a:cubicBezTo>
                <a:cubicBezTo>
                  <a:pt x="410" y="91"/>
                  <a:pt x="409" y="91"/>
                  <a:pt x="409" y="91"/>
                </a:cubicBezTo>
                <a:cubicBezTo>
                  <a:pt x="406" y="92"/>
                  <a:pt x="406" y="92"/>
                  <a:pt x="406" y="92"/>
                </a:cubicBezTo>
                <a:cubicBezTo>
                  <a:pt x="406" y="92"/>
                  <a:pt x="406" y="93"/>
                  <a:pt x="406" y="94"/>
                </a:cubicBezTo>
                <a:cubicBezTo>
                  <a:pt x="406" y="95"/>
                  <a:pt x="406" y="96"/>
                  <a:pt x="405" y="96"/>
                </a:cubicBezTo>
                <a:cubicBezTo>
                  <a:pt x="405" y="96"/>
                  <a:pt x="405" y="96"/>
                  <a:pt x="404" y="96"/>
                </a:cubicBezTo>
                <a:cubicBezTo>
                  <a:pt x="403" y="96"/>
                  <a:pt x="403" y="96"/>
                  <a:pt x="402" y="97"/>
                </a:cubicBezTo>
                <a:cubicBezTo>
                  <a:pt x="402" y="97"/>
                  <a:pt x="402" y="97"/>
                  <a:pt x="402" y="97"/>
                </a:cubicBezTo>
                <a:cubicBezTo>
                  <a:pt x="402" y="98"/>
                  <a:pt x="401" y="98"/>
                  <a:pt x="401" y="99"/>
                </a:cubicBezTo>
                <a:cubicBezTo>
                  <a:pt x="401" y="99"/>
                  <a:pt x="402" y="99"/>
                  <a:pt x="402" y="99"/>
                </a:cubicBezTo>
                <a:cubicBezTo>
                  <a:pt x="403" y="99"/>
                  <a:pt x="403" y="99"/>
                  <a:pt x="403" y="99"/>
                </a:cubicBezTo>
                <a:cubicBezTo>
                  <a:pt x="404" y="99"/>
                  <a:pt x="405" y="99"/>
                  <a:pt x="405" y="98"/>
                </a:cubicBezTo>
                <a:cubicBezTo>
                  <a:pt x="405" y="98"/>
                  <a:pt x="406" y="97"/>
                  <a:pt x="407" y="97"/>
                </a:cubicBezTo>
                <a:cubicBezTo>
                  <a:pt x="408" y="97"/>
                  <a:pt x="407" y="98"/>
                  <a:pt x="408" y="98"/>
                </a:cubicBezTo>
                <a:cubicBezTo>
                  <a:pt x="408" y="99"/>
                  <a:pt x="408" y="100"/>
                  <a:pt x="408" y="100"/>
                </a:cubicBezTo>
                <a:cubicBezTo>
                  <a:pt x="407" y="100"/>
                  <a:pt x="406" y="101"/>
                  <a:pt x="405" y="101"/>
                </a:cubicBezTo>
                <a:cubicBezTo>
                  <a:pt x="405" y="101"/>
                  <a:pt x="404" y="101"/>
                  <a:pt x="404" y="101"/>
                </a:cubicBezTo>
                <a:cubicBezTo>
                  <a:pt x="403" y="102"/>
                  <a:pt x="403" y="103"/>
                  <a:pt x="403" y="103"/>
                </a:cubicBezTo>
                <a:cubicBezTo>
                  <a:pt x="403" y="104"/>
                  <a:pt x="402" y="105"/>
                  <a:pt x="402" y="105"/>
                </a:cubicBezTo>
                <a:cubicBezTo>
                  <a:pt x="402" y="105"/>
                  <a:pt x="401" y="107"/>
                  <a:pt x="401" y="108"/>
                </a:cubicBezTo>
                <a:cubicBezTo>
                  <a:pt x="400" y="108"/>
                  <a:pt x="399" y="108"/>
                  <a:pt x="399" y="108"/>
                </a:cubicBezTo>
                <a:cubicBezTo>
                  <a:pt x="399" y="109"/>
                  <a:pt x="398" y="109"/>
                  <a:pt x="397" y="110"/>
                </a:cubicBezTo>
                <a:cubicBezTo>
                  <a:pt x="397" y="110"/>
                  <a:pt x="397" y="113"/>
                  <a:pt x="397" y="113"/>
                </a:cubicBezTo>
                <a:cubicBezTo>
                  <a:pt x="397" y="113"/>
                  <a:pt x="397" y="115"/>
                  <a:pt x="396" y="115"/>
                </a:cubicBezTo>
                <a:cubicBezTo>
                  <a:pt x="396" y="115"/>
                  <a:pt x="395" y="115"/>
                  <a:pt x="395" y="115"/>
                </a:cubicBezTo>
                <a:cubicBezTo>
                  <a:pt x="394" y="116"/>
                  <a:pt x="394" y="116"/>
                  <a:pt x="393" y="116"/>
                </a:cubicBezTo>
                <a:cubicBezTo>
                  <a:pt x="391" y="118"/>
                  <a:pt x="391" y="118"/>
                  <a:pt x="390" y="119"/>
                </a:cubicBezTo>
                <a:cubicBezTo>
                  <a:pt x="388" y="120"/>
                  <a:pt x="389" y="121"/>
                  <a:pt x="389" y="121"/>
                </a:cubicBezTo>
                <a:cubicBezTo>
                  <a:pt x="389" y="122"/>
                  <a:pt x="387" y="121"/>
                  <a:pt x="386" y="122"/>
                </a:cubicBezTo>
                <a:cubicBezTo>
                  <a:pt x="385" y="122"/>
                  <a:pt x="385" y="122"/>
                  <a:pt x="385" y="122"/>
                </a:cubicBezTo>
                <a:cubicBezTo>
                  <a:pt x="385" y="122"/>
                  <a:pt x="385" y="123"/>
                  <a:pt x="385" y="124"/>
                </a:cubicBezTo>
                <a:cubicBezTo>
                  <a:pt x="385" y="125"/>
                  <a:pt x="385" y="126"/>
                  <a:pt x="385" y="126"/>
                </a:cubicBezTo>
                <a:cubicBezTo>
                  <a:pt x="384" y="128"/>
                  <a:pt x="385" y="128"/>
                  <a:pt x="385" y="129"/>
                </a:cubicBezTo>
                <a:cubicBezTo>
                  <a:pt x="386" y="130"/>
                  <a:pt x="386" y="130"/>
                  <a:pt x="385" y="131"/>
                </a:cubicBezTo>
                <a:cubicBezTo>
                  <a:pt x="385" y="132"/>
                  <a:pt x="385" y="133"/>
                  <a:pt x="385" y="134"/>
                </a:cubicBezTo>
                <a:cubicBezTo>
                  <a:pt x="385" y="134"/>
                  <a:pt x="386" y="135"/>
                  <a:pt x="386" y="136"/>
                </a:cubicBezTo>
                <a:cubicBezTo>
                  <a:pt x="386" y="137"/>
                  <a:pt x="387" y="137"/>
                  <a:pt x="387" y="138"/>
                </a:cubicBezTo>
                <a:cubicBezTo>
                  <a:pt x="388" y="139"/>
                  <a:pt x="388" y="139"/>
                  <a:pt x="388" y="140"/>
                </a:cubicBezTo>
                <a:cubicBezTo>
                  <a:pt x="390" y="140"/>
                  <a:pt x="392" y="141"/>
                  <a:pt x="393" y="140"/>
                </a:cubicBezTo>
                <a:cubicBezTo>
                  <a:pt x="393" y="140"/>
                  <a:pt x="393" y="138"/>
                  <a:pt x="395" y="137"/>
                </a:cubicBezTo>
                <a:cubicBezTo>
                  <a:pt x="395" y="137"/>
                  <a:pt x="398" y="135"/>
                  <a:pt x="399" y="136"/>
                </a:cubicBezTo>
                <a:cubicBezTo>
                  <a:pt x="400" y="137"/>
                  <a:pt x="399" y="138"/>
                  <a:pt x="400" y="139"/>
                </a:cubicBezTo>
                <a:cubicBezTo>
                  <a:pt x="400" y="139"/>
                  <a:pt x="399" y="139"/>
                  <a:pt x="400" y="140"/>
                </a:cubicBezTo>
                <a:cubicBezTo>
                  <a:pt x="400" y="140"/>
                  <a:pt x="400" y="140"/>
                  <a:pt x="400" y="140"/>
                </a:cubicBezTo>
                <a:cubicBezTo>
                  <a:pt x="400" y="141"/>
                  <a:pt x="400" y="141"/>
                  <a:pt x="400" y="141"/>
                </a:cubicBezTo>
                <a:cubicBezTo>
                  <a:pt x="401" y="142"/>
                  <a:pt x="400" y="143"/>
                  <a:pt x="401" y="143"/>
                </a:cubicBezTo>
                <a:cubicBezTo>
                  <a:pt x="402" y="143"/>
                  <a:pt x="402" y="145"/>
                  <a:pt x="402" y="145"/>
                </a:cubicBezTo>
                <a:cubicBezTo>
                  <a:pt x="403" y="145"/>
                  <a:pt x="402" y="148"/>
                  <a:pt x="403" y="148"/>
                </a:cubicBezTo>
                <a:cubicBezTo>
                  <a:pt x="403" y="148"/>
                  <a:pt x="405" y="149"/>
                  <a:pt x="405" y="149"/>
                </a:cubicBezTo>
                <a:cubicBezTo>
                  <a:pt x="405" y="149"/>
                  <a:pt x="406" y="148"/>
                  <a:pt x="406" y="147"/>
                </a:cubicBezTo>
                <a:cubicBezTo>
                  <a:pt x="406" y="146"/>
                  <a:pt x="410" y="146"/>
                  <a:pt x="410" y="146"/>
                </a:cubicBezTo>
                <a:cubicBezTo>
                  <a:pt x="411" y="145"/>
                  <a:pt x="412" y="147"/>
                  <a:pt x="412" y="143"/>
                </a:cubicBezTo>
                <a:cubicBezTo>
                  <a:pt x="413" y="142"/>
                  <a:pt x="412" y="141"/>
                  <a:pt x="412" y="141"/>
                </a:cubicBezTo>
                <a:cubicBezTo>
                  <a:pt x="413" y="140"/>
                  <a:pt x="411" y="139"/>
                  <a:pt x="411" y="139"/>
                </a:cubicBezTo>
                <a:cubicBezTo>
                  <a:pt x="411" y="138"/>
                  <a:pt x="411" y="138"/>
                  <a:pt x="412" y="138"/>
                </a:cubicBezTo>
                <a:cubicBezTo>
                  <a:pt x="412" y="137"/>
                  <a:pt x="414" y="138"/>
                  <a:pt x="414" y="137"/>
                </a:cubicBezTo>
                <a:cubicBezTo>
                  <a:pt x="414" y="136"/>
                  <a:pt x="415" y="135"/>
                  <a:pt x="416" y="135"/>
                </a:cubicBezTo>
                <a:cubicBezTo>
                  <a:pt x="416" y="134"/>
                  <a:pt x="417" y="133"/>
                  <a:pt x="417" y="133"/>
                </a:cubicBezTo>
                <a:cubicBezTo>
                  <a:pt x="417" y="132"/>
                  <a:pt x="416" y="132"/>
                  <a:pt x="416" y="131"/>
                </a:cubicBezTo>
                <a:cubicBezTo>
                  <a:pt x="413" y="129"/>
                  <a:pt x="413" y="129"/>
                  <a:pt x="413" y="129"/>
                </a:cubicBezTo>
                <a:cubicBezTo>
                  <a:pt x="413" y="128"/>
                  <a:pt x="413" y="128"/>
                  <a:pt x="413" y="128"/>
                </a:cubicBezTo>
                <a:cubicBezTo>
                  <a:pt x="413" y="127"/>
                  <a:pt x="412" y="126"/>
                  <a:pt x="412" y="126"/>
                </a:cubicBezTo>
                <a:cubicBezTo>
                  <a:pt x="412" y="125"/>
                  <a:pt x="412" y="125"/>
                  <a:pt x="413" y="125"/>
                </a:cubicBezTo>
                <a:cubicBezTo>
                  <a:pt x="414" y="124"/>
                  <a:pt x="413" y="123"/>
                  <a:pt x="413" y="123"/>
                </a:cubicBezTo>
                <a:cubicBezTo>
                  <a:pt x="414" y="123"/>
                  <a:pt x="414" y="123"/>
                  <a:pt x="414" y="123"/>
                </a:cubicBezTo>
                <a:cubicBezTo>
                  <a:pt x="415" y="121"/>
                  <a:pt x="415" y="121"/>
                  <a:pt x="415" y="121"/>
                </a:cubicBezTo>
                <a:cubicBezTo>
                  <a:pt x="415" y="120"/>
                  <a:pt x="415" y="120"/>
                  <a:pt x="415" y="120"/>
                </a:cubicBezTo>
                <a:cubicBezTo>
                  <a:pt x="416" y="119"/>
                  <a:pt x="416" y="120"/>
                  <a:pt x="416" y="120"/>
                </a:cubicBezTo>
                <a:cubicBezTo>
                  <a:pt x="417" y="120"/>
                  <a:pt x="417" y="118"/>
                  <a:pt x="418" y="119"/>
                </a:cubicBezTo>
                <a:cubicBezTo>
                  <a:pt x="418" y="119"/>
                  <a:pt x="418" y="117"/>
                  <a:pt x="419" y="117"/>
                </a:cubicBezTo>
                <a:cubicBezTo>
                  <a:pt x="419" y="116"/>
                  <a:pt x="420" y="116"/>
                  <a:pt x="420" y="116"/>
                </a:cubicBezTo>
                <a:cubicBezTo>
                  <a:pt x="421" y="116"/>
                  <a:pt x="420" y="115"/>
                  <a:pt x="421" y="115"/>
                </a:cubicBezTo>
                <a:cubicBezTo>
                  <a:pt x="422" y="115"/>
                  <a:pt x="421" y="112"/>
                  <a:pt x="422" y="113"/>
                </a:cubicBezTo>
                <a:cubicBezTo>
                  <a:pt x="422" y="113"/>
                  <a:pt x="422" y="110"/>
                  <a:pt x="422" y="110"/>
                </a:cubicBezTo>
                <a:cubicBezTo>
                  <a:pt x="423" y="110"/>
                  <a:pt x="424" y="109"/>
                  <a:pt x="425" y="109"/>
                </a:cubicBezTo>
                <a:cubicBezTo>
                  <a:pt x="425" y="109"/>
                  <a:pt x="427" y="108"/>
                  <a:pt x="427" y="108"/>
                </a:cubicBezTo>
                <a:cubicBezTo>
                  <a:pt x="428" y="109"/>
                  <a:pt x="429" y="110"/>
                  <a:pt x="429" y="110"/>
                </a:cubicBezTo>
                <a:cubicBezTo>
                  <a:pt x="429" y="110"/>
                  <a:pt x="429" y="111"/>
                  <a:pt x="428" y="111"/>
                </a:cubicBezTo>
                <a:cubicBezTo>
                  <a:pt x="428" y="112"/>
                  <a:pt x="428" y="112"/>
                  <a:pt x="428" y="112"/>
                </a:cubicBezTo>
                <a:cubicBezTo>
                  <a:pt x="428" y="113"/>
                  <a:pt x="426" y="114"/>
                  <a:pt x="426" y="114"/>
                </a:cubicBezTo>
                <a:cubicBezTo>
                  <a:pt x="426" y="115"/>
                  <a:pt x="425" y="115"/>
                  <a:pt x="425" y="115"/>
                </a:cubicBezTo>
                <a:cubicBezTo>
                  <a:pt x="425" y="116"/>
                  <a:pt x="424" y="117"/>
                  <a:pt x="424" y="117"/>
                </a:cubicBezTo>
                <a:cubicBezTo>
                  <a:pt x="424" y="118"/>
                  <a:pt x="422" y="118"/>
                  <a:pt x="422" y="118"/>
                </a:cubicBezTo>
                <a:cubicBezTo>
                  <a:pt x="422" y="118"/>
                  <a:pt x="421" y="118"/>
                  <a:pt x="421" y="119"/>
                </a:cubicBezTo>
                <a:cubicBezTo>
                  <a:pt x="421" y="120"/>
                  <a:pt x="421" y="120"/>
                  <a:pt x="421" y="120"/>
                </a:cubicBezTo>
                <a:cubicBezTo>
                  <a:pt x="421" y="120"/>
                  <a:pt x="421" y="121"/>
                  <a:pt x="421" y="122"/>
                </a:cubicBezTo>
                <a:cubicBezTo>
                  <a:pt x="421" y="123"/>
                  <a:pt x="421" y="123"/>
                  <a:pt x="421" y="124"/>
                </a:cubicBezTo>
                <a:cubicBezTo>
                  <a:pt x="421" y="125"/>
                  <a:pt x="421" y="126"/>
                  <a:pt x="421" y="127"/>
                </a:cubicBezTo>
                <a:cubicBezTo>
                  <a:pt x="421" y="127"/>
                  <a:pt x="420" y="129"/>
                  <a:pt x="420" y="129"/>
                </a:cubicBezTo>
                <a:cubicBezTo>
                  <a:pt x="422" y="129"/>
                  <a:pt x="422" y="129"/>
                  <a:pt x="422" y="129"/>
                </a:cubicBezTo>
                <a:cubicBezTo>
                  <a:pt x="422" y="130"/>
                  <a:pt x="423" y="130"/>
                  <a:pt x="423" y="131"/>
                </a:cubicBezTo>
                <a:cubicBezTo>
                  <a:pt x="423" y="131"/>
                  <a:pt x="425" y="131"/>
                  <a:pt x="425" y="131"/>
                </a:cubicBezTo>
                <a:cubicBezTo>
                  <a:pt x="427" y="132"/>
                  <a:pt x="427" y="132"/>
                  <a:pt x="427" y="132"/>
                </a:cubicBezTo>
                <a:cubicBezTo>
                  <a:pt x="428" y="133"/>
                  <a:pt x="429" y="132"/>
                  <a:pt x="430" y="132"/>
                </a:cubicBezTo>
                <a:cubicBezTo>
                  <a:pt x="432" y="132"/>
                  <a:pt x="433" y="131"/>
                  <a:pt x="434" y="131"/>
                </a:cubicBezTo>
                <a:cubicBezTo>
                  <a:pt x="435" y="131"/>
                  <a:pt x="437" y="131"/>
                  <a:pt x="438" y="132"/>
                </a:cubicBezTo>
                <a:cubicBezTo>
                  <a:pt x="438" y="132"/>
                  <a:pt x="439" y="133"/>
                  <a:pt x="438" y="133"/>
                </a:cubicBezTo>
                <a:cubicBezTo>
                  <a:pt x="437" y="134"/>
                  <a:pt x="432" y="134"/>
                  <a:pt x="431" y="134"/>
                </a:cubicBezTo>
                <a:cubicBezTo>
                  <a:pt x="430" y="134"/>
                  <a:pt x="429" y="133"/>
                  <a:pt x="429" y="134"/>
                </a:cubicBezTo>
                <a:cubicBezTo>
                  <a:pt x="428" y="134"/>
                  <a:pt x="427" y="134"/>
                  <a:pt x="427" y="134"/>
                </a:cubicBezTo>
                <a:cubicBezTo>
                  <a:pt x="426" y="134"/>
                  <a:pt x="425" y="134"/>
                  <a:pt x="425" y="134"/>
                </a:cubicBezTo>
                <a:cubicBezTo>
                  <a:pt x="424" y="135"/>
                  <a:pt x="423" y="135"/>
                  <a:pt x="422" y="135"/>
                </a:cubicBezTo>
                <a:cubicBezTo>
                  <a:pt x="422" y="136"/>
                  <a:pt x="422" y="137"/>
                  <a:pt x="422" y="137"/>
                </a:cubicBezTo>
                <a:cubicBezTo>
                  <a:pt x="421" y="138"/>
                  <a:pt x="422" y="139"/>
                  <a:pt x="422" y="139"/>
                </a:cubicBezTo>
                <a:cubicBezTo>
                  <a:pt x="423" y="139"/>
                  <a:pt x="424" y="139"/>
                  <a:pt x="425" y="139"/>
                </a:cubicBezTo>
                <a:cubicBezTo>
                  <a:pt x="426" y="139"/>
                  <a:pt x="428" y="139"/>
                  <a:pt x="427" y="139"/>
                </a:cubicBezTo>
                <a:cubicBezTo>
                  <a:pt x="427" y="140"/>
                  <a:pt x="428" y="140"/>
                  <a:pt x="428" y="140"/>
                </a:cubicBezTo>
                <a:cubicBezTo>
                  <a:pt x="428" y="141"/>
                  <a:pt x="427" y="142"/>
                  <a:pt x="427" y="142"/>
                </a:cubicBezTo>
                <a:cubicBezTo>
                  <a:pt x="427" y="143"/>
                  <a:pt x="426" y="141"/>
                  <a:pt x="425" y="141"/>
                </a:cubicBezTo>
                <a:cubicBezTo>
                  <a:pt x="424" y="140"/>
                  <a:pt x="423" y="139"/>
                  <a:pt x="423" y="140"/>
                </a:cubicBezTo>
                <a:cubicBezTo>
                  <a:pt x="423" y="140"/>
                  <a:pt x="422" y="141"/>
                  <a:pt x="422" y="141"/>
                </a:cubicBezTo>
                <a:cubicBezTo>
                  <a:pt x="422" y="141"/>
                  <a:pt x="421" y="141"/>
                  <a:pt x="420" y="142"/>
                </a:cubicBezTo>
                <a:cubicBezTo>
                  <a:pt x="420" y="142"/>
                  <a:pt x="419" y="142"/>
                  <a:pt x="420" y="142"/>
                </a:cubicBezTo>
                <a:cubicBezTo>
                  <a:pt x="420" y="143"/>
                  <a:pt x="420" y="143"/>
                  <a:pt x="420" y="143"/>
                </a:cubicBezTo>
                <a:cubicBezTo>
                  <a:pt x="420" y="144"/>
                  <a:pt x="420" y="144"/>
                  <a:pt x="420" y="144"/>
                </a:cubicBezTo>
                <a:cubicBezTo>
                  <a:pt x="420" y="145"/>
                  <a:pt x="420" y="145"/>
                  <a:pt x="420" y="145"/>
                </a:cubicBezTo>
                <a:cubicBezTo>
                  <a:pt x="420" y="145"/>
                  <a:pt x="420" y="146"/>
                  <a:pt x="420" y="147"/>
                </a:cubicBezTo>
                <a:cubicBezTo>
                  <a:pt x="420" y="147"/>
                  <a:pt x="420" y="148"/>
                  <a:pt x="420" y="149"/>
                </a:cubicBezTo>
                <a:cubicBezTo>
                  <a:pt x="420" y="150"/>
                  <a:pt x="418" y="149"/>
                  <a:pt x="418" y="149"/>
                </a:cubicBezTo>
                <a:cubicBezTo>
                  <a:pt x="417" y="149"/>
                  <a:pt x="417" y="151"/>
                  <a:pt x="416" y="151"/>
                </a:cubicBezTo>
                <a:cubicBezTo>
                  <a:pt x="415" y="151"/>
                  <a:pt x="415" y="150"/>
                  <a:pt x="415" y="150"/>
                </a:cubicBezTo>
                <a:cubicBezTo>
                  <a:pt x="414" y="150"/>
                  <a:pt x="414" y="149"/>
                  <a:pt x="413" y="149"/>
                </a:cubicBezTo>
                <a:cubicBezTo>
                  <a:pt x="413" y="149"/>
                  <a:pt x="412" y="150"/>
                  <a:pt x="411" y="150"/>
                </a:cubicBezTo>
                <a:cubicBezTo>
                  <a:pt x="411" y="150"/>
                  <a:pt x="411" y="152"/>
                  <a:pt x="409" y="151"/>
                </a:cubicBezTo>
                <a:cubicBezTo>
                  <a:pt x="408" y="151"/>
                  <a:pt x="408" y="153"/>
                  <a:pt x="407" y="152"/>
                </a:cubicBezTo>
                <a:cubicBezTo>
                  <a:pt x="406" y="152"/>
                  <a:pt x="406" y="152"/>
                  <a:pt x="406" y="151"/>
                </a:cubicBezTo>
                <a:cubicBezTo>
                  <a:pt x="405" y="151"/>
                  <a:pt x="405" y="150"/>
                  <a:pt x="404" y="150"/>
                </a:cubicBezTo>
                <a:cubicBezTo>
                  <a:pt x="404" y="150"/>
                  <a:pt x="403" y="150"/>
                  <a:pt x="403" y="149"/>
                </a:cubicBezTo>
                <a:cubicBezTo>
                  <a:pt x="402" y="149"/>
                  <a:pt x="402" y="148"/>
                  <a:pt x="402" y="148"/>
                </a:cubicBezTo>
                <a:cubicBezTo>
                  <a:pt x="401" y="148"/>
                  <a:pt x="400" y="147"/>
                  <a:pt x="400" y="147"/>
                </a:cubicBezTo>
                <a:cubicBezTo>
                  <a:pt x="399" y="147"/>
                  <a:pt x="399" y="146"/>
                  <a:pt x="398" y="146"/>
                </a:cubicBezTo>
                <a:cubicBezTo>
                  <a:pt x="398" y="146"/>
                  <a:pt x="397" y="146"/>
                  <a:pt x="397" y="146"/>
                </a:cubicBezTo>
                <a:cubicBezTo>
                  <a:pt x="396" y="147"/>
                  <a:pt x="395" y="146"/>
                  <a:pt x="395" y="146"/>
                </a:cubicBezTo>
                <a:cubicBezTo>
                  <a:pt x="394" y="145"/>
                  <a:pt x="392" y="146"/>
                  <a:pt x="392" y="146"/>
                </a:cubicBezTo>
                <a:cubicBezTo>
                  <a:pt x="392" y="146"/>
                  <a:pt x="393" y="148"/>
                  <a:pt x="393" y="148"/>
                </a:cubicBezTo>
                <a:cubicBezTo>
                  <a:pt x="393" y="148"/>
                  <a:pt x="393" y="148"/>
                  <a:pt x="392" y="149"/>
                </a:cubicBezTo>
                <a:cubicBezTo>
                  <a:pt x="392" y="149"/>
                  <a:pt x="392" y="149"/>
                  <a:pt x="392" y="149"/>
                </a:cubicBezTo>
                <a:cubicBezTo>
                  <a:pt x="392" y="150"/>
                  <a:pt x="392" y="150"/>
                  <a:pt x="392" y="150"/>
                </a:cubicBezTo>
                <a:cubicBezTo>
                  <a:pt x="392" y="150"/>
                  <a:pt x="392" y="150"/>
                  <a:pt x="392" y="150"/>
                </a:cubicBezTo>
                <a:cubicBezTo>
                  <a:pt x="392" y="150"/>
                  <a:pt x="393" y="151"/>
                  <a:pt x="392" y="152"/>
                </a:cubicBezTo>
                <a:cubicBezTo>
                  <a:pt x="391" y="152"/>
                  <a:pt x="390" y="152"/>
                  <a:pt x="390" y="152"/>
                </a:cubicBezTo>
                <a:cubicBezTo>
                  <a:pt x="388" y="151"/>
                  <a:pt x="388" y="151"/>
                  <a:pt x="388" y="151"/>
                </a:cubicBezTo>
                <a:cubicBezTo>
                  <a:pt x="388" y="151"/>
                  <a:pt x="387" y="151"/>
                  <a:pt x="386" y="151"/>
                </a:cubicBezTo>
                <a:cubicBezTo>
                  <a:pt x="386" y="151"/>
                  <a:pt x="386" y="152"/>
                  <a:pt x="385" y="152"/>
                </a:cubicBezTo>
                <a:cubicBezTo>
                  <a:pt x="385" y="152"/>
                  <a:pt x="384" y="152"/>
                  <a:pt x="384" y="153"/>
                </a:cubicBezTo>
                <a:cubicBezTo>
                  <a:pt x="384" y="153"/>
                  <a:pt x="384" y="155"/>
                  <a:pt x="384" y="157"/>
                </a:cubicBezTo>
                <a:cubicBezTo>
                  <a:pt x="384" y="157"/>
                  <a:pt x="383" y="158"/>
                  <a:pt x="383" y="158"/>
                </a:cubicBezTo>
                <a:cubicBezTo>
                  <a:pt x="382" y="160"/>
                  <a:pt x="382" y="162"/>
                  <a:pt x="381" y="161"/>
                </a:cubicBezTo>
                <a:cubicBezTo>
                  <a:pt x="379" y="161"/>
                  <a:pt x="379" y="161"/>
                  <a:pt x="379" y="161"/>
                </a:cubicBezTo>
                <a:cubicBezTo>
                  <a:pt x="379" y="162"/>
                  <a:pt x="378" y="162"/>
                  <a:pt x="378" y="163"/>
                </a:cubicBezTo>
                <a:cubicBezTo>
                  <a:pt x="378" y="163"/>
                  <a:pt x="379" y="164"/>
                  <a:pt x="379" y="164"/>
                </a:cubicBezTo>
                <a:cubicBezTo>
                  <a:pt x="379" y="164"/>
                  <a:pt x="378" y="164"/>
                  <a:pt x="378" y="165"/>
                </a:cubicBezTo>
                <a:cubicBezTo>
                  <a:pt x="378" y="165"/>
                  <a:pt x="377" y="165"/>
                  <a:pt x="377" y="165"/>
                </a:cubicBezTo>
                <a:cubicBezTo>
                  <a:pt x="375" y="166"/>
                  <a:pt x="375" y="166"/>
                  <a:pt x="375" y="166"/>
                </a:cubicBezTo>
                <a:cubicBezTo>
                  <a:pt x="375" y="168"/>
                  <a:pt x="373" y="167"/>
                  <a:pt x="373" y="167"/>
                </a:cubicBezTo>
                <a:cubicBezTo>
                  <a:pt x="372" y="165"/>
                  <a:pt x="372" y="165"/>
                  <a:pt x="372" y="165"/>
                </a:cubicBezTo>
                <a:cubicBezTo>
                  <a:pt x="371" y="165"/>
                  <a:pt x="370" y="165"/>
                  <a:pt x="370" y="166"/>
                </a:cubicBezTo>
                <a:cubicBezTo>
                  <a:pt x="370" y="167"/>
                  <a:pt x="371" y="168"/>
                  <a:pt x="369" y="168"/>
                </a:cubicBezTo>
                <a:cubicBezTo>
                  <a:pt x="369" y="168"/>
                  <a:pt x="368" y="167"/>
                  <a:pt x="367" y="168"/>
                </a:cubicBezTo>
                <a:cubicBezTo>
                  <a:pt x="367" y="168"/>
                  <a:pt x="367" y="168"/>
                  <a:pt x="367" y="168"/>
                </a:cubicBezTo>
                <a:cubicBezTo>
                  <a:pt x="366" y="169"/>
                  <a:pt x="366" y="167"/>
                  <a:pt x="365" y="168"/>
                </a:cubicBezTo>
                <a:cubicBezTo>
                  <a:pt x="364" y="168"/>
                  <a:pt x="364" y="169"/>
                  <a:pt x="364" y="170"/>
                </a:cubicBezTo>
                <a:cubicBezTo>
                  <a:pt x="364" y="170"/>
                  <a:pt x="365" y="171"/>
                  <a:pt x="366" y="172"/>
                </a:cubicBezTo>
                <a:cubicBezTo>
                  <a:pt x="366" y="173"/>
                  <a:pt x="367" y="171"/>
                  <a:pt x="368" y="172"/>
                </a:cubicBezTo>
                <a:cubicBezTo>
                  <a:pt x="368" y="173"/>
                  <a:pt x="370" y="172"/>
                  <a:pt x="370" y="173"/>
                </a:cubicBezTo>
                <a:cubicBezTo>
                  <a:pt x="370" y="173"/>
                  <a:pt x="371" y="174"/>
                  <a:pt x="371" y="175"/>
                </a:cubicBezTo>
                <a:cubicBezTo>
                  <a:pt x="371" y="176"/>
                  <a:pt x="371" y="176"/>
                  <a:pt x="372" y="177"/>
                </a:cubicBezTo>
                <a:cubicBezTo>
                  <a:pt x="372" y="178"/>
                  <a:pt x="372" y="178"/>
                  <a:pt x="372" y="179"/>
                </a:cubicBezTo>
                <a:cubicBezTo>
                  <a:pt x="372" y="180"/>
                  <a:pt x="372" y="180"/>
                  <a:pt x="372" y="181"/>
                </a:cubicBezTo>
                <a:cubicBezTo>
                  <a:pt x="372" y="182"/>
                  <a:pt x="371" y="182"/>
                  <a:pt x="371" y="182"/>
                </a:cubicBezTo>
                <a:cubicBezTo>
                  <a:pt x="371" y="183"/>
                  <a:pt x="371" y="183"/>
                  <a:pt x="370" y="183"/>
                </a:cubicBezTo>
                <a:cubicBezTo>
                  <a:pt x="370" y="184"/>
                  <a:pt x="370" y="184"/>
                  <a:pt x="369" y="184"/>
                </a:cubicBezTo>
                <a:cubicBezTo>
                  <a:pt x="368" y="183"/>
                  <a:pt x="369" y="183"/>
                  <a:pt x="369" y="183"/>
                </a:cubicBezTo>
                <a:cubicBezTo>
                  <a:pt x="369" y="182"/>
                  <a:pt x="368" y="183"/>
                  <a:pt x="367" y="182"/>
                </a:cubicBezTo>
                <a:cubicBezTo>
                  <a:pt x="366" y="182"/>
                  <a:pt x="366" y="181"/>
                  <a:pt x="365" y="182"/>
                </a:cubicBezTo>
                <a:cubicBezTo>
                  <a:pt x="363" y="183"/>
                  <a:pt x="362" y="181"/>
                  <a:pt x="361" y="181"/>
                </a:cubicBezTo>
                <a:cubicBezTo>
                  <a:pt x="359" y="182"/>
                  <a:pt x="358" y="182"/>
                  <a:pt x="358" y="182"/>
                </a:cubicBezTo>
                <a:cubicBezTo>
                  <a:pt x="358" y="182"/>
                  <a:pt x="356" y="183"/>
                  <a:pt x="356" y="183"/>
                </a:cubicBezTo>
                <a:cubicBezTo>
                  <a:pt x="354" y="184"/>
                  <a:pt x="356" y="186"/>
                  <a:pt x="356" y="186"/>
                </a:cubicBezTo>
                <a:cubicBezTo>
                  <a:pt x="356" y="186"/>
                  <a:pt x="356" y="187"/>
                  <a:pt x="356" y="188"/>
                </a:cubicBezTo>
                <a:cubicBezTo>
                  <a:pt x="356" y="189"/>
                  <a:pt x="355" y="190"/>
                  <a:pt x="355" y="190"/>
                </a:cubicBezTo>
                <a:cubicBezTo>
                  <a:pt x="355" y="191"/>
                  <a:pt x="355" y="192"/>
                  <a:pt x="355" y="192"/>
                </a:cubicBezTo>
                <a:cubicBezTo>
                  <a:pt x="355" y="193"/>
                  <a:pt x="355" y="193"/>
                  <a:pt x="355" y="193"/>
                </a:cubicBezTo>
                <a:cubicBezTo>
                  <a:pt x="354" y="194"/>
                  <a:pt x="356" y="194"/>
                  <a:pt x="355" y="195"/>
                </a:cubicBezTo>
                <a:cubicBezTo>
                  <a:pt x="355" y="195"/>
                  <a:pt x="356" y="196"/>
                  <a:pt x="355" y="196"/>
                </a:cubicBezTo>
                <a:cubicBezTo>
                  <a:pt x="355" y="197"/>
                  <a:pt x="355" y="197"/>
                  <a:pt x="355" y="197"/>
                </a:cubicBezTo>
                <a:cubicBezTo>
                  <a:pt x="355" y="197"/>
                  <a:pt x="356" y="199"/>
                  <a:pt x="357" y="199"/>
                </a:cubicBezTo>
                <a:cubicBezTo>
                  <a:pt x="358" y="199"/>
                  <a:pt x="359" y="198"/>
                  <a:pt x="360" y="198"/>
                </a:cubicBezTo>
                <a:cubicBezTo>
                  <a:pt x="361" y="198"/>
                  <a:pt x="362" y="201"/>
                  <a:pt x="363" y="201"/>
                </a:cubicBezTo>
                <a:cubicBezTo>
                  <a:pt x="365" y="201"/>
                  <a:pt x="366" y="200"/>
                  <a:pt x="368" y="200"/>
                </a:cubicBezTo>
                <a:cubicBezTo>
                  <a:pt x="370" y="200"/>
                  <a:pt x="370" y="200"/>
                  <a:pt x="371" y="200"/>
                </a:cubicBezTo>
                <a:cubicBezTo>
                  <a:pt x="371" y="200"/>
                  <a:pt x="371" y="199"/>
                  <a:pt x="372" y="198"/>
                </a:cubicBezTo>
                <a:cubicBezTo>
                  <a:pt x="372" y="198"/>
                  <a:pt x="374" y="198"/>
                  <a:pt x="374" y="197"/>
                </a:cubicBezTo>
                <a:cubicBezTo>
                  <a:pt x="375" y="196"/>
                  <a:pt x="375" y="196"/>
                  <a:pt x="375" y="196"/>
                </a:cubicBezTo>
                <a:cubicBezTo>
                  <a:pt x="375" y="196"/>
                  <a:pt x="374" y="194"/>
                  <a:pt x="375" y="193"/>
                </a:cubicBezTo>
                <a:cubicBezTo>
                  <a:pt x="375" y="192"/>
                  <a:pt x="374" y="193"/>
                  <a:pt x="375" y="191"/>
                </a:cubicBezTo>
                <a:cubicBezTo>
                  <a:pt x="376" y="189"/>
                  <a:pt x="376" y="191"/>
                  <a:pt x="377" y="191"/>
                </a:cubicBezTo>
                <a:cubicBezTo>
                  <a:pt x="378" y="191"/>
                  <a:pt x="378" y="191"/>
                  <a:pt x="378" y="190"/>
                </a:cubicBezTo>
                <a:cubicBezTo>
                  <a:pt x="379" y="189"/>
                  <a:pt x="379" y="189"/>
                  <a:pt x="379" y="189"/>
                </a:cubicBezTo>
                <a:cubicBezTo>
                  <a:pt x="380" y="189"/>
                  <a:pt x="380" y="188"/>
                  <a:pt x="380" y="188"/>
                </a:cubicBezTo>
                <a:cubicBezTo>
                  <a:pt x="381" y="188"/>
                  <a:pt x="381" y="188"/>
                  <a:pt x="382" y="188"/>
                </a:cubicBezTo>
                <a:cubicBezTo>
                  <a:pt x="382" y="187"/>
                  <a:pt x="382" y="187"/>
                  <a:pt x="382" y="187"/>
                </a:cubicBezTo>
                <a:cubicBezTo>
                  <a:pt x="383" y="186"/>
                  <a:pt x="383" y="186"/>
                  <a:pt x="383" y="186"/>
                </a:cubicBezTo>
                <a:cubicBezTo>
                  <a:pt x="383" y="186"/>
                  <a:pt x="383" y="185"/>
                  <a:pt x="383" y="185"/>
                </a:cubicBezTo>
                <a:cubicBezTo>
                  <a:pt x="383" y="185"/>
                  <a:pt x="382" y="183"/>
                  <a:pt x="383" y="183"/>
                </a:cubicBezTo>
                <a:cubicBezTo>
                  <a:pt x="384" y="183"/>
                  <a:pt x="384" y="184"/>
                  <a:pt x="385" y="184"/>
                </a:cubicBezTo>
                <a:cubicBezTo>
                  <a:pt x="387" y="183"/>
                  <a:pt x="387" y="185"/>
                  <a:pt x="388" y="185"/>
                </a:cubicBezTo>
                <a:cubicBezTo>
                  <a:pt x="389" y="185"/>
                  <a:pt x="389" y="184"/>
                  <a:pt x="390" y="184"/>
                </a:cubicBezTo>
                <a:cubicBezTo>
                  <a:pt x="391" y="184"/>
                  <a:pt x="390" y="183"/>
                  <a:pt x="391" y="183"/>
                </a:cubicBezTo>
                <a:cubicBezTo>
                  <a:pt x="393" y="183"/>
                  <a:pt x="391" y="181"/>
                  <a:pt x="392" y="181"/>
                </a:cubicBezTo>
                <a:cubicBezTo>
                  <a:pt x="394" y="181"/>
                  <a:pt x="392" y="180"/>
                  <a:pt x="393" y="180"/>
                </a:cubicBezTo>
                <a:cubicBezTo>
                  <a:pt x="395" y="180"/>
                  <a:pt x="394" y="181"/>
                  <a:pt x="395" y="181"/>
                </a:cubicBezTo>
                <a:cubicBezTo>
                  <a:pt x="396" y="181"/>
                  <a:pt x="396" y="182"/>
                  <a:pt x="397" y="182"/>
                </a:cubicBezTo>
                <a:cubicBezTo>
                  <a:pt x="397" y="182"/>
                  <a:pt x="397" y="184"/>
                  <a:pt x="397" y="184"/>
                </a:cubicBezTo>
                <a:cubicBezTo>
                  <a:pt x="397" y="184"/>
                  <a:pt x="398" y="184"/>
                  <a:pt x="398" y="185"/>
                </a:cubicBezTo>
                <a:cubicBezTo>
                  <a:pt x="398" y="185"/>
                  <a:pt x="398" y="186"/>
                  <a:pt x="399" y="186"/>
                </a:cubicBezTo>
                <a:cubicBezTo>
                  <a:pt x="399" y="186"/>
                  <a:pt x="400" y="186"/>
                  <a:pt x="400" y="186"/>
                </a:cubicBezTo>
                <a:cubicBezTo>
                  <a:pt x="401" y="186"/>
                  <a:pt x="400" y="187"/>
                  <a:pt x="400" y="187"/>
                </a:cubicBezTo>
                <a:cubicBezTo>
                  <a:pt x="401" y="187"/>
                  <a:pt x="401" y="187"/>
                  <a:pt x="401" y="187"/>
                </a:cubicBezTo>
                <a:cubicBezTo>
                  <a:pt x="402" y="188"/>
                  <a:pt x="402" y="188"/>
                  <a:pt x="402" y="188"/>
                </a:cubicBezTo>
                <a:cubicBezTo>
                  <a:pt x="403" y="189"/>
                  <a:pt x="403" y="189"/>
                  <a:pt x="403" y="189"/>
                </a:cubicBezTo>
                <a:cubicBezTo>
                  <a:pt x="404" y="189"/>
                  <a:pt x="404" y="189"/>
                  <a:pt x="404" y="189"/>
                </a:cubicBezTo>
                <a:cubicBezTo>
                  <a:pt x="405" y="190"/>
                  <a:pt x="405" y="190"/>
                  <a:pt x="405" y="190"/>
                </a:cubicBezTo>
                <a:cubicBezTo>
                  <a:pt x="405" y="190"/>
                  <a:pt x="405" y="190"/>
                  <a:pt x="405" y="190"/>
                </a:cubicBezTo>
                <a:cubicBezTo>
                  <a:pt x="405" y="190"/>
                  <a:pt x="406" y="190"/>
                  <a:pt x="407" y="191"/>
                </a:cubicBezTo>
                <a:cubicBezTo>
                  <a:pt x="407" y="191"/>
                  <a:pt x="408" y="191"/>
                  <a:pt x="408" y="191"/>
                </a:cubicBezTo>
                <a:cubicBezTo>
                  <a:pt x="410" y="192"/>
                  <a:pt x="409" y="193"/>
                  <a:pt x="410" y="193"/>
                </a:cubicBezTo>
                <a:cubicBezTo>
                  <a:pt x="410" y="194"/>
                  <a:pt x="410" y="194"/>
                  <a:pt x="409" y="195"/>
                </a:cubicBezTo>
                <a:cubicBezTo>
                  <a:pt x="408" y="195"/>
                  <a:pt x="408" y="195"/>
                  <a:pt x="408" y="195"/>
                </a:cubicBezTo>
                <a:cubicBezTo>
                  <a:pt x="407" y="195"/>
                  <a:pt x="407" y="196"/>
                  <a:pt x="406" y="196"/>
                </a:cubicBezTo>
                <a:cubicBezTo>
                  <a:pt x="405" y="195"/>
                  <a:pt x="404" y="195"/>
                  <a:pt x="403" y="195"/>
                </a:cubicBezTo>
                <a:cubicBezTo>
                  <a:pt x="403" y="195"/>
                  <a:pt x="402" y="196"/>
                  <a:pt x="402" y="196"/>
                </a:cubicBezTo>
                <a:cubicBezTo>
                  <a:pt x="401" y="196"/>
                  <a:pt x="401" y="196"/>
                  <a:pt x="401" y="196"/>
                </a:cubicBezTo>
                <a:cubicBezTo>
                  <a:pt x="401" y="196"/>
                  <a:pt x="401" y="196"/>
                  <a:pt x="401" y="197"/>
                </a:cubicBezTo>
                <a:cubicBezTo>
                  <a:pt x="401" y="197"/>
                  <a:pt x="402" y="197"/>
                  <a:pt x="402" y="197"/>
                </a:cubicBezTo>
                <a:cubicBezTo>
                  <a:pt x="403" y="197"/>
                  <a:pt x="403" y="199"/>
                  <a:pt x="404" y="198"/>
                </a:cubicBezTo>
                <a:cubicBezTo>
                  <a:pt x="405" y="198"/>
                  <a:pt x="405" y="199"/>
                  <a:pt x="405" y="199"/>
                </a:cubicBezTo>
                <a:cubicBezTo>
                  <a:pt x="406" y="199"/>
                  <a:pt x="406" y="199"/>
                  <a:pt x="407" y="200"/>
                </a:cubicBezTo>
                <a:cubicBezTo>
                  <a:pt x="408" y="200"/>
                  <a:pt x="408" y="199"/>
                  <a:pt x="408" y="199"/>
                </a:cubicBezTo>
                <a:cubicBezTo>
                  <a:pt x="408" y="198"/>
                  <a:pt x="408" y="198"/>
                  <a:pt x="408" y="198"/>
                </a:cubicBezTo>
                <a:cubicBezTo>
                  <a:pt x="408" y="198"/>
                  <a:pt x="408" y="197"/>
                  <a:pt x="409" y="197"/>
                </a:cubicBezTo>
                <a:cubicBezTo>
                  <a:pt x="410" y="197"/>
                  <a:pt x="410" y="197"/>
                  <a:pt x="411" y="196"/>
                </a:cubicBezTo>
                <a:cubicBezTo>
                  <a:pt x="412" y="196"/>
                  <a:pt x="412" y="196"/>
                  <a:pt x="412" y="196"/>
                </a:cubicBezTo>
                <a:cubicBezTo>
                  <a:pt x="412" y="196"/>
                  <a:pt x="412" y="195"/>
                  <a:pt x="412" y="194"/>
                </a:cubicBezTo>
                <a:cubicBezTo>
                  <a:pt x="412" y="192"/>
                  <a:pt x="412" y="192"/>
                  <a:pt x="412" y="192"/>
                </a:cubicBezTo>
                <a:cubicBezTo>
                  <a:pt x="412" y="191"/>
                  <a:pt x="412" y="191"/>
                  <a:pt x="412" y="191"/>
                </a:cubicBezTo>
                <a:cubicBezTo>
                  <a:pt x="412" y="191"/>
                  <a:pt x="412" y="191"/>
                  <a:pt x="412" y="191"/>
                </a:cubicBezTo>
                <a:cubicBezTo>
                  <a:pt x="412" y="191"/>
                  <a:pt x="412" y="191"/>
                  <a:pt x="412" y="191"/>
                </a:cubicBezTo>
                <a:cubicBezTo>
                  <a:pt x="412" y="191"/>
                  <a:pt x="413" y="191"/>
                  <a:pt x="413" y="191"/>
                </a:cubicBezTo>
                <a:cubicBezTo>
                  <a:pt x="414" y="192"/>
                  <a:pt x="414" y="192"/>
                  <a:pt x="414" y="192"/>
                </a:cubicBezTo>
                <a:cubicBezTo>
                  <a:pt x="415" y="192"/>
                  <a:pt x="415" y="193"/>
                  <a:pt x="415" y="193"/>
                </a:cubicBezTo>
                <a:cubicBezTo>
                  <a:pt x="416" y="192"/>
                  <a:pt x="416" y="192"/>
                  <a:pt x="416" y="192"/>
                </a:cubicBezTo>
                <a:cubicBezTo>
                  <a:pt x="416" y="192"/>
                  <a:pt x="416" y="192"/>
                  <a:pt x="416" y="192"/>
                </a:cubicBezTo>
                <a:cubicBezTo>
                  <a:pt x="416" y="192"/>
                  <a:pt x="416" y="192"/>
                  <a:pt x="416" y="192"/>
                </a:cubicBezTo>
                <a:cubicBezTo>
                  <a:pt x="416" y="191"/>
                  <a:pt x="416" y="191"/>
                  <a:pt x="416" y="191"/>
                </a:cubicBezTo>
                <a:cubicBezTo>
                  <a:pt x="416" y="190"/>
                  <a:pt x="416" y="190"/>
                  <a:pt x="416" y="190"/>
                </a:cubicBezTo>
                <a:cubicBezTo>
                  <a:pt x="416" y="190"/>
                  <a:pt x="416" y="190"/>
                  <a:pt x="416" y="190"/>
                </a:cubicBezTo>
                <a:cubicBezTo>
                  <a:pt x="416" y="189"/>
                  <a:pt x="416" y="189"/>
                  <a:pt x="416" y="189"/>
                </a:cubicBezTo>
                <a:cubicBezTo>
                  <a:pt x="415" y="189"/>
                  <a:pt x="415" y="189"/>
                  <a:pt x="415" y="189"/>
                </a:cubicBezTo>
                <a:cubicBezTo>
                  <a:pt x="414" y="189"/>
                  <a:pt x="414" y="189"/>
                  <a:pt x="414" y="189"/>
                </a:cubicBezTo>
                <a:cubicBezTo>
                  <a:pt x="414" y="189"/>
                  <a:pt x="414" y="189"/>
                  <a:pt x="413" y="189"/>
                </a:cubicBezTo>
                <a:cubicBezTo>
                  <a:pt x="413" y="189"/>
                  <a:pt x="413" y="188"/>
                  <a:pt x="412" y="188"/>
                </a:cubicBezTo>
                <a:cubicBezTo>
                  <a:pt x="411" y="187"/>
                  <a:pt x="411" y="187"/>
                  <a:pt x="411" y="187"/>
                </a:cubicBezTo>
                <a:cubicBezTo>
                  <a:pt x="409" y="187"/>
                  <a:pt x="409" y="187"/>
                  <a:pt x="409" y="187"/>
                </a:cubicBezTo>
                <a:cubicBezTo>
                  <a:pt x="408" y="187"/>
                  <a:pt x="408" y="186"/>
                  <a:pt x="408" y="186"/>
                </a:cubicBezTo>
                <a:cubicBezTo>
                  <a:pt x="407" y="186"/>
                  <a:pt x="407" y="186"/>
                  <a:pt x="407" y="186"/>
                </a:cubicBezTo>
                <a:cubicBezTo>
                  <a:pt x="407" y="185"/>
                  <a:pt x="406" y="185"/>
                  <a:pt x="407" y="184"/>
                </a:cubicBezTo>
                <a:cubicBezTo>
                  <a:pt x="407" y="184"/>
                  <a:pt x="404" y="183"/>
                  <a:pt x="405" y="183"/>
                </a:cubicBezTo>
                <a:cubicBezTo>
                  <a:pt x="406" y="183"/>
                  <a:pt x="405" y="182"/>
                  <a:pt x="404" y="182"/>
                </a:cubicBezTo>
                <a:cubicBezTo>
                  <a:pt x="404" y="182"/>
                  <a:pt x="403" y="182"/>
                  <a:pt x="403" y="181"/>
                </a:cubicBezTo>
                <a:cubicBezTo>
                  <a:pt x="402" y="181"/>
                  <a:pt x="403" y="180"/>
                  <a:pt x="403" y="180"/>
                </a:cubicBezTo>
                <a:cubicBezTo>
                  <a:pt x="403" y="179"/>
                  <a:pt x="403" y="179"/>
                  <a:pt x="404" y="179"/>
                </a:cubicBezTo>
                <a:cubicBezTo>
                  <a:pt x="405" y="179"/>
                  <a:pt x="405" y="180"/>
                  <a:pt x="406" y="180"/>
                </a:cubicBezTo>
                <a:cubicBezTo>
                  <a:pt x="407" y="180"/>
                  <a:pt x="406" y="181"/>
                  <a:pt x="407" y="181"/>
                </a:cubicBezTo>
                <a:cubicBezTo>
                  <a:pt x="407" y="181"/>
                  <a:pt x="406" y="181"/>
                  <a:pt x="407" y="182"/>
                </a:cubicBezTo>
                <a:cubicBezTo>
                  <a:pt x="408" y="183"/>
                  <a:pt x="409" y="182"/>
                  <a:pt x="409" y="183"/>
                </a:cubicBezTo>
                <a:cubicBezTo>
                  <a:pt x="410" y="184"/>
                  <a:pt x="410" y="183"/>
                  <a:pt x="411" y="184"/>
                </a:cubicBezTo>
                <a:cubicBezTo>
                  <a:pt x="413" y="186"/>
                  <a:pt x="413" y="186"/>
                  <a:pt x="413" y="186"/>
                </a:cubicBezTo>
                <a:cubicBezTo>
                  <a:pt x="413" y="186"/>
                  <a:pt x="414" y="186"/>
                  <a:pt x="415" y="186"/>
                </a:cubicBezTo>
                <a:cubicBezTo>
                  <a:pt x="416" y="187"/>
                  <a:pt x="415" y="186"/>
                  <a:pt x="416" y="187"/>
                </a:cubicBezTo>
                <a:cubicBezTo>
                  <a:pt x="417" y="188"/>
                  <a:pt x="416" y="188"/>
                  <a:pt x="416" y="188"/>
                </a:cubicBezTo>
                <a:cubicBezTo>
                  <a:pt x="417" y="189"/>
                  <a:pt x="416" y="189"/>
                  <a:pt x="417" y="190"/>
                </a:cubicBezTo>
                <a:cubicBezTo>
                  <a:pt x="418" y="191"/>
                  <a:pt x="418" y="191"/>
                  <a:pt x="418" y="191"/>
                </a:cubicBezTo>
                <a:cubicBezTo>
                  <a:pt x="418" y="192"/>
                  <a:pt x="418" y="192"/>
                  <a:pt x="418" y="192"/>
                </a:cubicBezTo>
                <a:cubicBezTo>
                  <a:pt x="418" y="193"/>
                  <a:pt x="418" y="193"/>
                  <a:pt x="419" y="194"/>
                </a:cubicBezTo>
                <a:cubicBezTo>
                  <a:pt x="420" y="195"/>
                  <a:pt x="419" y="193"/>
                  <a:pt x="420" y="194"/>
                </a:cubicBezTo>
                <a:cubicBezTo>
                  <a:pt x="421" y="194"/>
                  <a:pt x="420" y="195"/>
                  <a:pt x="420" y="195"/>
                </a:cubicBezTo>
                <a:cubicBezTo>
                  <a:pt x="420" y="196"/>
                  <a:pt x="421" y="197"/>
                  <a:pt x="421" y="197"/>
                </a:cubicBezTo>
                <a:cubicBezTo>
                  <a:pt x="422" y="198"/>
                  <a:pt x="421" y="198"/>
                  <a:pt x="422" y="198"/>
                </a:cubicBezTo>
                <a:cubicBezTo>
                  <a:pt x="423" y="200"/>
                  <a:pt x="423" y="200"/>
                  <a:pt x="423" y="200"/>
                </a:cubicBezTo>
                <a:cubicBezTo>
                  <a:pt x="423" y="200"/>
                  <a:pt x="424" y="199"/>
                  <a:pt x="424" y="199"/>
                </a:cubicBezTo>
                <a:cubicBezTo>
                  <a:pt x="425" y="198"/>
                  <a:pt x="426" y="198"/>
                  <a:pt x="427" y="198"/>
                </a:cubicBezTo>
                <a:cubicBezTo>
                  <a:pt x="428" y="198"/>
                  <a:pt x="427" y="197"/>
                  <a:pt x="428" y="197"/>
                </a:cubicBezTo>
                <a:cubicBezTo>
                  <a:pt x="428" y="197"/>
                  <a:pt x="429" y="197"/>
                  <a:pt x="430" y="196"/>
                </a:cubicBezTo>
                <a:cubicBezTo>
                  <a:pt x="430" y="195"/>
                  <a:pt x="428" y="195"/>
                  <a:pt x="429" y="194"/>
                </a:cubicBezTo>
                <a:cubicBezTo>
                  <a:pt x="430" y="194"/>
                  <a:pt x="426" y="192"/>
                  <a:pt x="427" y="192"/>
                </a:cubicBezTo>
                <a:cubicBezTo>
                  <a:pt x="428" y="192"/>
                  <a:pt x="430" y="194"/>
                  <a:pt x="430" y="193"/>
                </a:cubicBezTo>
                <a:cubicBezTo>
                  <a:pt x="431" y="190"/>
                  <a:pt x="432" y="191"/>
                  <a:pt x="434" y="191"/>
                </a:cubicBezTo>
                <a:cubicBezTo>
                  <a:pt x="435" y="191"/>
                  <a:pt x="435" y="191"/>
                  <a:pt x="436" y="191"/>
                </a:cubicBezTo>
                <a:cubicBezTo>
                  <a:pt x="436" y="192"/>
                  <a:pt x="435" y="192"/>
                  <a:pt x="436" y="193"/>
                </a:cubicBezTo>
                <a:cubicBezTo>
                  <a:pt x="436" y="193"/>
                  <a:pt x="435" y="193"/>
                  <a:pt x="436" y="194"/>
                </a:cubicBezTo>
                <a:cubicBezTo>
                  <a:pt x="437" y="195"/>
                  <a:pt x="434" y="194"/>
                  <a:pt x="434" y="195"/>
                </a:cubicBezTo>
                <a:cubicBezTo>
                  <a:pt x="434" y="196"/>
                  <a:pt x="432" y="196"/>
                  <a:pt x="433" y="197"/>
                </a:cubicBezTo>
                <a:cubicBezTo>
                  <a:pt x="434" y="197"/>
                  <a:pt x="433" y="197"/>
                  <a:pt x="433" y="198"/>
                </a:cubicBezTo>
                <a:cubicBezTo>
                  <a:pt x="434" y="199"/>
                  <a:pt x="434" y="198"/>
                  <a:pt x="435" y="199"/>
                </a:cubicBezTo>
                <a:cubicBezTo>
                  <a:pt x="435" y="200"/>
                  <a:pt x="437" y="199"/>
                  <a:pt x="438" y="200"/>
                </a:cubicBezTo>
                <a:cubicBezTo>
                  <a:pt x="439" y="200"/>
                  <a:pt x="440" y="200"/>
                  <a:pt x="441" y="201"/>
                </a:cubicBezTo>
                <a:cubicBezTo>
                  <a:pt x="442" y="202"/>
                  <a:pt x="443" y="200"/>
                  <a:pt x="443" y="200"/>
                </a:cubicBezTo>
                <a:cubicBezTo>
                  <a:pt x="443" y="200"/>
                  <a:pt x="445" y="199"/>
                  <a:pt x="445" y="200"/>
                </a:cubicBezTo>
                <a:cubicBezTo>
                  <a:pt x="445" y="200"/>
                  <a:pt x="447" y="201"/>
                  <a:pt x="447" y="201"/>
                </a:cubicBezTo>
                <a:cubicBezTo>
                  <a:pt x="447" y="202"/>
                  <a:pt x="446" y="202"/>
                  <a:pt x="446" y="203"/>
                </a:cubicBezTo>
                <a:cubicBezTo>
                  <a:pt x="445" y="203"/>
                  <a:pt x="445" y="204"/>
                  <a:pt x="447" y="204"/>
                </a:cubicBezTo>
                <a:cubicBezTo>
                  <a:pt x="449" y="205"/>
                  <a:pt x="449" y="204"/>
                  <a:pt x="450" y="203"/>
                </a:cubicBezTo>
                <a:cubicBezTo>
                  <a:pt x="450" y="202"/>
                  <a:pt x="448" y="202"/>
                  <a:pt x="448" y="201"/>
                </a:cubicBezTo>
                <a:cubicBezTo>
                  <a:pt x="449" y="200"/>
                  <a:pt x="451" y="198"/>
                  <a:pt x="453" y="199"/>
                </a:cubicBezTo>
                <a:cubicBezTo>
                  <a:pt x="454" y="200"/>
                  <a:pt x="453" y="201"/>
                  <a:pt x="453" y="202"/>
                </a:cubicBezTo>
                <a:cubicBezTo>
                  <a:pt x="454" y="202"/>
                  <a:pt x="453" y="204"/>
                  <a:pt x="453" y="204"/>
                </a:cubicBezTo>
                <a:cubicBezTo>
                  <a:pt x="453" y="205"/>
                  <a:pt x="452" y="207"/>
                  <a:pt x="452" y="207"/>
                </a:cubicBezTo>
                <a:cubicBezTo>
                  <a:pt x="451" y="208"/>
                  <a:pt x="450" y="208"/>
                  <a:pt x="451" y="209"/>
                </a:cubicBezTo>
                <a:cubicBezTo>
                  <a:pt x="451" y="210"/>
                  <a:pt x="450" y="210"/>
                  <a:pt x="450" y="211"/>
                </a:cubicBezTo>
                <a:cubicBezTo>
                  <a:pt x="450" y="211"/>
                  <a:pt x="449" y="211"/>
                  <a:pt x="448" y="212"/>
                </a:cubicBezTo>
                <a:cubicBezTo>
                  <a:pt x="448" y="212"/>
                  <a:pt x="445" y="212"/>
                  <a:pt x="446" y="212"/>
                </a:cubicBezTo>
                <a:cubicBezTo>
                  <a:pt x="446" y="213"/>
                  <a:pt x="446" y="213"/>
                  <a:pt x="447" y="214"/>
                </a:cubicBezTo>
                <a:cubicBezTo>
                  <a:pt x="447" y="214"/>
                  <a:pt x="447" y="215"/>
                  <a:pt x="447" y="215"/>
                </a:cubicBezTo>
                <a:cubicBezTo>
                  <a:pt x="447" y="216"/>
                  <a:pt x="447" y="216"/>
                  <a:pt x="448" y="217"/>
                </a:cubicBezTo>
                <a:cubicBezTo>
                  <a:pt x="448" y="217"/>
                  <a:pt x="449" y="218"/>
                  <a:pt x="450" y="219"/>
                </a:cubicBezTo>
                <a:cubicBezTo>
                  <a:pt x="450" y="220"/>
                  <a:pt x="451" y="219"/>
                  <a:pt x="451" y="220"/>
                </a:cubicBezTo>
                <a:cubicBezTo>
                  <a:pt x="452" y="221"/>
                  <a:pt x="452" y="221"/>
                  <a:pt x="453" y="221"/>
                </a:cubicBezTo>
                <a:cubicBezTo>
                  <a:pt x="453" y="222"/>
                  <a:pt x="454" y="223"/>
                  <a:pt x="454" y="223"/>
                </a:cubicBezTo>
                <a:cubicBezTo>
                  <a:pt x="455" y="224"/>
                  <a:pt x="456" y="225"/>
                  <a:pt x="456" y="225"/>
                </a:cubicBezTo>
                <a:cubicBezTo>
                  <a:pt x="457" y="226"/>
                  <a:pt x="456" y="226"/>
                  <a:pt x="456" y="227"/>
                </a:cubicBezTo>
                <a:cubicBezTo>
                  <a:pt x="457" y="227"/>
                  <a:pt x="457" y="227"/>
                  <a:pt x="458" y="228"/>
                </a:cubicBezTo>
                <a:cubicBezTo>
                  <a:pt x="458" y="228"/>
                  <a:pt x="459" y="228"/>
                  <a:pt x="460" y="229"/>
                </a:cubicBezTo>
                <a:cubicBezTo>
                  <a:pt x="460" y="229"/>
                  <a:pt x="460" y="230"/>
                  <a:pt x="461" y="230"/>
                </a:cubicBezTo>
                <a:cubicBezTo>
                  <a:pt x="461" y="231"/>
                  <a:pt x="460" y="232"/>
                  <a:pt x="461" y="232"/>
                </a:cubicBezTo>
                <a:cubicBezTo>
                  <a:pt x="461" y="234"/>
                  <a:pt x="461" y="234"/>
                  <a:pt x="461" y="234"/>
                </a:cubicBezTo>
                <a:cubicBezTo>
                  <a:pt x="462" y="236"/>
                  <a:pt x="463" y="235"/>
                  <a:pt x="464" y="236"/>
                </a:cubicBezTo>
                <a:cubicBezTo>
                  <a:pt x="464" y="237"/>
                  <a:pt x="463" y="238"/>
                  <a:pt x="464" y="239"/>
                </a:cubicBezTo>
                <a:cubicBezTo>
                  <a:pt x="464" y="239"/>
                  <a:pt x="464" y="239"/>
                  <a:pt x="466" y="240"/>
                </a:cubicBezTo>
                <a:cubicBezTo>
                  <a:pt x="467" y="240"/>
                  <a:pt x="467" y="242"/>
                  <a:pt x="468" y="242"/>
                </a:cubicBezTo>
                <a:cubicBezTo>
                  <a:pt x="469" y="242"/>
                  <a:pt x="468" y="244"/>
                  <a:pt x="468" y="244"/>
                </a:cubicBezTo>
                <a:cubicBezTo>
                  <a:pt x="467" y="246"/>
                  <a:pt x="470" y="248"/>
                  <a:pt x="471" y="248"/>
                </a:cubicBezTo>
                <a:cubicBezTo>
                  <a:pt x="472" y="248"/>
                  <a:pt x="475" y="249"/>
                  <a:pt x="476" y="249"/>
                </a:cubicBezTo>
                <a:cubicBezTo>
                  <a:pt x="476" y="249"/>
                  <a:pt x="478" y="248"/>
                  <a:pt x="478" y="248"/>
                </a:cubicBezTo>
                <a:cubicBezTo>
                  <a:pt x="479" y="248"/>
                  <a:pt x="482" y="246"/>
                  <a:pt x="483" y="246"/>
                </a:cubicBezTo>
                <a:cubicBezTo>
                  <a:pt x="484" y="247"/>
                  <a:pt x="484" y="246"/>
                  <a:pt x="485" y="246"/>
                </a:cubicBezTo>
                <a:cubicBezTo>
                  <a:pt x="487" y="246"/>
                  <a:pt x="487" y="244"/>
                  <a:pt x="488" y="244"/>
                </a:cubicBezTo>
                <a:cubicBezTo>
                  <a:pt x="490" y="244"/>
                  <a:pt x="490" y="242"/>
                  <a:pt x="490" y="242"/>
                </a:cubicBezTo>
                <a:cubicBezTo>
                  <a:pt x="491" y="241"/>
                  <a:pt x="491" y="241"/>
                  <a:pt x="492" y="240"/>
                </a:cubicBezTo>
                <a:cubicBezTo>
                  <a:pt x="493" y="239"/>
                  <a:pt x="493" y="238"/>
                  <a:pt x="494" y="238"/>
                </a:cubicBezTo>
                <a:cubicBezTo>
                  <a:pt x="494" y="237"/>
                  <a:pt x="495" y="236"/>
                  <a:pt x="495" y="235"/>
                </a:cubicBezTo>
                <a:cubicBezTo>
                  <a:pt x="496" y="235"/>
                  <a:pt x="497" y="234"/>
                  <a:pt x="497" y="233"/>
                </a:cubicBezTo>
                <a:cubicBezTo>
                  <a:pt x="498" y="232"/>
                  <a:pt x="498" y="231"/>
                  <a:pt x="499" y="230"/>
                </a:cubicBezTo>
                <a:cubicBezTo>
                  <a:pt x="500" y="230"/>
                  <a:pt x="500" y="229"/>
                  <a:pt x="501" y="229"/>
                </a:cubicBezTo>
                <a:cubicBezTo>
                  <a:pt x="502" y="228"/>
                  <a:pt x="503" y="227"/>
                  <a:pt x="502" y="226"/>
                </a:cubicBezTo>
                <a:cubicBezTo>
                  <a:pt x="502" y="226"/>
                  <a:pt x="500" y="226"/>
                  <a:pt x="499" y="226"/>
                </a:cubicBezTo>
                <a:cubicBezTo>
                  <a:pt x="498" y="225"/>
                  <a:pt x="498" y="224"/>
                  <a:pt x="497" y="224"/>
                </a:cubicBezTo>
                <a:cubicBezTo>
                  <a:pt x="496" y="223"/>
                  <a:pt x="496" y="225"/>
                  <a:pt x="494" y="225"/>
                </a:cubicBezTo>
                <a:cubicBezTo>
                  <a:pt x="493" y="225"/>
                  <a:pt x="492" y="226"/>
                  <a:pt x="491" y="226"/>
                </a:cubicBezTo>
                <a:cubicBezTo>
                  <a:pt x="490" y="226"/>
                  <a:pt x="489" y="226"/>
                  <a:pt x="488" y="225"/>
                </a:cubicBezTo>
                <a:cubicBezTo>
                  <a:pt x="487" y="225"/>
                  <a:pt x="487" y="222"/>
                  <a:pt x="486" y="222"/>
                </a:cubicBezTo>
                <a:cubicBezTo>
                  <a:pt x="486" y="222"/>
                  <a:pt x="485" y="222"/>
                  <a:pt x="485" y="222"/>
                </a:cubicBezTo>
                <a:cubicBezTo>
                  <a:pt x="483" y="220"/>
                  <a:pt x="484" y="220"/>
                  <a:pt x="482" y="219"/>
                </a:cubicBezTo>
                <a:cubicBezTo>
                  <a:pt x="481" y="218"/>
                  <a:pt x="482" y="217"/>
                  <a:pt x="481" y="217"/>
                </a:cubicBezTo>
                <a:cubicBezTo>
                  <a:pt x="480" y="216"/>
                  <a:pt x="480" y="215"/>
                  <a:pt x="480" y="215"/>
                </a:cubicBezTo>
                <a:cubicBezTo>
                  <a:pt x="481" y="215"/>
                  <a:pt x="482" y="215"/>
                  <a:pt x="483" y="214"/>
                </a:cubicBezTo>
                <a:cubicBezTo>
                  <a:pt x="484" y="214"/>
                  <a:pt x="484" y="216"/>
                  <a:pt x="484" y="216"/>
                </a:cubicBezTo>
                <a:cubicBezTo>
                  <a:pt x="485" y="217"/>
                  <a:pt x="485" y="217"/>
                  <a:pt x="485" y="217"/>
                </a:cubicBezTo>
                <a:cubicBezTo>
                  <a:pt x="486" y="217"/>
                  <a:pt x="486" y="217"/>
                  <a:pt x="486" y="218"/>
                </a:cubicBezTo>
                <a:cubicBezTo>
                  <a:pt x="487" y="219"/>
                  <a:pt x="487" y="219"/>
                  <a:pt x="487" y="219"/>
                </a:cubicBezTo>
                <a:cubicBezTo>
                  <a:pt x="488" y="219"/>
                  <a:pt x="488" y="219"/>
                  <a:pt x="488" y="219"/>
                </a:cubicBezTo>
                <a:cubicBezTo>
                  <a:pt x="489" y="220"/>
                  <a:pt x="489" y="220"/>
                  <a:pt x="489" y="220"/>
                </a:cubicBezTo>
                <a:cubicBezTo>
                  <a:pt x="489" y="220"/>
                  <a:pt x="490" y="221"/>
                  <a:pt x="490" y="221"/>
                </a:cubicBezTo>
                <a:cubicBezTo>
                  <a:pt x="491" y="221"/>
                  <a:pt x="493" y="222"/>
                  <a:pt x="493" y="222"/>
                </a:cubicBezTo>
                <a:cubicBezTo>
                  <a:pt x="493" y="222"/>
                  <a:pt x="495" y="222"/>
                  <a:pt x="496" y="222"/>
                </a:cubicBezTo>
                <a:cubicBezTo>
                  <a:pt x="496" y="222"/>
                  <a:pt x="497" y="223"/>
                  <a:pt x="499" y="224"/>
                </a:cubicBezTo>
                <a:cubicBezTo>
                  <a:pt x="500" y="224"/>
                  <a:pt x="500" y="224"/>
                  <a:pt x="502" y="224"/>
                </a:cubicBezTo>
                <a:cubicBezTo>
                  <a:pt x="503" y="225"/>
                  <a:pt x="504" y="225"/>
                  <a:pt x="506" y="225"/>
                </a:cubicBezTo>
                <a:cubicBezTo>
                  <a:pt x="506" y="226"/>
                  <a:pt x="507" y="225"/>
                  <a:pt x="508" y="225"/>
                </a:cubicBezTo>
                <a:cubicBezTo>
                  <a:pt x="509" y="225"/>
                  <a:pt x="510" y="226"/>
                  <a:pt x="511" y="226"/>
                </a:cubicBezTo>
                <a:cubicBezTo>
                  <a:pt x="511" y="226"/>
                  <a:pt x="512" y="225"/>
                  <a:pt x="513" y="226"/>
                </a:cubicBezTo>
                <a:cubicBezTo>
                  <a:pt x="514" y="226"/>
                  <a:pt x="515" y="225"/>
                  <a:pt x="515" y="225"/>
                </a:cubicBezTo>
                <a:cubicBezTo>
                  <a:pt x="517" y="226"/>
                  <a:pt x="517" y="225"/>
                  <a:pt x="518" y="226"/>
                </a:cubicBezTo>
                <a:cubicBezTo>
                  <a:pt x="519" y="226"/>
                  <a:pt x="522" y="226"/>
                  <a:pt x="522" y="227"/>
                </a:cubicBezTo>
                <a:cubicBezTo>
                  <a:pt x="523" y="228"/>
                  <a:pt x="525" y="231"/>
                  <a:pt x="525" y="231"/>
                </a:cubicBezTo>
                <a:cubicBezTo>
                  <a:pt x="527" y="230"/>
                  <a:pt x="525" y="233"/>
                  <a:pt x="527" y="233"/>
                </a:cubicBezTo>
                <a:cubicBezTo>
                  <a:pt x="527" y="233"/>
                  <a:pt x="527" y="233"/>
                  <a:pt x="528" y="234"/>
                </a:cubicBezTo>
                <a:cubicBezTo>
                  <a:pt x="529" y="235"/>
                  <a:pt x="529" y="234"/>
                  <a:pt x="530" y="235"/>
                </a:cubicBezTo>
                <a:cubicBezTo>
                  <a:pt x="530" y="235"/>
                  <a:pt x="532" y="232"/>
                  <a:pt x="533" y="233"/>
                </a:cubicBezTo>
                <a:cubicBezTo>
                  <a:pt x="533" y="233"/>
                  <a:pt x="533" y="235"/>
                  <a:pt x="534" y="236"/>
                </a:cubicBezTo>
                <a:cubicBezTo>
                  <a:pt x="534" y="236"/>
                  <a:pt x="534" y="237"/>
                  <a:pt x="534" y="238"/>
                </a:cubicBezTo>
                <a:cubicBezTo>
                  <a:pt x="535" y="239"/>
                  <a:pt x="535" y="239"/>
                  <a:pt x="535" y="240"/>
                </a:cubicBezTo>
                <a:cubicBezTo>
                  <a:pt x="535" y="240"/>
                  <a:pt x="536" y="242"/>
                  <a:pt x="536" y="242"/>
                </a:cubicBezTo>
                <a:cubicBezTo>
                  <a:pt x="536" y="243"/>
                  <a:pt x="536" y="243"/>
                  <a:pt x="536" y="244"/>
                </a:cubicBezTo>
                <a:cubicBezTo>
                  <a:pt x="536" y="244"/>
                  <a:pt x="536" y="244"/>
                  <a:pt x="536" y="244"/>
                </a:cubicBezTo>
                <a:cubicBezTo>
                  <a:pt x="536" y="244"/>
                  <a:pt x="536" y="245"/>
                  <a:pt x="536" y="246"/>
                </a:cubicBezTo>
                <a:cubicBezTo>
                  <a:pt x="537" y="246"/>
                  <a:pt x="538" y="248"/>
                  <a:pt x="538" y="248"/>
                </a:cubicBezTo>
                <a:cubicBezTo>
                  <a:pt x="538" y="251"/>
                  <a:pt x="538" y="251"/>
                  <a:pt x="538" y="251"/>
                </a:cubicBezTo>
                <a:cubicBezTo>
                  <a:pt x="538" y="252"/>
                  <a:pt x="540" y="252"/>
                  <a:pt x="540" y="253"/>
                </a:cubicBezTo>
                <a:cubicBezTo>
                  <a:pt x="540" y="253"/>
                  <a:pt x="540" y="254"/>
                  <a:pt x="540" y="254"/>
                </a:cubicBezTo>
                <a:cubicBezTo>
                  <a:pt x="540" y="255"/>
                  <a:pt x="540" y="255"/>
                  <a:pt x="541" y="255"/>
                </a:cubicBezTo>
                <a:cubicBezTo>
                  <a:pt x="541" y="256"/>
                  <a:pt x="542" y="257"/>
                  <a:pt x="542" y="257"/>
                </a:cubicBezTo>
                <a:cubicBezTo>
                  <a:pt x="543" y="257"/>
                  <a:pt x="543" y="257"/>
                  <a:pt x="544" y="258"/>
                </a:cubicBezTo>
                <a:cubicBezTo>
                  <a:pt x="544" y="258"/>
                  <a:pt x="545" y="258"/>
                  <a:pt x="545" y="257"/>
                </a:cubicBezTo>
                <a:cubicBezTo>
                  <a:pt x="546" y="257"/>
                  <a:pt x="547" y="257"/>
                  <a:pt x="547" y="257"/>
                </a:cubicBezTo>
                <a:cubicBezTo>
                  <a:pt x="548" y="256"/>
                  <a:pt x="548" y="255"/>
                  <a:pt x="548" y="255"/>
                </a:cubicBezTo>
                <a:cubicBezTo>
                  <a:pt x="548" y="254"/>
                  <a:pt x="548" y="254"/>
                  <a:pt x="548" y="254"/>
                </a:cubicBezTo>
                <a:cubicBezTo>
                  <a:pt x="550" y="253"/>
                  <a:pt x="550" y="253"/>
                  <a:pt x="550" y="253"/>
                </a:cubicBezTo>
                <a:cubicBezTo>
                  <a:pt x="550" y="251"/>
                  <a:pt x="550" y="251"/>
                  <a:pt x="550" y="251"/>
                </a:cubicBezTo>
                <a:cubicBezTo>
                  <a:pt x="550" y="251"/>
                  <a:pt x="550" y="251"/>
                  <a:pt x="550" y="251"/>
                </a:cubicBezTo>
                <a:cubicBezTo>
                  <a:pt x="551" y="250"/>
                  <a:pt x="550" y="249"/>
                  <a:pt x="551" y="249"/>
                </a:cubicBezTo>
                <a:cubicBezTo>
                  <a:pt x="550" y="247"/>
                  <a:pt x="550" y="247"/>
                  <a:pt x="550" y="247"/>
                </a:cubicBezTo>
                <a:cubicBezTo>
                  <a:pt x="551" y="246"/>
                  <a:pt x="550" y="245"/>
                  <a:pt x="551" y="244"/>
                </a:cubicBezTo>
                <a:cubicBezTo>
                  <a:pt x="552" y="243"/>
                  <a:pt x="552" y="243"/>
                  <a:pt x="552" y="243"/>
                </a:cubicBezTo>
                <a:cubicBezTo>
                  <a:pt x="553" y="242"/>
                  <a:pt x="553" y="242"/>
                  <a:pt x="553" y="242"/>
                </a:cubicBezTo>
                <a:cubicBezTo>
                  <a:pt x="554" y="241"/>
                  <a:pt x="555" y="242"/>
                  <a:pt x="556" y="241"/>
                </a:cubicBezTo>
                <a:cubicBezTo>
                  <a:pt x="556" y="241"/>
                  <a:pt x="556" y="241"/>
                  <a:pt x="556" y="241"/>
                </a:cubicBezTo>
                <a:cubicBezTo>
                  <a:pt x="556" y="241"/>
                  <a:pt x="557" y="240"/>
                  <a:pt x="558" y="239"/>
                </a:cubicBezTo>
                <a:cubicBezTo>
                  <a:pt x="558" y="239"/>
                  <a:pt x="561" y="237"/>
                  <a:pt x="561" y="237"/>
                </a:cubicBezTo>
                <a:cubicBezTo>
                  <a:pt x="562" y="236"/>
                  <a:pt x="563" y="234"/>
                  <a:pt x="563" y="234"/>
                </a:cubicBezTo>
                <a:cubicBezTo>
                  <a:pt x="564" y="234"/>
                  <a:pt x="565" y="233"/>
                  <a:pt x="565" y="233"/>
                </a:cubicBezTo>
                <a:cubicBezTo>
                  <a:pt x="566" y="233"/>
                  <a:pt x="566" y="232"/>
                  <a:pt x="567" y="232"/>
                </a:cubicBezTo>
                <a:cubicBezTo>
                  <a:pt x="568" y="232"/>
                  <a:pt x="569" y="233"/>
                  <a:pt x="569" y="234"/>
                </a:cubicBezTo>
                <a:cubicBezTo>
                  <a:pt x="570" y="235"/>
                  <a:pt x="571" y="234"/>
                  <a:pt x="571" y="234"/>
                </a:cubicBezTo>
                <a:cubicBezTo>
                  <a:pt x="574" y="233"/>
                  <a:pt x="574" y="233"/>
                  <a:pt x="574" y="233"/>
                </a:cubicBezTo>
                <a:cubicBezTo>
                  <a:pt x="575" y="233"/>
                  <a:pt x="576" y="234"/>
                  <a:pt x="576" y="234"/>
                </a:cubicBezTo>
                <a:cubicBezTo>
                  <a:pt x="577" y="234"/>
                  <a:pt x="577" y="235"/>
                  <a:pt x="577" y="236"/>
                </a:cubicBezTo>
                <a:cubicBezTo>
                  <a:pt x="578" y="236"/>
                  <a:pt x="578" y="237"/>
                  <a:pt x="579" y="237"/>
                </a:cubicBezTo>
                <a:cubicBezTo>
                  <a:pt x="579" y="238"/>
                  <a:pt x="579" y="238"/>
                  <a:pt x="580" y="239"/>
                </a:cubicBezTo>
                <a:cubicBezTo>
                  <a:pt x="580" y="240"/>
                  <a:pt x="579" y="242"/>
                  <a:pt x="580" y="243"/>
                </a:cubicBezTo>
                <a:cubicBezTo>
                  <a:pt x="581" y="244"/>
                  <a:pt x="581" y="243"/>
                  <a:pt x="583" y="243"/>
                </a:cubicBezTo>
                <a:cubicBezTo>
                  <a:pt x="584" y="243"/>
                  <a:pt x="584" y="241"/>
                  <a:pt x="584" y="241"/>
                </a:cubicBezTo>
                <a:cubicBezTo>
                  <a:pt x="584" y="240"/>
                  <a:pt x="585" y="241"/>
                  <a:pt x="585" y="241"/>
                </a:cubicBezTo>
                <a:cubicBezTo>
                  <a:pt x="586" y="242"/>
                  <a:pt x="587" y="242"/>
                  <a:pt x="587" y="243"/>
                </a:cubicBezTo>
                <a:cubicBezTo>
                  <a:pt x="588" y="244"/>
                  <a:pt x="588" y="244"/>
                  <a:pt x="588" y="245"/>
                </a:cubicBezTo>
                <a:cubicBezTo>
                  <a:pt x="589" y="246"/>
                  <a:pt x="588" y="246"/>
                  <a:pt x="589" y="248"/>
                </a:cubicBezTo>
                <a:cubicBezTo>
                  <a:pt x="589" y="249"/>
                  <a:pt x="586" y="250"/>
                  <a:pt x="586" y="250"/>
                </a:cubicBezTo>
                <a:cubicBezTo>
                  <a:pt x="586" y="250"/>
                  <a:pt x="587" y="251"/>
                  <a:pt x="587" y="252"/>
                </a:cubicBezTo>
                <a:cubicBezTo>
                  <a:pt x="588" y="254"/>
                  <a:pt x="588" y="254"/>
                  <a:pt x="588" y="254"/>
                </a:cubicBezTo>
                <a:cubicBezTo>
                  <a:pt x="588" y="254"/>
                  <a:pt x="587" y="255"/>
                  <a:pt x="588" y="255"/>
                </a:cubicBezTo>
                <a:cubicBezTo>
                  <a:pt x="588" y="256"/>
                  <a:pt x="587" y="256"/>
                  <a:pt x="587" y="257"/>
                </a:cubicBezTo>
                <a:cubicBezTo>
                  <a:pt x="588" y="258"/>
                  <a:pt x="588" y="259"/>
                  <a:pt x="588" y="260"/>
                </a:cubicBezTo>
                <a:cubicBezTo>
                  <a:pt x="589" y="261"/>
                  <a:pt x="590" y="259"/>
                  <a:pt x="590" y="260"/>
                </a:cubicBezTo>
                <a:cubicBezTo>
                  <a:pt x="590" y="260"/>
                  <a:pt x="590" y="261"/>
                  <a:pt x="591" y="261"/>
                </a:cubicBezTo>
                <a:cubicBezTo>
                  <a:pt x="592" y="262"/>
                  <a:pt x="592" y="262"/>
                  <a:pt x="592" y="263"/>
                </a:cubicBezTo>
                <a:cubicBezTo>
                  <a:pt x="593" y="264"/>
                  <a:pt x="593" y="265"/>
                  <a:pt x="594" y="265"/>
                </a:cubicBezTo>
                <a:cubicBezTo>
                  <a:pt x="594" y="266"/>
                  <a:pt x="594" y="266"/>
                  <a:pt x="595" y="267"/>
                </a:cubicBezTo>
                <a:cubicBezTo>
                  <a:pt x="596" y="268"/>
                  <a:pt x="597" y="269"/>
                  <a:pt x="597" y="269"/>
                </a:cubicBezTo>
                <a:cubicBezTo>
                  <a:pt x="598" y="269"/>
                  <a:pt x="599" y="269"/>
                  <a:pt x="600" y="270"/>
                </a:cubicBezTo>
                <a:cubicBezTo>
                  <a:pt x="601" y="270"/>
                  <a:pt x="602" y="270"/>
                  <a:pt x="602" y="269"/>
                </a:cubicBezTo>
                <a:cubicBezTo>
                  <a:pt x="602" y="269"/>
                  <a:pt x="602" y="267"/>
                  <a:pt x="602" y="267"/>
                </a:cubicBezTo>
                <a:cubicBezTo>
                  <a:pt x="601" y="266"/>
                  <a:pt x="602" y="265"/>
                  <a:pt x="602" y="265"/>
                </a:cubicBezTo>
                <a:cubicBezTo>
                  <a:pt x="601" y="262"/>
                  <a:pt x="601" y="262"/>
                  <a:pt x="601" y="262"/>
                </a:cubicBezTo>
                <a:cubicBezTo>
                  <a:pt x="599" y="261"/>
                  <a:pt x="599" y="261"/>
                  <a:pt x="599" y="261"/>
                </a:cubicBezTo>
                <a:cubicBezTo>
                  <a:pt x="598" y="261"/>
                  <a:pt x="597" y="262"/>
                  <a:pt x="597" y="261"/>
                </a:cubicBezTo>
                <a:cubicBezTo>
                  <a:pt x="597" y="261"/>
                  <a:pt x="595" y="260"/>
                  <a:pt x="595" y="260"/>
                </a:cubicBezTo>
                <a:cubicBezTo>
                  <a:pt x="595" y="259"/>
                  <a:pt x="594" y="258"/>
                  <a:pt x="594" y="257"/>
                </a:cubicBezTo>
                <a:cubicBezTo>
                  <a:pt x="593" y="256"/>
                  <a:pt x="593" y="255"/>
                  <a:pt x="592" y="254"/>
                </a:cubicBezTo>
                <a:cubicBezTo>
                  <a:pt x="592" y="252"/>
                  <a:pt x="592" y="250"/>
                  <a:pt x="593" y="251"/>
                </a:cubicBezTo>
                <a:cubicBezTo>
                  <a:pt x="594" y="251"/>
                  <a:pt x="594" y="248"/>
                  <a:pt x="595" y="248"/>
                </a:cubicBezTo>
                <a:cubicBezTo>
                  <a:pt x="596" y="248"/>
                  <a:pt x="596" y="249"/>
                  <a:pt x="597" y="249"/>
                </a:cubicBezTo>
                <a:cubicBezTo>
                  <a:pt x="597" y="250"/>
                  <a:pt x="598" y="251"/>
                  <a:pt x="599" y="251"/>
                </a:cubicBezTo>
                <a:cubicBezTo>
                  <a:pt x="600" y="251"/>
                  <a:pt x="600" y="253"/>
                  <a:pt x="601" y="253"/>
                </a:cubicBezTo>
                <a:cubicBezTo>
                  <a:pt x="602" y="253"/>
                  <a:pt x="602" y="255"/>
                  <a:pt x="602" y="255"/>
                </a:cubicBezTo>
                <a:cubicBezTo>
                  <a:pt x="602" y="255"/>
                  <a:pt x="602" y="257"/>
                  <a:pt x="603" y="257"/>
                </a:cubicBezTo>
                <a:cubicBezTo>
                  <a:pt x="604" y="258"/>
                  <a:pt x="605" y="258"/>
                  <a:pt x="605" y="257"/>
                </a:cubicBezTo>
                <a:cubicBezTo>
                  <a:pt x="605" y="255"/>
                  <a:pt x="607" y="256"/>
                  <a:pt x="608" y="255"/>
                </a:cubicBezTo>
                <a:cubicBezTo>
                  <a:pt x="608" y="255"/>
                  <a:pt x="608" y="254"/>
                  <a:pt x="610" y="254"/>
                </a:cubicBezTo>
                <a:cubicBezTo>
                  <a:pt x="611" y="254"/>
                  <a:pt x="609" y="252"/>
                  <a:pt x="612" y="252"/>
                </a:cubicBezTo>
                <a:cubicBezTo>
                  <a:pt x="613" y="252"/>
                  <a:pt x="614" y="252"/>
                  <a:pt x="614" y="251"/>
                </a:cubicBezTo>
                <a:cubicBezTo>
                  <a:pt x="614" y="249"/>
                  <a:pt x="613" y="247"/>
                  <a:pt x="614" y="246"/>
                </a:cubicBezTo>
                <a:cubicBezTo>
                  <a:pt x="614" y="246"/>
                  <a:pt x="615" y="245"/>
                  <a:pt x="614" y="243"/>
                </a:cubicBezTo>
                <a:cubicBezTo>
                  <a:pt x="613" y="242"/>
                  <a:pt x="612" y="243"/>
                  <a:pt x="611" y="242"/>
                </a:cubicBezTo>
                <a:cubicBezTo>
                  <a:pt x="611" y="241"/>
                  <a:pt x="609" y="241"/>
                  <a:pt x="609" y="241"/>
                </a:cubicBezTo>
                <a:cubicBezTo>
                  <a:pt x="609" y="240"/>
                  <a:pt x="607" y="239"/>
                  <a:pt x="607" y="238"/>
                </a:cubicBezTo>
                <a:cubicBezTo>
                  <a:pt x="607" y="237"/>
                  <a:pt x="606" y="237"/>
                  <a:pt x="606" y="236"/>
                </a:cubicBezTo>
                <a:cubicBezTo>
                  <a:pt x="606" y="236"/>
                  <a:pt x="605" y="235"/>
                  <a:pt x="607" y="234"/>
                </a:cubicBezTo>
                <a:cubicBezTo>
                  <a:pt x="607" y="233"/>
                  <a:pt x="609" y="233"/>
                  <a:pt x="610" y="233"/>
                </a:cubicBezTo>
                <a:cubicBezTo>
                  <a:pt x="610" y="232"/>
                  <a:pt x="611" y="232"/>
                  <a:pt x="612" y="232"/>
                </a:cubicBezTo>
                <a:cubicBezTo>
                  <a:pt x="613" y="232"/>
                  <a:pt x="614" y="233"/>
                  <a:pt x="613" y="234"/>
                </a:cubicBezTo>
                <a:cubicBezTo>
                  <a:pt x="613" y="234"/>
                  <a:pt x="612" y="235"/>
                  <a:pt x="612" y="235"/>
                </a:cubicBezTo>
                <a:cubicBezTo>
                  <a:pt x="612" y="235"/>
                  <a:pt x="610" y="237"/>
                  <a:pt x="610" y="238"/>
                </a:cubicBezTo>
                <a:cubicBezTo>
                  <a:pt x="611" y="238"/>
                  <a:pt x="612" y="240"/>
                  <a:pt x="614" y="239"/>
                </a:cubicBezTo>
                <a:cubicBezTo>
                  <a:pt x="615" y="239"/>
                  <a:pt x="616" y="238"/>
                  <a:pt x="617" y="237"/>
                </a:cubicBezTo>
                <a:cubicBezTo>
                  <a:pt x="617" y="236"/>
                  <a:pt x="617" y="234"/>
                  <a:pt x="616" y="234"/>
                </a:cubicBezTo>
                <a:cubicBezTo>
                  <a:pt x="616" y="234"/>
                  <a:pt x="616" y="233"/>
                  <a:pt x="616" y="232"/>
                </a:cubicBezTo>
                <a:cubicBezTo>
                  <a:pt x="617" y="231"/>
                  <a:pt x="619" y="232"/>
                  <a:pt x="620" y="232"/>
                </a:cubicBezTo>
                <a:cubicBezTo>
                  <a:pt x="620" y="232"/>
                  <a:pt x="621" y="231"/>
                  <a:pt x="622" y="231"/>
                </a:cubicBezTo>
                <a:cubicBezTo>
                  <a:pt x="624" y="231"/>
                  <a:pt x="625" y="230"/>
                  <a:pt x="625" y="230"/>
                </a:cubicBezTo>
                <a:cubicBezTo>
                  <a:pt x="625" y="228"/>
                  <a:pt x="628" y="229"/>
                  <a:pt x="628" y="229"/>
                </a:cubicBezTo>
                <a:cubicBezTo>
                  <a:pt x="628" y="229"/>
                  <a:pt x="630" y="229"/>
                  <a:pt x="631" y="228"/>
                </a:cubicBezTo>
                <a:cubicBezTo>
                  <a:pt x="631" y="228"/>
                  <a:pt x="632" y="227"/>
                  <a:pt x="632" y="227"/>
                </a:cubicBezTo>
                <a:cubicBezTo>
                  <a:pt x="632" y="227"/>
                  <a:pt x="634" y="227"/>
                  <a:pt x="634" y="225"/>
                </a:cubicBezTo>
                <a:cubicBezTo>
                  <a:pt x="634" y="225"/>
                  <a:pt x="634" y="224"/>
                  <a:pt x="635" y="224"/>
                </a:cubicBezTo>
                <a:cubicBezTo>
                  <a:pt x="635" y="224"/>
                  <a:pt x="637" y="223"/>
                  <a:pt x="637" y="223"/>
                </a:cubicBezTo>
                <a:cubicBezTo>
                  <a:pt x="638" y="221"/>
                  <a:pt x="638" y="221"/>
                  <a:pt x="638" y="221"/>
                </a:cubicBezTo>
                <a:cubicBezTo>
                  <a:pt x="638" y="221"/>
                  <a:pt x="638" y="220"/>
                  <a:pt x="639" y="219"/>
                </a:cubicBezTo>
                <a:cubicBezTo>
                  <a:pt x="639" y="219"/>
                  <a:pt x="639" y="218"/>
                  <a:pt x="640" y="218"/>
                </a:cubicBezTo>
                <a:cubicBezTo>
                  <a:pt x="640" y="217"/>
                  <a:pt x="640" y="216"/>
                  <a:pt x="641" y="216"/>
                </a:cubicBezTo>
                <a:cubicBezTo>
                  <a:pt x="642" y="215"/>
                  <a:pt x="641" y="216"/>
                  <a:pt x="641" y="214"/>
                </a:cubicBezTo>
                <a:cubicBezTo>
                  <a:pt x="641" y="213"/>
                  <a:pt x="642" y="213"/>
                  <a:pt x="641" y="212"/>
                </a:cubicBezTo>
                <a:cubicBezTo>
                  <a:pt x="641" y="211"/>
                  <a:pt x="641" y="211"/>
                  <a:pt x="641" y="211"/>
                </a:cubicBezTo>
                <a:cubicBezTo>
                  <a:pt x="642" y="211"/>
                  <a:pt x="642" y="210"/>
                  <a:pt x="640" y="209"/>
                </a:cubicBezTo>
                <a:cubicBezTo>
                  <a:pt x="640" y="208"/>
                  <a:pt x="639" y="209"/>
                  <a:pt x="639" y="207"/>
                </a:cubicBezTo>
                <a:cubicBezTo>
                  <a:pt x="639" y="207"/>
                  <a:pt x="638" y="207"/>
                  <a:pt x="637" y="205"/>
                </a:cubicBezTo>
                <a:cubicBezTo>
                  <a:pt x="637" y="204"/>
                  <a:pt x="636" y="205"/>
                  <a:pt x="636" y="204"/>
                </a:cubicBezTo>
                <a:cubicBezTo>
                  <a:pt x="635" y="204"/>
                  <a:pt x="635" y="204"/>
                  <a:pt x="635" y="204"/>
                </a:cubicBezTo>
                <a:cubicBezTo>
                  <a:pt x="635" y="204"/>
                  <a:pt x="635" y="200"/>
                  <a:pt x="637" y="200"/>
                </a:cubicBezTo>
                <a:cubicBezTo>
                  <a:pt x="638" y="200"/>
                  <a:pt x="639" y="199"/>
                  <a:pt x="640" y="200"/>
                </a:cubicBezTo>
                <a:cubicBezTo>
                  <a:pt x="640" y="200"/>
                  <a:pt x="641" y="199"/>
                  <a:pt x="642" y="199"/>
                </a:cubicBezTo>
                <a:cubicBezTo>
                  <a:pt x="643" y="199"/>
                  <a:pt x="644" y="198"/>
                  <a:pt x="643" y="197"/>
                </a:cubicBezTo>
                <a:cubicBezTo>
                  <a:pt x="643" y="196"/>
                  <a:pt x="641" y="197"/>
                  <a:pt x="640" y="197"/>
                </a:cubicBezTo>
                <a:cubicBezTo>
                  <a:pt x="639" y="196"/>
                  <a:pt x="638" y="196"/>
                  <a:pt x="638" y="196"/>
                </a:cubicBezTo>
                <a:cubicBezTo>
                  <a:pt x="637" y="196"/>
                  <a:pt x="637" y="198"/>
                  <a:pt x="636" y="197"/>
                </a:cubicBezTo>
                <a:cubicBezTo>
                  <a:pt x="635" y="197"/>
                  <a:pt x="634" y="196"/>
                  <a:pt x="634" y="196"/>
                </a:cubicBezTo>
                <a:cubicBezTo>
                  <a:pt x="634" y="196"/>
                  <a:pt x="631" y="196"/>
                  <a:pt x="632" y="194"/>
                </a:cubicBezTo>
                <a:cubicBezTo>
                  <a:pt x="632" y="194"/>
                  <a:pt x="634" y="194"/>
                  <a:pt x="635" y="194"/>
                </a:cubicBezTo>
                <a:cubicBezTo>
                  <a:pt x="635" y="193"/>
                  <a:pt x="635" y="192"/>
                  <a:pt x="635" y="192"/>
                </a:cubicBezTo>
                <a:cubicBezTo>
                  <a:pt x="635" y="191"/>
                  <a:pt x="638" y="190"/>
                  <a:pt x="638" y="190"/>
                </a:cubicBezTo>
                <a:cubicBezTo>
                  <a:pt x="638" y="190"/>
                  <a:pt x="638" y="192"/>
                  <a:pt x="638" y="193"/>
                </a:cubicBezTo>
                <a:cubicBezTo>
                  <a:pt x="638" y="194"/>
                  <a:pt x="639" y="194"/>
                  <a:pt x="639" y="194"/>
                </a:cubicBezTo>
                <a:cubicBezTo>
                  <a:pt x="639" y="194"/>
                  <a:pt x="640" y="195"/>
                  <a:pt x="640" y="195"/>
                </a:cubicBezTo>
                <a:cubicBezTo>
                  <a:pt x="641" y="195"/>
                  <a:pt x="642" y="193"/>
                  <a:pt x="643" y="192"/>
                </a:cubicBezTo>
                <a:cubicBezTo>
                  <a:pt x="644" y="192"/>
                  <a:pt x="645" y="192"/>
                  <a:pt x="646" y="193"/>
                </a:cubicBezTo>
                <a:cubicBezTo>
                  <a:pt x="648" y="193"/>
                  <a:pt x="648" y="194"/>
                  <a:pt x="647" y="195"/>
                </a:cubicBezTo>
                <a:cubicBezTo>
                  <a:pt x="646" y="196"/>
                  <a:pt x="646" y="196"/>
                  <a:pt x="646" y="196"/>
                </a:cubicBezTo>
                <a:cubicBezTo>
                  <a:pt x="646" y="196"/>
                  <a:pt x="646" y="197"/>
                  <a:pt x="647" y="197"/>
                </a:cubicBezTo>
                <a:cubicBezTo>
                  <a:pt x="647" y="198"/>
                  <a:pt x="648" y="197"/>
                  <a:pt x="648" y="198"/>
                </a:cubicBezTo>
                <a:cubicBezTo>
                  <a:pt x="648" y="198"/>
                  <a:pt x="650" y="199"/>
                  <a:pt x="650" y="200"/>
                </a:cubicBezTo>
                <a:cubicBezTo>
                  <a:pt x="651" y="200"/>
                  <a:pt x="650" y="202"/>
                  <a:pt x="650" y="203"/>
                </a:cubicBezTo>
                <a:cubicBezTo>
                  <a:pt x="651" y="204"/>
                  <a:pt x="651" y="204"/>
                  <a:pt x="652" y="205"/>
                </a:cubicBezTo>
                <a:cubicBezTo>
                  <a:pt x="654" y="208"/>
                  <a:pt x="655" y="206"/>
                  <a:pt x="654" y="205"/>
                </a:cubicBezTo>
                <a:cubicBezTo>
                  <a:pt x="655" y="204"/>
                  <a:pt x="655" y="204"/>
                  <a:pt x="655" y="204"/>
                </a:cubicBezTo>
                <a:cubicBezTo>
                  <a:pt x="656" y="204"/>
                  <a:pt x="656" y="203"/>
                  <a:pt x="657" y="203"/>
                </a:cubicBezTo>
                <a:cubicBezTo>
                  <a:pt x="657" y="202"/>
                  <a:pt x="657" y="202"/>
                  <a:pt x="657" y="201"/>
                </a:cubicBezTo>
                <a:cubicBezTo>
                  <a:pt x="657" y="200"/>
                  <a:pt x="658" y="200"/>
                  <a:pt x="658" y="199"/>
                </a:cubicBezTo>
                <a:cubicBezTo>
                  <a:pt x="658" y="198"/>
                  <a:pt x="658" y="198"/>
                  <a:pt x="658" y="197"/>
                </a:cubicBezTo>
                <a:cubicBezTo>
                  <a:pt x="658" y="196"/>
                  <a:pt x="656" y="197"/>
                  <a:pt x="656" y="197"/>
                </a:cubicBezTo>
                <a:cubicBezTo>
                  <a:pt x="656" y="196"/>
                  <a:pt x="654" y="195"/>
                  <a:pt x="654" y="194"/>
                </a:cubicBezTo>
                <a:cubicBezTo>
                  <a:pt x="654" y="194"/>
                  <a:pt x="653" y="194"/>
                  <a:pt x="653" y="193"/>
                </a:cubicBezTo>
                <a:cubicBezTo>
                  <a:pt x="654" y="191"/>
                  <a:pt x="654" y="191"/>
                  <a:pt x="654" y="191"/>
                </a:cubicBezTo>
                <a:cubicBezTo>
                  <a:pt x="655" y="192"/>
                  <a:pt x="656" y="191"/>
                  <a:pt x="656" y="191"/>
                </a:cubicBezTo>
                <a:cubicBezTo>
                  <a:pt x="656" y="191"/>
                  <a:pt x="657" y="190"/>
                  <a:pt x="657" y="190"/>
                </a:cubicBezTo>
                <a:cubicBezTo>
                  <a:pt x="658" y="189"/>
                  <a:pt x="657" y="188"/>
                  <a:pt x="659" y="187"/>
                </a:cubicBezTo>
                <a:cubicBezTo>
                  <a:pt x="660" y="186"/>
                  <a:pt x="659" y="186"/>
                  <a:pt x="661" y="186"/>
                </a:cubicBezTo>
                <a:cubicBezTo>
                  <a:pt x="664" y="185"/>
                  <a:pt x="665" y="185"/>
                  <a:pt x="665" y="185"/>
                </a:cubicBezTo>
                <a:cubicBezTo>
                  <a:pt x="665" y="185"/>
                  <a:pt x="667" y="186"/>
                  <a:pt x="668" y="184"/>
                </a:cubicBezTo>
                <a:cubicBezTo>
                  <a:pt x="668" y="183"/>
                  <a:pt x="669" y="183"/>
                  <a:pt x="670" y="182"/>
                </a:cubicBezTo>
                <a:cubicBezTo>
                  <a:pt x="670" y="182"/>
                  <a:pt x="670" y="182"/>
                  <a:pt x="671" y="181"/>
                </a:cubicBezTo>
                <a:cubicBezTo>
                  <a:pt x="671" y="181"/>
                  <a:pt x="672" y="181"/>
                  <a:pt x="672" y="180"/>
                </a:cubicBezTo>
                <a:cubicBezTo>
                  <a:pt x="673" y="180"/>
                  <a:pt x="673" y="179"/>
                  <a:pt x="673" y="178"/>
                </a:cubicBezTo>
                <a:cubicBezTo>
                  <a:pt x="674" y="178"/>
                  <a:pt x="674" y="178"/>
                  <a:pt x="675" y="177"/>
                </a:cubicBezTo>
                <a:cubicBezTo>
                  <a:pt x="675" y="176"/>
                  <a:pt x="676" y="175"/>
                  <a:pt x="676" y="175"/>
                </a:cubicBezTo>
                <a:cubicBezTo>
                  <a:pt x="676" y="174"/>
                  <a:pt x="676" y="174"/>
                  <a:pt x="676" y="174"/>
                </a:cubicBezTo>
                <a:cubicBezTo>
                  <a:pt x="676" y="174"/>
                  <a:pt x="676" y="174"/>
                  <a:pt x="676" y="173"/>
                </a:cubicBezTo>
                <a:cubicBezTo>
                  <a:pt x="676" y="173"/>
                  <a:pt x="676" y="173"/>
                  <a:pt x="676" y="173"/>
                </a:cubicBezTo>
                <a:cubicBezTo>
                  <a:pt x="676" y="173"/>
                  <a:pt x="676" y="173"/>
                  <a:pt x="677" y="172"/>
                </a:cubicBezTo>
                <a:cubicBezTo>
                  <a:pt x="678" y="172"/>
                  <a:pt x="680" y="172"/>
                  <a:pt x="679" y="171"/>
                </a:cubicBezTo>
                <a:cubicBezTo>
                  <a:pt x="679" y="170"/>
                  <a:pt x="680" y="170"/>
                  <a:pt x="680" y="169"/>
                </a:cubicBezTo>
                <a:cubicBezTo>
                  <a:pt x="681" y="169"/>
                  <a:pt x="681" y="168"/>
                  <a:pt x="681" y="167"/>
                </a:cubicBezTo>
                <a:cubicBezTo>
                  <a:pt x="681" y="166"/>
                  <a:pt x="682" y="166"/>
                  <a:pt x="682" y="166"/>
                </a:cubicBezTo>
                <a:cubicBezTo>
                  <a:pt x="682" y="165"/>
                  <a:pt x="682" y="165"/>
                  <a:pt x="682" y="164"/>
                </a:cubicBezTo>
                <a:cubicBezTo>
                  <a:pt x="682" y="164"/>
                  <a:pt x="682" y="161"/>
                  <a:pt x="682" y="161"/>
                </a:cubicBezTo>
                <a:cubicBezTo>
                  <a:pt x="683" y="155"/>
                  <a:pt x="683" y="155"/>
                  <a:pt x="683" y="155"/>
                </a:cubicBezTo>
                <a:cubicBezTo>
                  <a:pt x="683" y="155"/>
                  <a:pt x="682" y="154"/>
                  <a:pt x="682" y="154"/>
                </a:cubicBezTo>
                <a:cubicBezTo>
                  <a:pt x="681" y="153"/>
                  <a:pt x="680" y="151"/>
                  <a:pt x="680" y="151"/>
                </a:cubicBezTo>
                <a:cubicBezTo>
                  <a:pt x="680" y="151"/>
                  <a:pt x="677" y="149"/>
                  <a:pt x="677" y="151"/>
                </a:cubicBezTo>
                <a:cubicBezTo>
                  <a:pt x="677" y="152"/>
                  <a:pt x="677" y="153"/>
                  <a:pt x="676" y="153"/>
                </a:cubicBezTo>
                <a:cubicBezTo>
                  <a:pt x="675" y="153"/>
                  <a:pt x="674" y="153"/>
                  <a:pt x="674" y="152"/>
                </a:cubicBezTo>
                <a:cubicBezTo>
                  <a:pt x="674" y="151"/>
                  <a:pt x="676" y="150"/>
                  <a:pt x="676" y="149"/>
                </a:cubicBezTo>
                <a:cubicBezTo>
                  <a:pt x="677" y="149"/>
                  <a:pt x="676" y="149"/>
                  <a:pt x="676" y="149"/>
                </a:cubicBezTo>
                <a:cubicBezTo>
                  <a:pt x="676" y="148"/>
                  <a:pt x="670" y="150"/>
                  <a:pt x="670" y="149"/>
                </a:cubicBezTo>
                <a:cubicBezTo>
                  <a:pt x="669" y="149"/>
                  <a:pt x="673" y="147"/>
                  <a:pt x="674" y="146"/>
                </a:cubicBezTo>
                <a:cubicBezTo>
                  <a:pt x="674" y="145"/>
                  <a:pt x="676" y="145"/>
                  <a:pt x="676" y="145"/>
                </a:cubicBezTo>
                <a:cubicBezTo>
                  <a:pt x="677" y="144"/>
                  <a:pt x="678" y="143"/>
                  <a:pt x="678" y="143"/>
                </a:cubicBezTo>
                <a:cubicBezTo>
                  <a:pt x="679" y="141"/>
                  <a:pt x="680" y="141"/>
                  <a:pt x="680" y="141"/>
                </a:cubicBezTo>
                <a:cubicBezTo>
                  <a:pt x="682" y="138"/>
                  <a:pt x="682" y="138"/>
                  <a:pt x="682" y="138"/>
                </a:cubicBezTo>
                <a:cubicBezTo>
                  <a:pt x="686" y="134"/>
                  <a:pt x="686" y="134"/>
                  <a:pt x="686" y="134"/>
                </a:cubicBezTo>
                <a:cubicBezTo>
                  <a:pt x="687" y="134"/>
                  <a:pt x="690" y="134"/>
                  <a:pt x="690" y="134"/>
                </a:cubicBezTo>
                <a:cubicBezTo>
                  <a:pt x="703" y="133"/>
                  <a:pt x="703" y="133"/>
                  <a:pt x="703" y="133"/>
                </a:cubicBezTo>
                <a:cubicBezTo>
                  <a:pt x="705" y="133"/>
                  <a:pt x="701" y="136"/>
                  <a:pt x="702" y="136"/>
                </a:cubicBezTo>
                <a:cubicBezTo>
                  <a:pt x="702" y="137"/>
                  <a:pt x="704" y="136"/>
                  <a:pt x="706" y="136"/>
                </a:cubicBezTo>
                <a:cubicBezTo>
                  <a:pt x="706" y="136"/>
                  <a:pt x="708" y="136"/>
                  <a:pt x="709" y="136"/>
                </a:cubicBezTo>
                <a:cubicBezTo>
                  <a:pt x="709" y="136"/>
                  <a:pt x="709" y="135"/>
                  <a:pt x="710" y="135"/>
                </a:cubicBezTo>
                <a:cubicBezTo>
                  <a:pt x="711" y="135"/>
                  <a:pt x="712" y="135"/>
                  <a:pt x="713" y="135"/>
                </a:cubicBezTo>
                <a:cubicBezTo>
                  <a:pt x="714" y="135"/>
                  <a:pt x="711" y="133"/>
                  <a:pt x="712" y="133"/>
                </a:cubicBezTo>
                <a:cubicBezTo>
                  <a:pt x="713" y="133"/>
                  <a:pt x="710" y="132"/>
                  <a:pt x="712" y="132"/>
                </a:cubicBezTo>
                <a:cubicBezTo>
                  <a:pt x="712" y="132"/>
                  <a:pt x="714" y="130"/>
                  <a:pt x="715" y="129"/>
                </a:cubicBezTo>
                <a:cubicBezTo>
                  <a:pt x="715" y="128"/>
                  <a:pt x="715" y="128"/>
                  <a:pt x="715" y="128"/>
                </a:cubicBezTo>
                <a:cubicBezTo>
                  <a:pt x="715" y="128"/>
                  <a:pt x="715" y="128"/>
                  <a:pt x="715" y="128"/>
                </a:cubicBezTo>
                <a:cubicBezTo>
                  <a:pt x="715" y="127"/>
                  <a:pt x="715" y="125"/>
                  <a:pt x="716" y="125"/>
                </a:cubicBezTo>
                <a:cubicBezTo>
                  <a:pt x="719" y="125"/>
                  <a:pt x="718" y="125"/>
                  <a:pt x="721" y="125"/>
                </a:cubicBezTo>
                <a:cubicBezTo>
                  <a:pt x="723" y="125"/>
                  <a:pt x="719" y="127"/>
                  <a:pt x="722" y="128"/>
                </a:cubicBezTo>
                <a:cubicBezTo>
                  <a:pt x="725" y="129"/>
                  <a:pt x="722" y="130"/>
                  <a:pt x="726" y="130"/>
                </a:cubicBezTo>
                <a:cubicBezTo>
                  <a:pt x="728" y="130"/>
                  <a:pt x="726" y="127"/>
                  <a:pt x="728" y="126"/>
                </a:cubicBezTo>
                <a:cubicBezTo>
                  <a:pt x="728" y="126"/>
                  <a:pt x="731" y="122"/>
                  <a:pt x="732" y="122"/>
                </a:cubicBezTo>
                <a:cubicBezTo>
                  <a:pt x="736" y="122"/>
                  <a:pt x="729" y="127"/>
                  <a:pt x="731" y="127"/>
                </a:cubicBezTo>
                <a:cubicBezTo>
                  <a:pt x="733" y="128"/>
                  <a:pt x="729" y="128"/>
                  <a:pt x="730" y="129"/>
                </a:cubicBezTo>
                <a:cubicBezTo>
                  <a:pt x="731" y="129"/>
                  <a:pt x="728" y="130"/>
                  <a:pt x="728" y="131"/>
                </a:cubicBezTo>
                <a:cubicBezTo>
                  <a:pt x="729" y="132"/>
                  <a:pt x="724" y="131"/>
                  <a:pt x="724" y="133"/>
                </a:cubicBezTo>
                <a:cubicBezTo>
                  <a:pt x="723" y="134"/>
                  <a:pt x="720" y="134"/>
                  <a:pt x="722" y="135"/>
                </a:cubicBezTo>
                <a:cubicBezTo>
                  <a:pt x="724" y="136"/>
                  <a:pt x="721" y="136"/>
                  <a:pt x="719" y="138"/>
                </a:cubicBezTo>
                <a:cubicBezTo>
                  <a:pt x="718" y="139"/>
                  <a:pt x="716" y="139"/>
                  <a:pt x="716" y="141"/>
                </a:cubicBezTo>
                <a:cubicBezTo>
                  <a:pt x="716" y="143"/>
                  <a:pt x="714" y="141"/>
                  <a:pt x="713" y="143"/>
                </a:cubicBezTo>
                <a:cubicBezTo>
                  <a:pt x="713" y="145"/>
                  <a:pt x="713" y="145"/>
                  <a:pt x="713" y="147"/>
                </a:cubicBezTo>
                <a:cubicBezTo>
                  <a:pt x="713" y="148"/>
                  <a:pt x="713" y="148"/>
                  <a:pt x="713" y="150"/>
                </a:cubicBezTo>
                <a:cubicBezTo>
                  <a:pt x="713" y="151"/>
                  <a:pt x="713" y="151"/>
                  <a:pt x="713" y="152"/>
                </a:cubicBezTo>
                <a:cubicBezTo>
                  <a:pt x="712" y="153"/>
                  <a:pt x="713" y="153"/>
                  <a:pt x="713" y="154"/>
                </a:cubicBezTo>
                <a:cubicBezTo>
                  <a:pt x="713" y="155"/>
                  <a:pt x="715" y="156"/>
                  <a:pt x="714" y="157"/>
                </a:cubicBezTo>
                <a:cubicBezTo>
                  <a:pt x="714" y="157"/>
                  <a:pt x="714" y="157"/>
                  <a:pt x="714" y="158"/>
                </a:cubicBezTo>
                <a:cubicBezTo>
                  <a:pt x="714" y="159"/>
                  <a:pt x="711" y="157"/>
                  <a:pt x="711" y="163"/>
                </a:cubicBezTo>
                <a:cubicBezTo>
                  <a:pt x="711" y="164"/>
                  <a:pt x="711" y="165"/>
                  <a:pt x="711" y="165"/>
                </a:cubicBezTo>
                <a:cubicBezTo>
                  <a:pt x="711" y="166"/>
                  <a:pt x="712" y="166"/>
                  <a:pt x="712" y="166"/>
                </a:cubicBezTo>
                <a:cubicBezTo>
                  <a:pt x="714" y="165"/>
                  <a:pt x="713" y="164"/>
                  <a:pt x="715" y="163"/>
                </a:cubicBezTo>
                <a:cubicBezTo>
                  <a:pt x="716" y="162"/>
                  <a:pt x="717" y="162"/>
                  <a:pt x="718" y="161"/>
                </a:cubicBezTo>
                <a:cubicBezTo>
                  <a:pt x="718" y="160"/>
                  <a:pt x="718" y="160"/>
                  <a:pt x="719" y="160"/>
                </a:cubicBezTo>
                <a:cubicBezTo>
                  <a:pt x="719" y="160"/>
                  <a:pt x="720" y="159"/>
                  <a:pt x="720" y="158"/>
                </a:cubicBezTo>
                <a:cubicBezTo>
                  <a:pt x="721" y="158"/>
                  <a:pt x="720" y="157"/>
                  <a:pt x="720" y="156"/>
                </a:cubicBezTo>
                <a:cubicBezTo>
                  <a:pt x="722" y="156"/>
                  <a:pt x="721" y="159"/>
                  <a:pt x="723" y="158"/>
                </a:cubicBezTo>
                <a:cubicBezTo>
                  <a:pt x="723" y="156"/>
                  <a:pt x="721" y="153"/>
                  <a:pt x="724" y="151"/>
                </a:cubicBezTo>
                <a:cubicBezTo>
                  <a:pt x="725" y="151"/>
                  <a:pt x="726" y="152"/>
                  <a:pt x="727" y="151"/>
                </a:cubicBezTo>
                <a:cubicBezTo>
                  <a:pt x="729" y="150"/>
                  <a:pt x="726" y="148"/>
                  <a:pt x="727" y="147"/>
                </a:cubicBezTo>
                <a:cubicBezTo>
                  <a:pt x="727" y="147"/>
                  <a:pt x="729" y="146"/>
                  <a:pt x="731" y="146"/>
                </a:cubicBezTo>
                <a:cubicBezTo>
                  <a:pt x="733" y="146"/>
                  <a:pt x="732" y="145"/>
                  <a:pt x="732" y="144"/>
                </a:cubicBezTo>
                <a:cubicBezTo>
                  <a:pt x="732" y="143"/>
                  <a:pt x="730" y="144"/>
                  <a:pt x="730" y="143"/>
                </a:cubicBezTo>
                <a:cubicBezTo>
                  <a:pt x="730" y="143"/>
                  <a:pt x="729" y="141"/>
                  <a:pt x="730" y="141"/>
                </a:cubicBezTo>
                <a:cubicBezTo>
                  <a:pt x="731" y="140"/>
                  <a:pt x="730" y="140"/>
                  <a:pt x="730" y="139"/>
                </a:cubicBezTo>
                <a:cubicBezTo>
                  <a:pt x="730" y="138"/>
                  <a:pt x="728" y="139"/>
                  <a:pt x="728" y="139"/>
                </a:cubicBezTo>
                <a:cubicBezTo>
                  <a:pt x="729" y="138"/>
                  <a:pt x="728" y="137"/>
                  <a:pt x="729" y="136"/>
                </a:cubicBezTo>
                <a:cubicBezTo>
                  <a:pt x="731" y="136"/>
                  <a:pt x="731" y="135"/>
                  <a:pt x="731" y="135"/>
                </a:cubicBezTo>
                <a:cubicBezTo>
                  <a:pt x="731" y="135"/>
                  <a:pt x="730" y="133"/>
                  <a:pt x="732" y="133"/>
                </a:cubicBezTo>
                <a:cubicBezTo>
                  <a:pt x="733" y="132"/>
                  <a:pt x="733" y="133"/>
                  <a:pt x="734" y="133"/>
                </a:cubicBezTo>
                <a:cubicBezTo>
                  <a:pt x="735" y="133"/>
                  <a:pt x="736" y="134"/>
                  <a:pt x="737" y="133"/>
                </a:cubicBezTo>
                <a:cubicBezTo>
                  <a:pt x="740" y="132"/>
                  <a:pt x="738" y="132"/>
                  <a:pt x="739" y="130"/>
                </a:cubicBezTo>
                <a:cubicBezTo>
                  <a:pt x="740" y="130"/>
                  <a:pt x="742" y="131"/>
                  <a:pt x="742" y="131"/>
                </a:cubicBezTo>
                <a:cubicBezTo>
                  <a:pt x="742" y="131"/>
                  <a:pt x="743" y="131"/>
                  <a:pt x="744" y="131"/>
                </a:cubicBezTo>
                <a:cubicBezTo>
                  <a:pt x="746" y="132"/>
                  <a:pt x="746" y="132"/>
                  <a:pt x="746" y="132"/>
                </a:cubicBezTo>
                <a:cubicBezTo>
                  <a:pt x="748" y="132"/>
                  <a:pt x="747" y="130"/>
                  <a:pt x="748" y="130"/>
                </a:cubicBezTo>
                <a:cubicBezTo>
                  <a:pt x="748" y="130"/>
                  <a:pt x="748" y="128"/>
                  <a:pt x="749" y="128"/>
                </a:cubicBezTo>
                <a:cubicBezTo>
                  <a:pt x="750" y="128"/>
                  <a:pt x="750" y="129"/>
                  <a:pt x="751" y="128"/>
                </a:cubicBezTo>
                <a:cubicBezTo>
                  <a:pt x="752" y="128"/>
                  <a:pt x="753" y="127"/>
                  <a:pt x="754" y="127"/>
                </a:cubicBezTo>
                <a:cubicBezTo>
                  <a:pt x="755" y="126"/>
                  <a:pt x="755" y="124"/>
                  <a:pt x="756" y="124"/>
                </a:cubicBezTo>
                <a:cubicBezTo>
                  <a:pt x="757" y="123"/>
                  <a:pt x="759" y="122"/>
                  <a:pt x="760" y="122"/>
                </a:cubicBezTo>
                <a:cubicBezTo>
                  <a:pt x="761" y="122"/>
                  <a:pt x="762" y="123"/>
                  <a:pt x="764" y="123"/>
                </a:cubicBezTo>
                <a:cubicBezTo>
                  <a:pt x="764" y="122"/>
                  <a:pt x="766" y="125"/>
                  <a:pt x="766" y="123"/>
                </a:cubicBezTo>
                <a:cubicBezTo>
                  <a:pt x="767" y="123"/>
                  <a:pt x="766" y="122"/>
                  <a:pt x="767" y="122"/>
                </a:cubicBezTo>
                <a:cubicBezTo>
                  <a:pt x="767" y="121"/>
                  <a:pt x="766" y="120"/>
                  <a:pt x="766" y="119"/>
                </a:cubicBezTo>
                <a:cubicBezTo>
                  <a:pt x="764" y="117"/>
                  <a:pt x="764" y="117"/>
                  <a:pt x="764" y="117"/>
                </a:cubicBezTo>
                <a:cubicBezTo>
                  <a:pt x="763" y="116"/>
                  <a:pt x="763" y="116"/>
                  <a:pt x="763" y="116"/>
                </a:cubicBezTo>
                <a:cubicBezTo>
                  <a:pt x="763" y="115"/>
                  <a:pt x="761" y="114"/>
                  <a:pt x="761" y="113"/>
                </a:cubicBezTo>
                <a:cubicBezTo>
                  <a:pt x="761" y="113"/>
                  <a:pt x="762" y="113"/>
                  <a:pt x="762" y="113"/>
                </a:cubicBezTo>
                <a:cubicBezTo>
                  <a:pt x="763" y="112"/>
                  <a:pt x="766" y="114"/>
                  <a:pt x="767" y="113"/>
                </a:cubicBezTo>
                <a:cubicBezTo>
                  <a:pt x="767" y="113"/>
                  <a:pt x="767" y="111"/>
                  <a:pt x="768" y="111"/>
                </a:cubicBezTo>
                <a:cubicBezTo>
                  <a:pt x="769" y="110"/>
                  <a:pt x="768" y="108"/>
                  <a:pt x="768" y="108"/>
                </a:cubicBezTo>
                <a:cubicBezTo>
                  <a:pt x="769" y="107"/>
                  <a:pt x="768" y="106"/>
                  <a:pt x="769" y="106"/>
                </a:cubicBezTo>
                <a:cubicBezTo>
                  <a:pt x="770" y="105"/>
                  <a:pt x="770" y="111"/>
                  <a:pt x="772" y="110"/>
                </a:cubicBezTo>
                <a:cubicBezTo>
                  <a:pt x="772" y="110"/>
                  <a:pt x="773" y="109"/>
                  <a:pt x="774" y="110"/>
                </a:cubicBezTo>
                <a:cubicBezTo>
                  <a:pt x="775" y="110"/>
                  <a:pt x="775" y="111"/>
                  <a:pt x="776" y="112"/>
                </a:cubicBezTo>
                <a:cubicBezTo>
                  <a:pt x="777" y="113"/>
                  <a:pt x="778" y="113"/>
                  <a:pt x="778" y="114"/>
                </a:cubicBezTo>
                <a:cubicBezTo>
                  <a:pt x="778" y="114"/>
                  <a:pt x="780" y="115"/>
                  <a:pt x="781" y="115"/>
                </a:cubicBezTo>
                <a:cubicBezTo>
                  <a:pt x="782" y="116"/>
                  <a:pt x="784" y="115"/>
                  <a:pt x="784" y="115"/>
                </a:cubicBezTo>
                <a:cubicBezTo>
                  <a:pt x="785" y="114"/>
                  <a:pt x="785" y="112"/>
                  <a:pt x="784" y="111"/>
                </a:cubicBezTo>
                <a:cubicBezTo>
                  <a:pt x="784" y="110"/>
                  <a:pt x="785" y="110"/>
                  <a:pt x="786" y="110"/>
                </a:cubicBezTo>
                <a:cubicBezTo>
                  <a:pt x="786" y="110"/>
                  <a:pt x="788" y="110"/>
                  <a:pt x="789" y="110"/>
                </a:cubicBezTo>
                <a:cubicBezTo>
                  <a:pt x="789" y="109"/>
                  <a:pt x="790" y="108"/>
                  <a:pt x="789" y="106"/>
                </a:cubicBezTo>
                <a:close/>
                <a:moveTo>
                  <a:pt x="651" y="280"/>
                </a:moveTo>
                <a:cubicBezTo>
                  <a:pt x="652" y="278"/>
                  <a:pt x="651" y="277"/>
                  <a:pt x="651" y="276"/>
                </a:cubicBezTo>
                <a:cubicBezTo>
                  <a:pt x="651" y="274"/>
                  <a:pt x="652" y="273"/>
                  <a:pt x="650" y="271"/>
                </a:cubicBezTo>
                <a:cubicBezTo>
                  <a:pt x="648" y="272"/>
                  <a:pt x="649" y="276"/>
                  <a:pt x="649" y="278"/>
                </a:cubicBezTo>
                <a:cubicBezTo>
                  <a:pt x="650" y="278"/>
                  <a:pt x="651" y="279"/>
                  <a:pt x="651" y="280"/>
                </a:cubicBezTo>
                <a:close/>
                <a:moveTo>
                  <a:pt x="705" y="284"/>
                </a:moveTo>
                <a:cubicBezTo>
                  <a:pt x="705" y="284"/>
                  <a:pt x="703" y="278"/>
                  <a:pt x="701" y="279"/>
                </a:cubicBezTo>
                <a:cubicBezTo>
                  <a:pt x="699" y="279"/>
                  <a:pt x="702" y="281"/>
                  <a:pt x="702" y="282"/>
                </a:cubicBezTo>
                <a:cubicBezTo>
                  <a:pt x="702" y="283"/>
                  <a:pt x="693" y="285"/>
                  <a:pt x="693" y="284"/>
                </a:cubicBezTo>
                <a:cubicBezTo>
                  <a:pt x="693" y="283"/>
                  <a:pt x="692" y="283"/>
                  <a:pt x="691" y="284"/>
                </a:cubicBezTo>
                <a:cubicBezTo>
                  <a:pt x="690" y="284"/>
                  <a:pt x="690" y="284"/>
                  <a:pt x="690" y="284"/>
                </a:cubicBezTo>
                <a:cubicBezTo>
                  <a:pt x="690" y="283"/>
                  <a:pt x="690" y="283"/>
                  <a:pt x="690" y="283"/>
                </a:cubicBezTo>
                <a:cubicBezTo>
                  <a:pt x="690" y="283"/>
                  <a:pt x="690" y="281"/>
                  <a:pt x="689" y="281"/>
                </a:cubicBezTo>
                <a:cubicBezTo>
                  <a:pt x="685" y="281"/>
                  <a:pt x="685" y="281"/>
                  <a:pt x="685" y="281"/>
                </a:cubicBezTo>
                <a:cubicBezTo>
                  <a:pt x="685" y="281"/>
                  <a:pt x="684" y="280"/>
                  <a:pt x="683" y="280"/>
                </a:cubicBezTo>
                <a:cubicBezTo>
                  <a:pt x="683" y="280"/>
                  <a:pt x="682" y="279"/>
                  <a:pt x="682" y="279"/>
                </a:cubicBezTo>
                <a:cubicBezTo>
                  <a:pt x="681" y="279"/>
                  <a:pt x="681" y="279"/>
                  <a:pt x="681" y="279"/>
                </a:cubicBezTo>
                <a:cubicBezTo>
                  <a:pt x="680" y="279"/>
                  <a:pt x="680" y="278"/>
                  <a:pt x="679" y="278"/>
                </a:cubicBezTo>
                <a:cubicBezTo>
                  <a:pt x="678" y="278"/>
                  <a:pt x="678" y="278"/>
                  <a:pt x="677" y="278"/>
                </a:cubicBezTo>
                <a:cubicBezTo>
                  <a:pt x="677" y="278"/>
                  <a:pt x="676" y="278"/>
                  <a:pt x="676" y="278"/>
                </a:cubicBezTo>
                <a:cubicBezTo>
                  <a:pt x="675" y="278"/>
                  <a:pt x="675" y="277"/>
                  <a:pt x="674" y="277"/>
                </a:cubicBezTo>
                <a:cubicBezTo>
                  <a:pt x="674" y="276"/>
                  <a:pt x="674" y="276"/>
                  <a:pt x="674" y="276"/>
                </a:cubicBezTo>
                <a:cubicBezTo>
                  <a:pt x="672" y="276"/>
                  <a:pt x="672" y="276"/>
                  <a:pt x="672" y="276"/>
                </a:cubicBezTo>
                <a:cubicBezTo>
                  <a:pt x="671" y="276"/>
                  <a:pt x="671" y="276"/>
                  <a:pt x="671" y="276"/>
                </a:cubicBezTo>
                <a:cubicBezTo>
                  <a:pt x="670" y="276"/>
                  <a:pt x="670" y="276"/>
                  <a:pt x="670" y="276"/>
                </a:cubicBezTo>
                <a:cubicBezTo>
                  <a:pt x="670" y="276"/>
                  <a:pt x="670" y="276"/>
                  <a:pt x="669" y="276"/>
                </a:cubicBezTo>
                <a:cubicBezTo>
                  <a:pt x="669" y="276"/>
                  <a:pt x="669" y="275"/>
                  <a:pt x="668" y="275"/>
                </a:cubicBezTo>
                <a:cubicBezTo>
                  <a:pt x="668" y="275"/>
                  <a:pt x="667" y="275"/>
                  <a:pt x="667" y="275"/>
                </a:cubicBezTo>
                <a:cubicBezTo>
                  <a:pt x="666" y="275"/>
                  <a:pt x="666" y="276"/>
                  <a:pt x="666" y="277"/>
                </a:cubicBezTo>
                <a:cubicBezTo>
                  <a:pt x="666" y="277"/>
                  <a:pt x="667" y="277"/>
                  <a:pt x="667" y="277"/>
                </a:cubicBezTo>
                <a:cubicBezTo>
                  <a:pt x="668" y="278"/>
                  <a:pt x="668" y="278"/>
                  <a:pt x="668" y="278"/>
                </a:cubicBezTo>
                <a:cubicBezTo>
                  <a:pt x="668" y="279"/>
                  <a:pt x="668" y="280"/>
                  <a:pt x="668" y="280"/>
                </a:cubicBezTo>
                <a:cubicBezTo>
                  <a:pt x="667" y="280"/>
                  <a:pt x="666" y="278"/>
                  <a:pt x="665" y="278"/>
                </a:cubicBezTo>
                <a:cubicBezTo>
                  <a:pt x="664" y="278"/>
                  <a:pt x="664" y="275"/>
                  <a:pt x="663" y="275"/>
                </a:cubicBezTo>
                <a:cubicBezTo>
                  <a:pt x="662" y="275"/>
                  <a:pt x="662" y="275"/>
                  <a:pt x="662" y="275"/>
                </a:cubicBezTo>
                <a:cubicBezTo>
                  <a:pt x="660" y="275"/>
                  <a:pt x="660" y="275"/>
                  <a:pt x="659" y="275"/>
                </a:cubicBezTo>
                <a:cubicBezTo>
                  <a:pt x="658" y="275"/>
                  <a:pt x="659" y="274"/>
                  <a:pt x="659" y="274"/>
                </a:cubicBezTo>
                <a:cubicBezTo>
                  <a:pt x="660" y="272"/>
                  <a:pt x="660" y="272"/>
                  <a:pt x="660" y="272"/>
                </a:cubicBezTo>
                <a:cubicBezTo>
                  <a:pt x="659" y="271"/>
                  <a:pt x="659" y="271"/>
                  <a:pt x="658" y="271"/>
                </a:cubicBezTo>
                <a:cubicBezTo>
                  <a:pt x="658" y="271"/>
                  <a:pt x="658" y="271"/>
                  <a:pt x="657" y="272"/>
                </a:cubicBezTo>
                <a:cubicBezTo>
                  <a:pt x="656" y="273"/>
                  <a:pt x="656" y="273"/>
                  <a:pt x="656" y="273"/>
                </a:cubicBezTo>
                <a:cubicBezTo>
                  <a:pt x="656" y="273"/>
                  <a:pt x="655" y="273"/>
                  <a:pt x="655" y="274"/>
                </a:cubicBezTo>
                <a:cubicBezTo>
                  <a:pt x="655" y="274"/>
                  <a:pt x="655" y="276"/>
                  <a:pt x="656" y="277"/>
                </a:cubicBezTo>
                <a:cubicBezTo>
                  <a:pt x="656" y="277"/>
                  <a:pt x="658" y="278"/>
                  <a:pt x="658" y="278"/>
                </a:cubicBezTo>
                <a:cubicBezTo>
                  <a:pt x="658" y="279"/>
                  <a:pt x="659" y="279"/>
                  <a:pt x="659" y="279"/>
                </a:cubicBezTo>
                <a:cubicBezTo>
                  <a:pt x="659" y="280"/>
                  <a:pt x="660" y="281"/>
                  <a:pt x="660" y="281"/>
                </a:cubicBezTo>
                <a:cubicBezTo>
                  <a:pt x="660" y="282"/>
                  <a:pt x="663" y="283"/>
                  <a:pt x="663" y="283"/>
                </a:cubicBezTo>
                <a:cubicBezTo>
                  <a:pt x="663" y="284"/>
                  <a:pt x="664" y="287"/>
                  <a:pt x="664" y="287"/>
                </a:cubicBezTo>
                <a:cubicBezTo>
                  <a:pt x="666" y="287"/>
                  <a:pt x="665" y="285"/>
                  <a:pt x="666" y="285"/>
                </a:cubicBezTo>
                <a:cubicBezTo>
                  <a:pt x="667" y="284"/>
                  <a:pt x="668" y="283"/>
                  <a:pt x="668" y="283"/>
                </a:cubicBezTo>
                <a:cubicBezTo>
                  <a:pt x="669" y="283"/>
                  <a:pt x="671" y="284"/>
                  <a:pt x="671" y="284"/>
                </a:cubicBezTo>
                <a:cubicBezTo>
                  <a:pt x="671" y="285"/>
                  <a:pt x="673" y="285"/>
                  <a:pt x="673" y="286"/>
                </a:cubicBezTo>
                <a:cubicBezTo>
                  <a:pt x="673" y="287"/>
                  <a:pt x="674" y="288"/>
                  <a:pt x="674" y="288"/>
                </a:cubicBezTo>
                <a:cubicBezTo>
                  <a:pt x="674" y="289"/>
                  <a:pt x="671" y="290"/>
                  <a:pt x="671" y="291"/>
                </a:cubicBezTo>
                <a:cubicBezTo>
                  <a:pt x="671" y="292"/>
                  <a:pt x="674" y="292"/>
                  <a:pt x="674" y="292"/>
                </a:cubicBezTo>
                <a:cubicBezTo>
                  <a:pt x="675" y="292"/>
                  <a:pt x="675" y="292"/>
                  <a:pt x="675" y="292"/>
                </a:cubicBezTo>
                <a:cubicBezTo>
                  <a:pt x="675" y="292"/>
                  <a:pt x="676" y="293"/>
                  <a:pt x="677" y="292"/>
                </a:cubicBezTo>
                <a:cubicBezTo>
                  <a:pt x="677" y="291"/>
                  <a:pt x="677" y="291"/>
                  <a:pt x="678" y="291"/>
                </a:cubicBezTo>
                <a:cubicBezTo>
                  <a:pt x="679" y="292"/>
                  <a:pt x="679" y="292"/>
                  <a:pt x="679" y="292"/>
                </a:cubicBezTo>
                <a:cubicBezTo>
                  <a:pt x="682" y="292"/>
                  <a:pt x="680" y="292"/>
                  <a:pt x="685" y="292"/>
                </a:cubicBezTo>
                <a:cubicBezTo>
                  <a:pt x="685" y="292"/>
                  <a:pt x="686" y="289"/>
                  <a:pt x="687" y="289"/>
                </a:cubicBezTo>
                <a:cubicBezTo>
                  <a:pt x="689" y="289"/>
                  <a:pt x="687" y="290"/>
                  <a:pt x="689" y="290"/>
                </a:cubicBezTo>
                <a:cubicBezTo>
                  <a:pt x="691" y="290"/>
                  <a:pt x="691" y="293"/>
                  <a:pt x="692" y="293"/>
                </a:cubicBezTo>
                <a:cubicBezTo>
                  <a:pt x="693" y="293"/>
                  <a:pt x="693" y="295"/>
                  <a:pt x="695" y="295"/>
                </a:cubicBezTo>
                <a:cubicBezTo>
                  <a:pt x="696" y="295"/>
                  <a:pt x="697" y="294"/>
                  <a:pt x="698" y="294"/>
                </a:cubicBezTo>
                <a:cubicBezTo>
                  <a:pt x="699" y="294"/>
                  <a:pt x="699" y="296"/>
                  <a:pt x="700" y="296"/>
                </a:cubicBezTo>
                <a:cubicBezTo>
                  <a:pt x="701" y="296"/>
                  <a:pt x="702" y="295"/>
                  <a:pt x="702" y="295"/>
                </a:cubicBezTo>
                <a:cubicBezTo>
                  <a:pt x="702" y="295"/>
                  <a:pt x="702" y="295"/>
                  <a:pt x="702" y="292"/>
                </a:cubicBezTo>
                <a:cubicBezTo>
                  <a:pt x="702" y="292"/>
                  <a:pt x="704" y="291"/>
                  <a:pt x="702" y="290"/>
                </a:cubicBezTo>
                <a:cubicBezTo>
                  <a:pt x="699" y="289"/>
                  <a:pt x="700" y="292"/>
                  <a:pt x="699" y="291"/>
                </a:cubicBezTo>
                <a:cubicBezTo>
                  <a:pt x="698" y="291"/>
                  <a:pt x="697" y="291"/>
                  <a:pt x="697" y="290"/>
                </a:cubicBezTo>
                <a:cubicBezTo>
                  <a:pt x="697" y="289"/>
                  <a:pt x="694" y="287"/>
                  <a:pt x="694" y="286"/>
                </a:cubicBezTo>
                <a:cubicBezTo>
                  <a:pt x="694" y="285"/>
                  <a:pt x="705" y="285"/>
                  <a:pt x="705" y="284"/>
                </a:cubicBezTo>
                <a:close/>
                <a:moveTo>
                  <a:pt x="665" y="269"/>
                </a:moveTo>
                <a:cubicBezTo>
                  <a:pt x="665" y="265"/>
                  <a:pt x="663" y="263"/>
                  <a:pt x="660" y="265"/>
                </a:cubicBezTo>
                <a:cubicBezTo>
                  <a:pt x="660" y="266"/>
                  <a:pt x="661" y="266"/>
                  <a:pt x="661" y="266"/>
                </a:cubicBezTo>
                <a:cubicBezTo>
                  <a:pt x="662" y="269"/>
                  <a:pt x="662" y="269"/>
                  <a:pt x="665" y="269"/>
                </a:cubicBezTo>
                <a:close/>
                <a:moveTo>
                  <a:pt x="652" y="239"/>
                </a:moveTo>
                <a:cubicBezTo>
                  <a:pt x="652" y="239"/>
                  <a:pt x="652" y="239"/>
                  <a:pt x="652" y="239"/>
                </a:cubicBezTo>
                <a:cubicBezTo>
                  <a:pt x="654" y="239"/>
                  <a:pt x="654" y="240"/>
                  <a:pt x="654" y="242"/>
                </a:cubicBezTo>
                <a:cubicBezTo>
                  <a:pt x="654" y="242"/>
                  <a:pt x="655" y="249"/>
                  <a:pt x="657" y="247"/>
                </a:cubicBezTo>
                <a:cubicBezTo>
                  <a:pt x="658" y="246"/>
                  <a:pt x="658" y="242"/>
                  <a:pt x="658" y="241"/>
                </a:cubicBezTo>
                <a:cubicBezTo>
                  <a:pt x="657" y="239"/>
                  <a:pt x="654" y="237"/>
                  <a:pt x="652" y="236"/>
                </a:cubicBezTo>
                <a:cubicBezTo>
                  <a:pt x="652" y="237"/>
                  <a:pt x="652" y="238"/>
                  <a:pt x="652" y="239"/>
                </a:cubicBezTo>
                <a:close/>
                <a:moveTo>
                  <a:pt x="650" y="278"/>
                </a:moveTo>
                <a:cubicBezTo>
                  <a:pt x="649" y="278"/>
                  <a:pt x="649" y="278"/>
                  <a:pt x="649" y="278"/>
                </a:cubicBezTo>
                <a:cubicBezTo>
                  <a:pt x="649" y="278"/>
                  <a:pt x="649" y="278"/>
                  <a:pt x="649" y="278"/>
                </a:cubicBezTo>
                <a:cubicBezTo>
                  <a:pt x="650" y="278"/>
                  <a:pt x="650" y="278"/>
                  <a:pt x="650" y="278"/>
                </a:cubicBezTo>
                <a:close/>
                <a:moveTo>
                  <a:pt x="639" y="274"/>
                </a:moveTo>
                <a:cubicBezTo>
                  <a:pt x="641" y="274"/>
                  <a:pt x="645" y="275"/>
                  <a:pt x="645" y="273"/>
                </a:cubicBezTo>
                <a:cubicBezTo>
                  <a:pt x="646" y="273"/>
                  <a:pt x="646" y="270"/>
                  <a:pt x="645" y="270"/>
                </a:cubicBezTo>
                <a:cubicBezTo>
                  <a:pt x="644" y="270"/>
                  <a:pt x="644" y="271"/>
                  <a:pt x="643" y="271"/>
                </a:cubicBezTo>
                <a:cubicBezTo>
                  <a:pt x="642" y="271"/>
                  <a:pt x="640" y="271"/>
                  <a:pt x="640" y="271"/>
                </a:cubicBezTo>
                <a:cubicBezTo>
                  <a:pt x="639" y="271"/>
                  <a:pt x="637" y="271"/>
                  <a:pt x="636" y="271"/>
                </a:cubicBezTo>
                <a:cubicBezTo>
                  <a:pt x="635" y="271"/>
                  <a:pt x="634" y="272"/>
                  <a:pt x="634" y="273"/>
                </a:cubicBezTo>
                <a:cubicBezTo>
                  <a:pt x="633" y="273"/>
                  <a:pt x="633" y="276"/>
                  <a:pt x="632" y="276"/>
                </a:cubicBezTo>
                <a:cubicBezTo>
                  <a:pt x="632" y="277"/>
                  <a:pt x="631" y="277"/>
                  <a:pt x="631" y="278"/>
                </a:cubicBezTo>
                <a:cubicBezTo>
                  <a:pt x="631" y="279"/>
                  <a:pt x="631" y="280"/>
                  <a:pt x="631" y="281"/>
                </a:cubicBezTo>
                <a:cubicBezTo>
                  <a:pt x="631" y="281"/>
                  <a:pt x="632" y="282"/>
                  <a:pt x="633" y="282"/>
                </a:cubicBezTo>
                <a:cubicBezTo>
                  <a:pt x="633" y="282"/>
                  <a:pt x="632" y="284"/>
                  <a:pt x="632" y="285"/>
                </a:cubicBezTo>
                <a:cubicBezTo>
                  <a:pt x="633" y="285"/>
                  <a:pt x="634" y="287"/>
                  <a:pt x="635" y="287"/>
                </a:cubicBezTo>
                <a:cubicBezTo>
                  <a:pt x="636" y="287"/>
                  <a:pt x="635" y="283"/>
                  <a:pt x="636" y="283"/>
                </a:cubicBezTo>
                <a:cubicBezTo>
                  <a:pt x="637" y="283"/>
                  <a:pt x="639" y="285"/>
                  <a:pt x="639" y="285"/>
                </a:cubicBezTo>
                <a:cubicBezTo>
                  <a:pt x="640" y="286"/>
                  <a:pt x="641" y="285"/>
                  <a:pt x="642" y="284"/>
                </a:cubicBezTo>
                <a:cubicBezTo>
                  <a:pt x="642" y="283"/>
                  <a:pt x="641" y="282"/>
                  <a:pt x="641" y="282"/>
                </a:cubicBezTo>
                <a:cubicBezTo>
                  <a:pt x="641" y="282"/>
                  <a:pt x="643" y="281"/>
                  <a:pt x="643" y="280"/>
                </a:cubicBezTo>
                <a:cubicBezTo>
                  <a:pt x="643" y="279"/>
                  <a:pt x="639" y="279"/>
                  <a:pt x="639" y="279"/>
                </a:cubicBezTo>
                <a:cubicBezTo>
                  <a:pt x="639" y="278"/>
                  <a:pt x="640" y="278"/>
                  <a:pt x="640" y="278"/>
                </a:cubicBezTo>
                <a:cubicBezTo>
                  <a:pt x="641" y="278"/>
                  <a:pt x="644" y="278"/>
                  <a:pt x="644" y="278"/>
                </a:cubicBezTo>
                <a:cubicBezTo>
                  <a:pt x="644" y="277"/>
                  <a:pt x="643" y="277"/>
                  <a:pt x="643" y="276"/>
                </a:cubicBezTo>
                <a:cubicBezTo>
                  <a:pt x="642" y="276"/>
                  <a:pt x="642" y="276"/>
                  <a:pt x="642" y="276"/>
                </a:cubicBezTo>
                <a:cubicBezTo>
                  <a:pt x="642" y="275"/>
                  <a:pt x="638" y="275"/>
                  <a:pt x="638" y="274"/>
                </a:cubicBezTo>
                <a:cubicBezTo>
                  <a:pt x="638" y="274"/>
                  <a:pt x="638" y="274"/>
                  <a:pt x="639" y="274"/>
                </a:cubicBezTo>
                <a:close/>
                <a:moveTo>
                  <a:pt x="394" y="26"/>
                </a:moveTo>
                <a:cubicBezTo>
                  <a:pt x="394" y="30"/>
                  <a:pt x="394" y="29"/>
                  <a:pt x="397" y="31"/>
                </a:cubicBezTo>
                <a:cubicBezTo>
                  <a:pt x="398" y="31"/>
                  <a:pt x="398" y="32"/>
                  <a:pt x="399" y="32"/>
                </a:cubicBezTo>
                <a:cubicBezTo>
                  <a:pt x="400" y="33"/>
                  <a:pt x="401" y="32"/>
                  <a:pt x="402" y="32"/>
                </a:cubicBezTo>
                <a:cubicBezTo>
                  <a:pt x="402" y="31"/>
                  <a:pt x="401" y="30"/>
                  <a:pt x="402" y="29"/>
                </a:cubicBezTo>
                <a:cubicBezTo>
                  <a:pt x="402" y="27"/>
                  <a:pt x="403" y="26"/>
                  <a:pt x="404" y="24"/>
                </a:cubicBezTo>
                <a:cubicBezTo>
                  <a:pt x="402" y="23"/>
                  <a:pt x="402" y="26"/>
                  <a:pt x="400" y="25"/>
                </a:cubicBezTo>
                <a:cubicBezTo>
                  <a:pt x="399" y="25"/>
                  <a:pt x="399" y="23"/>
                  <a:pt x="397" y="23"/>
                </a:cubicBezTo>
                <a:cubicBezTo>
                  <a:pt x="397" y="24"/>
                  <a:pt x="397" y="25"/>
                  <a:pt x="395" y="26"/>
                </a:cubicBezTo>
                <a:cubicBezTo>
                  <a:pt x="395" y="25"/>
                  <a:pt x="395" y="24"/>
                  <a:pt x="395" y="24"/>
                </a:cubicBezTo>
                <a:cubicBezTo>
                  <a:pt x="394" y="24"/>
                  <a:pt x="394" y="24"/>
                  <a:pt x="394" y="24"/>
                </a:cubicBezTo>
                <a:cubicBezTo>
                  <a:pt x="394" y="24"/>
                  <a:pt x="393" y="26"/>
                  <a:pt x="394" y="26"/>
                </a:cubicBezTo>
                <a:cubicBezTo>
                  <a:pt x="394" y="26"/>
                  <a:pt x="394" y="26"/>
                  <a:pt x="394" y="26"/>
                </a:cubicBezTo>
                <a:close/>
                <a:moveTo>
                  <a:pt x="387" y="35"/>
                </a:moveTo>
                <a:cubicBezTo>
                  <a:pt x="389" y="37"/>
                  <a:pt x="387" y="39"/>
                  <a:pt x="385" y="40"/>
                </a:cubicBezTo>
                <a:cubicBezTo>
                  <a:pt x="385" y="40"/>
                  <a:pt x="385" y="40"/>
                  <a:pt x="385" y="40"/>
                </a:cubicBezTo>
                <a:cubicBezTo>
                  <a:pt x="385" y="40"/>
                  <a:pt x="385" y="40"/>
                  <a:pt x="385" y="40"/>
                </a:cubicBezTo>
                <a:cubicBezTo>
                  <a:pt x="386" y="40"/>
                  <a:pt x="387" y="40"/>
                  <a:pt x="388" y="40"/>
                </a:cubicBezTo>
                <a:cubicBezTo>
                  <a:pt x="387" y="42"/>
                  <a:pt x="386" y="43"/>
                  <a:pt x="387" y="45"/>
                </a:cubicBezTo>
                <a:cubicBezTo>
                  <a:pt x="387" y="45"/>
                  <a:pt x="388" y="45"/>
                  <a:pt x="389" y="45"/>
                </a:cubicBezTo>
                <a:cubicBezTo>
                  <a:pt x="388" y="46"/>
                  <a:pt x="387" y="46"/>
                  <a:pt x="386" y="46"/>
                </a:cubicBezTo>
                <a:cubicBezTo>
                  <a:pt x="386" y="48"/>
                  <a:pt x="387" y="50"/>
                  <a:pt x="388" y="51"/>
                </a:cubicBezTo>
                <a:cubicBezTo>
                  <a:pt x="392" y="51"/>
                  <a:pt x="390" y="42"/>
                  <a:pt x="393" y="40"/>
                </a:cubicBezTo>
                <a:cubicBezTo>
                  <a:pt x="394" y="42"/>
                  <a:pt x="394" y="43"/>
                  <a:pt x="395" y="44"/>
                </a:cubicBezTo>
                <a:cubicBezTo>
                  <a:pt x="395" y="46"/>
                  <a:pt x="394" y="48"/>
                  <a:pt x="397" y="47"/>
                </a:cubicBezTo>
                <a:cubicBezTo>
                  <a:pt x="398" y="47"/>
                  <a:pt x="399" y="41"/>
                  <a:pt x="398" y="39"/>
                </a:cubicBezTo>
                <a:cubicBezTo>
                  <a:pt x="397" y="38"/>
                  <a:pt x="396" y="38"/>
                  <a:pt x="395" y="37"/>
                </a:cubicBezTo>
                <a:cubicBezTo>
                  <a:pt x="394" y="35"/>
                  <a:pt x="394" y="37"/>
                  <a:pt x="394" y="34"/>
                </a:cubicBezTo>
                <a:cubicBezTo>
                  <a:pt x="394" y="32"/>
                  <a:pt x="394" y="31"/>
                  <a:pt x="392" y="30"/>
                </a:cubicBezTo>
                <a:cubicBezTo>
                  <a:pt x="391" y="29"/>
                  <a:pt x="390" y="30"/>
                  <a:pt x="390" y="27"/>
                </a:cubicBezTo>
                <a:cubicBezTo>
                  <a:pt x="389" y="27"/>
                  <a:pt x="387" y="28"/>
                  <a:pt x="386" y="28"/>
                </a:cubicBezTo>
                <a:cubicBezTo>
                  <a:pt x="386" y="29"/>
                  <a:pt x="386" y="30"/>
                  <a:pt x="386" y="30"/>
                </a:cubicBezTo>
                <a:cubicBezTo>
                  <a:pt x="385" y="29"/>
                  <a:pt x="385" y="29"/>
                  <a:pt x="385" y="29"/>
                </a:cubicBezTo>
                <a:cubicBezTo>
                  <a:pt x="384" y="31"/>
                  <a:pt x="384" y="34"/>
                  <a:pt x="382" y="33"/>
                </a:cubicBezTo>
                <a:cubicBezTo>
                  <a:pt x="383" y="35"/>
                  <a:pt x="385" y="33"/>
                  <a:pt x="387" y="35"/>
                </a:cubicBezTo>
                <a:close/>
                <a:moveTo>
                  <a:pt x="349" y="162"/>
                </a:moveTo>
                <a:cubicBezTo>
                  <a:pt x="349" y="162"/>
                  <a:pt x="350" y="163"/>
                  <a:pt x="350" y="163"/>
                </a:cubicBezTo>
                <a:cubicBezTo>
                  <a:pt x="351" y="163"/>
                  <a:pt x="352" y="163"/>
                  <a:pt x="352" y="163"/>
                </a:cubicBezTo>
                <a:cubicBezTo>
                  <a:pt x="353" y="163"/>
                  <a:pt x="353" y="163"/>
                  <a:pt x="354" y="163"/>
                </a:cubicBezTo>
                <a:cubicBezTo>
                  <a:pt x="354" y="162"/>
                  <a:pt x="354" y="162"/>
                  <a:pt x="354" y="162"/>
                </a:cubicBezTo>
                <a:cubicBezTo>
                  <a:pt x="355" y="161"/>
                  <a:pt x="355" y="161"/>
                  <a:pt x="355" y="161"/>
                </a:cubicBezTo>
                <a:cubicBezTo>
                  <a:pt x="356" y="160"/>
                  <a:pt x="356" y="161"/>
                  <a:pt x="357" y="160"/>
                </a:cubicBezTo>
                <a:cubicBezTo>
                  <a:pt x="358" y="160"/>
                  <a:pt x="358" y="160"/>
                  <a:pt x="358" y="160"/>
                </a:cubicBezTo>
                <a:cubicBezTo>
                  <a:pt x="358" y="159"/>
                  <a:pt x="358" y="160"/>
                  <a:pt x="358" y="159"/>
                </a:cubicBezTo>
                <a:cubicBezTo>
                  <a:pt x="359" y="158"/>
                  <a:pt x="359" y="158"/>
                  <a:pt x="359" y="158"/>
                </a:cubicBezTo>
                <a:cubicBezTo>
                  <a:pt x="359" y="157"/>
                  <a:pt x="359" y="157"/>
                  <a:pt x="359" y="157"/>
                </a:cubicBezTo>
                <a:cubicBezTo>
                  <a:pt x="359" y="155"/>
                  <a:pt x="359" y="155"/>
                  <a:pt x="359" y="155"/>
                </a:cubicBezTo>
                <a:cubicBezTo>
                  <a:pt x="358" y="154"/>
                  <a:pt x="358" y="154"/>
                  <a:pt x="358" y="154"/>
                </a:cubicBezTo>
                <a:cubicBezTo>
                  <a:pt x="357" y="153"/>
                  <a:pt x="357" y="153"/>
                  <a:pt x="357" y="153"/>
                </a:cubicBezTo>
                <a:cubicBezTo>
                  <a:pt x="357" y="150"/>
                  <a:pt x="357" y="150"/>
                  <a:pt x="357" y="150"/>
                </a:cubicBezTo>
                <a:cubicBezTo>
                  <a:pt x="356" y="150"/>
                  <a:pt x="355" y="149"/>
                  <a:pt x="354" y="149"/>
                </a:cubicBezTo>
                <a:cubicBezTo>
                  <a:pt x="352" y="151"/>
                  <a:pt x="352" y="151"/>
                  <a:pt x="352" y="151"/>
                </a:cubicBezTo>
                <a:cubicBezTo>
                  <a:pt x="351" y="152"/>
                  <a:pt x="351" y="152"/>
                  <a:pt x="351" y="152"/>
                </a:cubicBezTo>
                <a:cubicBezTo>
                  <a:pt x="351" y="153"/>
                  <a:pt x="349" y="152"/>
                  <a:pt x="349" y="153"/>
                </a:cubicBezTo>
                <a:cubicBezTo>
                  <a:pt x="348" y="153"/>
                  <a:pt x="349" y="155"/>
                  <a:pt x="349" y="155"/>
                </a:cubicBezTo>
                <a:cubicBezTo>
                  <a:pt x="349" y="156"/>
                  <a:pt x="349" y="156"/>
                  <a:pt x="349" y="156"/>
                </a:cubicBezTo>
                <a:cubicBezTo>
                  <a:pt x="349" y="157"/>
                  <a:pt x="349" y="157"/>
                  <a:pt x="349" y="157"/>
                </a:cubicBezTo>
                <a:cubicBezTo>
                  <a:pt x="348" y="157"/>
                  <a:pt x="348" y="157"/>
                  <a:pt x="348" y="157"/>
                </a:cubicBezTo>
                <a:cubicBezTo>
                  <a:pt x="348" y="160"/>
                  <a:pt x="348" y="160"/>
                  <a:pt x="348" y="160"/>
                </a:cubicBezTo>
                <a:cubicBezTo>
                  <a:pt x="348" y="161"/>
                  <a:pt x="348" y="161"/>
                  <a:pt x="348" y="161"/>
                </a:cubicBezTo>
                <a:cubicBezTo>
                  <a:pt x="349" y="162"/>
                  <a:pt x="349" y="162"/>
                  <a:pt x="349" y="162"/>
                </a:cubicBezTo>
                <a:close/>
                <a:moveTo>
                  <a:pt x="193" y="228"/>
                </a:moveTo>
                <a:cubicBezTo>
                  <a:pt x="188" y="228"/>
                  <a:pt x="190" y="231"/>
                  <a:pt x="190" y="232"/>
                </a:cubicBezTo>
                <a:cubicBezTo>
                  <a:pt x="190" y="234"/>
                  <a:pt x="197" y="234"/>
                  <a:pt x="198" y="233"/>
                </a:cubicBezTo>
                <a:cubicBezTo>
                  <a:pt x="202" y="233"/>
                  <a:pt x="209" y="234"/>
                  <a:pt x="208" y="232"/>
                </a:cubicBezTo>
                <a:cubicBezTo>
                  <a:pt x="205" y="228"/>
                  <a:pt x="196" y="228"/>
                  <a:pt x="193" y="228"/>
                </a:cubicBezTo>
                <a:close/>
                <a:moveTo>
                  <a:pt x="281" y="4"/>
                </a:moveTo>
                <a:cubicBezTo>
                  <a:pt x="281" y="4"/>
                  <a:pt x="282" y="5"/>
                  <a:pt x="282" y="5"/>
                </a:cubicBezTo>
                <a:cubicBezTo>
                  <a:pt x="283" y="5"/>
                  <a:pt x="283" y="5"/>
                  <a:pt x="283" y="5"/>
                </a:cubicBezTo>
                <a:cubicBezTo>
                  <a:pt x="284" y="5"/>
                  <a:pt x="284" y="5"/>
                  <a:pt x="284" y="5"/>
                </a:cubicBezTo>
                <a:cubicBezTo>
                  <a:pt x="285" y="5"/>
                  <a:pt x="285" y="5"/>
                  <a:pt x="286" y="5"/>
                </a:cubicBezTo>
                <a:cubicBezTo>
                  <a:pt x="287" y="5"/>
                  <a:pt x="287" y="4"/>
                  <a:pt x="288" y="4"/>
                </a:cubicBezTo>
                <a:cubicBezTo>
                  <a:pt x="289" y="4"/>
                  <a:pt x="289" y="4"/>
                  <a:pt x="289" y="4"/>
                </a:cubicBezTo>
                <a:cubicBezTo>
                  <a:pt x="289" y="3"/>
                  <a:pt x="289" y="3"/>
                  <a:pt x="289" y="3"/>
                </a:cubicBezTo>
                <a:cubicBezTo>
                  <a:pt x="288" y="2"/>
                  <a:pt x="287" y="2"/>
                  <a:pt x="287" y="2"/>
                </a:cubicBezTo>
                <a:cubicBezTo>
                  <a:pt x="286" y="2"/>
                  <a:pt x="286" y="2"/>
                  <a:pt x="286" y="3"/>
                </a:cubicBezTo>
                <a:cubicBezTo>
                  <a:pt x="286" y="3"/>
                  <a:pt x="285" y="4"/>
                  <a:pt x="285" y="4"/>
                </a:cubicBezTo>
                <a:cubicBezTo>
                  <a:pt x="285" y="3"/>
                  <a:pt x="284" y="2"/>
                  <a:pt x="284" y="3"/>
                </a:cubicBezTo>
                <a:cubicBezTo>
                  <a:pt x="283" y="3"/>
                  <a:pt x="283" y="3"/>
                  <a:pt x="283" y="3"/>
                </a:cubicBezTo>
                <a:cubicBezTo>
                  <a:pt x="284" y="3"/>
                  <a:pt x="284" y="3"/>
                  <a:pt x="284" y="3"/>
                </a:cubicBezTo>
                <a:cubicBezTo>
                  <a:pt x="283" y="2"/>
                  <a:pt x="283" y="2"/>
                  <a:pt x="283" y="2"/>
                </a:cubicBezTo>
                <a:cubicBezTo>
                  <a:pt x="283" y="3"/>
                  <a:pt x="283" y="3"/>
                  <a:pt x="283" y="3"/>
                </a:cubicBezTo>
                <a:cubicBezTo>
                  <a:pt x="282" y="3"/>
                  <a:pt x="282" y="3"/>
                  <a:pt x="282" y="3"/>
                </a:cubicBezTo>
                <a:cubicBezTo>
                  <a:pt x="281" y="3"/>
                  <a:pt x="281" y="3"/>
                  <a:pt x="281" y="3"/>
                </a:cubicBezTo>
                <a:cubicBezTo>
                  <a:pt x="281" y="4"/>
                  <a:pt x="281" y="4"/>
                  <a:pt x="281" y="4"/>
                </a:cubicBezTo>
                <a:close/>
                <a:moveTo>
                  <a:pt x="481" y="87"/>
                </a:moveTo>
                <a:cubicBezTo>
                  <a:pt x="481" y="87"/>
                  <a:pt x="481" y="87"/>
                  <a:pt x="481" y="87"/>
                </a:cubicBezTo>
                <a:cubicBezTo>
                  <a:pt x="481" y="88"/>
                  <a:pt x="481" y="89"/>
                  <a:pt x="481" y="91"/>
                </a:cubicBezTo>
                <a:cubicBezTo>
                  <a:pt x="487" y="93"/>
                  <a:pt x="483" y="84"/>
                  <a:pt x="481" y="87"/>
                </a:cubicBezTo>
                <a:close/>
                <a:moveTo>
                  <a:pt x="690" y="65"/>
                </a:moveTo>
                <a:cubicBezTo>
                  <a:pt x="690" y="64"/>
                  <a:pt x="690" y="64"/>
                  <a:pt x="690" y="64"/>
                </a:cubicBezTo>
                <a:cubicBezTo>
                  <a:pt x="689" y="65"/>
                  <a:pt x="689" y="67"/>
                  <a:pt x="689" y="68"/>
                </a:cubicBezTo>
                <a:cubicBezTo>
                  <a:pt x="695" y="70"/>
                  <a:pt x="691" y="62"/>
                  <a:pt x="690" y="65"/>
                </a:cubicBezTo>
                <a:close/>
                <a:moveTo>
                  <a:pt x="484" y="81"/>
                </a:moveTo>
                <a:cubicBezTo>
                  <a:pt x="485" y="82"/>
                  <a:pt x="486" y="81"/>
                  <a:pt x="487" y="82"/>
                </a:cubicBezTo>
                <a:cubicBezTo>
                  <a:pt x="488" y="82"/>
                  <a:pt x="490" y="84"/>
                  <a:pt x="490" y="84"/>
                </a:cubicBezTo>
                <a:cubicBezTo>
                  <a:pt x="490" y="86"/>
                  <a:pt x="495" y="86"/>
                  <a:pt x="496" y="86"/>
                </a:cubicBezTo>
                <a:cubicBezTo>
                  <a:pt x="498" y="85"/>
                  <a:pt x="496" y="84"/>
                  <a:pt x="494" y="81"/>
                </a:cubicBezTo>
                <a:cubicBezTo>
                  <a:pt x="494" y="79"/>
                  <a:pt x="493" y="76"/>
                  <a:pt x="493" y="75"/>
                </a:cubicBezTo>
                <a:cubicBezTo>
                  <a:pt x="493" y="73"/>
                  <a:pt x="493" y="70"/>
                  <a:pt x="497" y="68"/>
                </a:cubicBezTo>
                <a:cubicBezTo>
                  <a:pt x="498" y="68"/>
                  <a:pt x="497" y="64"/>
                  <a:pt x="498" y="64"/>
                </a:cubicBezTo>
                <a:cubicBezTo>
                  <a:pt x="499" y="62"/>
                  <a:pt x="501" y="62"/>
                  <a:pt x="502" y="61"/>
                </a:cubicBezTo>
                <a:cubicBezTo>
                  <a:pt x="502" y="60"/>
                  <a:pt x="504" y="59"/>
                  <a:pt x="504" y="58"/>
                </a:cubicBezTo>
                <a:cubicBezTo>
                  <a:pt x="504" y="57"/>
                  <a:pt x="509" y="58"/>
                  <a:pt x="509" y="57"/>
                </a:cubicBezTo>
                <a:cubicBezTo>
                  <a:pt x="509" y="55"/>
                  <a:pt x="510" y="53"/>
                  <a:pt x="510" y="52"/>
                </a:cubicBezTo>
                <a:cubicBezTo>
                  <a:pt x="510" y="51"/>
                  <a:pt x="516" y="53"/>
                  <a:pt x="515" y="51"/>
                </a:cubicBezTo>
                <a:cubicBezTo>
                  <a:pt x="514" y="50"/>
                  <a:pt x="520" y="50"/>
                  <a:pt x="519" y="48"/>
                </a:cubicBezTo>
                <a:cubicBezTo>
                  <a:pt x="518" y="48"/>
                  <a:pt x="523" y="46"/>
                  <a:pt x="522" y="45"/>
                </a:cubicBezTo>
                <a:cubicBezTo>
                  <a:pt x="520" y="44"/>
                  <a:pt x="523" y="43"/>
                  <a:pt x="521" y="42"/>
                </a:cubicBezTo>
                <a:cubicBezTo>
                  <a:pt x="519" y="41"/>
                  <a:pt x="519" y="42"/>
                  <a:pt x="516" y="42"/>
                </a:cubicBezTo>
                <a:cubicBezTo>
                  <a:pt x="514" y="41"/>
                  <a:pt x="516" y="44"/>
                  <a:pt x="514" y="45"/>
                </a:cubicBezTo>
                <a:cubicBezTo>
                  <a:pt x="514" y="45"/>
                  <a:pt x="510" y="47"/>
                  <a:pt x="509" y="47"/>
                </a:cubicBezTo>
                <a:cubicBezTo>
                  <a:pt x="509" y="48"/>
                  <a:pt x="504" y="47"/>
                  <a:pt x="501" y="48"/>
                </a:cubicBezTo>
                <a:cubicBezTo>
                  <a:pt x="500" y="49"/>
                  <a:pt x="498" y="51"/>
                  <a:pt x="498" y="51"/>
                </a:cubicBezTo>
                <a:cubicBezTo>
                  <a:pt x="497" y="51"/>
                  <a:pt x="497" y="53"/>
                  <a:pt x="496" y="53"/>
                </a:cubicBezTo>
                <a:cubicBezTo>
                  <a:pt x="495" y="54"/>
                  <a:pt x="495" y="55"/>
                  <a:pt x="494" y="55"/>
                </a:cubicBezTo>
                <a:cubicBezTo>
                  <a:pt x="491" y="56"/>
                  <a:pt x="491" y="56"/>
                  <a:pt x="491" y="56"/>
                </a:cubicBezTo>
                <a:cubicBezTo>
                  <a:pt x="490" y="58"/>
                  <a:pt x="493" y="58"/>
                  <a:pt x="492" y="59"/>
                </a:cubicBezTo>
                <a:cubicBezTo>
                  <a:pt x="491" y="60"/>
                  <a:pt x="490" y="61"/>
                  <a:pt x="490" y="61"/>
                </a:cubicBezTo>
                <a:cubicBezTo>
                  <a:pt x="490" y="62"/>
                  <a:pt x="488" y="63"/>
                  <a:pt x="488" y="64"/>
                </a:cubicBezTo>
                <a:cubicBezTo>
                  <a:pt x="488" y="65"/>
                  <a:pt x="488" y="68"/>
                  <a:pt x="488" y="68"/>
                </a:cubicBezTo>
                <a:cubicBezTo>
                  <a:pt x="488" y="69"/>
                  <a:pt x="487" y="69"/>
                  <a:pt x="487" y="70"/>
                </a:cubicBezTo>
                <a:cubicBezTo>
                  <a:pt x="487" y="71"/>
                  <a:pt x="484" y="70"/>
                  <a:pt x="484" y="71"/>
                </a:cubicBezTo>
                <a:cubicBezTo>
                  <a:pt x="484" y="74"/>
                  <a:pt x="485" y="72"/>
                  <a:pt x="486" y="74"/>
                </a:cubicBezTo>
                <a:cubicBezTo>
                  <a:pt x="486" y="75"/>
                  <a:pt x="484" y="74"/>
                  <a:pt x="484" y="75"/>
                </a:cubicBezTo>
                <a:cubicBezTo>
                  <a:pt x="483" y="76"/>
                  <a:pt x="481" y="78"/>
                  <a:pt x="482" y="79"/>
                </a:cubicBezTo>
                <a:cubicBezTo>
                  <a:pt x="482" y="80"/>
                  <a:pt x="483" y="80"/>
                  <a:pt x="484" y="81"/>
                </a:cubicBezTo>
                <a:close/>
                <a:moveTo>
                  <a:pt x="680" y="63"/>
                </a:moveTo>
                <a:cubicBezTo>
                  <a:pt x="680" y="63"/>
                  <a:pt x="680" y="63"/>
                  <a:pt x="680" y="63"/>
                </a:cubicBezTo>
                <a:cubicBezTo>
                  <a:pt x="681" y="64"/>
                  <a:pt x="682" y="65"/>
                  <a:pt x="683" y="66"/>
                </a:cubicBezTo>
                <a:cubicBezTo>
                  <a:pt x="688" y="67"/>
                  <a:pt x="687" y="62"/>
                  <a:pt x="686" y="58"/>
                </a:cubicBezTo>
                <a:cubicBezTo>
                  <a:pt x="684" y="60"/>
                  <a:pt x="681" y="53"/>
                  <a:pt x="676" y="54"/>
                </a:cubicBezTo>
                <a:cubicBezTo>
                  <a:pt x="675" y="56"/>
                  <a:pt x="678" y="60"/>
                  <a:pt x="679" y="63"/>
                </a:cubicBezTo>
                <a:cubicBezTo>
                  <a:pt x="679" y="63"/>
                  <a:pt x="680" y="63"/>
                  <a:pt x="680" y="63"/>
                </a:cubicBezTo>
                <a:close/>
                <a:moveTo>
                  <a:pt x="586" y="31"/>
                </a:moveTo>
                <a:cubicBezTo>
                  <a:pt x="587" y="31"/>
                  <a:pt x="587" y="31"/>
                  <a:pt x="587" y="31"/>
                </a:cubicBezTo>
                <a:cubicBezTo>
                  <a:pt x="587" y="32"/>
                  <a:pt x="587" y="34"/>
                  <a:pt x="588" y="35"/>
                </a:cubicBezTo>
                <a:cubicBezTo>
                  <a:pt x="588" y="37"/>
                  <a:pt x="597" y="35"/>
                  <a:pt x="597" y="31"/>
                </a:cubicBezTo>
                <a:cubicBezTo>
                  <a:pt x="595" y="31"/>
                  <a:pt x="593" y="32"/>
                  <a:pt x="591" y="32"/>
                </a:cubicBezTo>
                <a:cubicBezTo>
                  <a:pt x="589" y="28"/>
                  <a:pt x="588" y="21"/>
                  <a:pt x="584" y="21"/>
                </a:cubicBezTo>
                <a:cubicBezTo>
                  <a:pt x="582" y="23"/>
                  <a:pt x="583" y="30"/>
                  <a:pt x="586" y="31"/>
                </a:cubicBezTo>
                <a:close/>
                <a:moveTo>
                  <a:pt x="577" y="24"/>
                </a:moveTo>
                <a:cubicBezTo>
                  <a:pt x="581" y="27"/>
                  <a:pt x="581" y="22"/>
                  <a:pt x="582" y="20"/>
                </a:cubicBezTo>
                <a:cubicBezTo>
                  <a:pt x="582" y="18"/>
                  <a:pt x="582" y="18"/>
                  <a:pt x="582" y="18"/>
                </a:cubicBezTo>
                <a:cubicBezTo>
                  <a:pt x="579" y="17"/>
                  <a:pt x="576" y="15"/>
                  <a:pt x="577" y="21"/>
                </a:cubicBezTo>
                <a:cubicBezTo>
                  <a:pt x="577" y="25"/>
                  <a:pt x="575" y="22"/>
                  <a:pt x="577" y="24"/>
                </a:cubicBezTo>
                <a:close/>
                <a:moveTo>
                  <a:pt x="355" y="144"/>
                </a:moveTo>
                <a:cubicBezTo>
                  <a:pt x="355" y="145"/>
                  <a:pt x="356" y="146"/>
                  <a:pt x="356" y="146"/>
                </a:cubicBezTo>
                <a:cubicBezTo>
                  <a:pt x="356" y="147"/>
                  <a:pt x="359" y="150"/>
                  <a:pt x="359" y="151"/>
                </a:cubicBezTo>
                <a:cubicBezTo>
                  <a:pt x="359" y="151"/>
                  <a:pt x="360" y="153"/>
                  <a:pt x="361" y="154"/>
                </a:cubicBezTo>
                <a:cubicBezTo>
                  <a:pt x="362" y="154"/>
                  <a:pt x="364" y="153"/>
                  <a:pt x="365" y="155"/>
                </a:cubicBezTo>
                <a:cubicBezTo>
                  <a:pt x="366" y="156"/>
                  <a:pt x="362" y="156"/>
                  <a:pt x="362" y="156"/>
                </a:cubicBezTo>
                <a:cubicBezTo>
                  <a:pt x="360" y="158"/>
                  <a:pt x="360" y="161"/>
                  <a:pt x="360" y="162"/>
                </a:cubicBezTo>
                <a:cubicBezTo>
                  <a:pt x="361" y="163"/>
                  <a:pt x="362" y="161"/>
                  <a:pt x="363" y="162"/>
                </a:cubicBezTo>
                <a:cubicBezTo>
                  <a:pt x="363" y="163"/>
                  <a:pt x="359" y="165"/>
                  <a:pt x="359" y="166"/>
                </a:cubicBezTo>
                <a:cubicBezTo>
                  <a:pt x="360" y="168"/>
                  <a:pt x="361" y="166"/>
                  <a:pt x="362" y="166"/>
                </a:cubicBezTo>
                <a:cubicBezTo>
                  <a:pt x="364" y="167"/>
                  <a:pt x="365" y="165"/>
                  <a:pt x="366" y="165"/>
                </a:cubicBezTo>
                <a:cubicBezTo>
                  <a:pt x="366" y="165"/>
                  <a:pt x="368" y="165"/>
                  <a:pt x="368" y="165"/>
                </a:cubicBezTo>
                <a:cubicBezTo>
                  <a:pt x="369" y="164"/>
                  <a:pt x="371" y="165"/>
                  <a:pt x="371" y="164"/>
                </a:cubicBezTo>
                <a:cubicBezTo>
                  <a:pt x="371" y="164"/>
                  <a:pt x="373" y="164"/>
                  <a:pt x="373" y="163"/>
                </a:cubicBezTo>
                <a:cubicBezTo>
                  <a:pt x="374" y="163"/>
                  <a:pt x="376" y="161"/>
                  <a:pt x="376" y="161"/>
                </a:cubicBezTo>
                <a:cubicBezTo>
                  <a:pt x="376" y="160"/>
                  <a:pt x="376" y="159"/>
                  <a:pt x="376" y="158"/>
                </a:cubicBezTo>
                <a:cubicBezTo>
                  <a:pt x="377" y="158"/>
                  <a:pt x="374" y="158"/>
                  <a:pt x="374" y="157"/>
                </a:cubicBezTo>
                <a:cubicBezTo>
                  <a:pt x="375" y="156"/>
                  <a:pt x="373" y="156"/>
                  <a:pt x="373" y="155"/>
                </a:cubicBezTo>
                <a:cubicBezTo>
                  <a:pt x="373" y="155"/>
                  <a:pt x="371" y="154"/>
                  <a:pt x="371" y="153"/>
                </a:cubicBezTo>
                <a:cubicBezTo>
                  <a:pt x="371" y="153"/>
                  <a:pt x="371" y="153"/>
                  <a:pt x="371" y="152"/>
                </a:cubicBezTo>
                <a:cubicBezTo>
                  <a:pt x="371" y="151"/>
                  <a:pt x="370" y="151"/>
                  <a:pt x="370" y="150"/>
                </a:cubicBezTo>
                <a:cubicBezTo>
                  <a:pt x="370" y="149"/>
                  <a:pt x="369" y="150"/>
                  <a:pt x="369" y="149"/>
                </a:cubicBezTo>
                <a:cubicBezTo>
                  <a:pt x="369" y="149"/>
                  <a:pt x="367" y="148"/>
                  <a:pt x="367" y="147"/>
                </a:cubicBezTo>
                <a:cubicBezTo>
                  <a:pt x="367" y="146"/>
                  <a:pt x="366" y="147"/>
                  <a:pt x="366" y="146"/>
                </a:cubicBezTo>
                <a:cubicBezTo>
                  <a:pt x="366" y="145"/>
                  <a:pt x="369" y="144"/>
                  <a:pt x="369" y="141"/>
                </a:cubicBezTo>
                <a:cubicBezTo>
                  <a:pt x="368" y="141"/>
                  <a:pt x="364" y="141"/>
                  <a:pt x="364" y="141"/>
                </a:cubicBezTo>
                <a:cubicBezTo>
                  <a:pt x="364" y="140"/>
                  <a:pt x="366" y="139"/>
                  <a:pt x="366" y="139"/>
                </a:cubicBezTo>
                <a:cubicBezTo>
                  <a:pt x="366" y="138"/>
                  <a:pt x="366" y="136"/>
                  <a:pt x="367" y="136"/>
                </a:cubicBezTo>
                <a:cubicBezTo>
                  <a:pt x="368" y="136"/>
                  <a:pt x="371" y="136"/>
                  <a:pt x="369" y="134"/>
                </a:cubicBezTo>
                <a:cubicBezTo>
                  <a:pt x="369" y="134"/>
                  <a:pt x="368" y="134"/>
                  <a:pt x="368" y="134"/>
                </a:cubicBezTo>
                <a:cubicBezTo>
                  <a:pt x="367" y="134"/>
                  <a:pt x="367" y="134"/>
                  <a:pt x="367" y="134"/>
                </a:cubicBezTo>
                <a:cubicBezTo>
                  <a:pt x="367" y="135"/>
                  <a:pt x="367" y="135"/>
                  <a:pt x="367" y="135"/>
                </a:cubicBezTo>
                <a:cubicBezTo>
                  <a:pt x="366" y="135"/>
                  <a:pt x="366" y="135"/>
                  <a:pt x="366" y="135"/>
                </a:cubicBezTo>
                <a:cubicBezTo>
                  <a:pt x="364" y="136"/>
                  <a:pt x="364" y="136"/>
                  <a:pt x="364" y="136"/>
                </a:cubicBezTo>
                <a:cubicBezTo>
                  <a:pt x="363" y="136"/>
                  <a:pt x="364" y="137"/>
                  <a:pt x="364" y="138"/>
                </a:cubicBezTo>
                <a:cubicBezTo>
                  <a:pt x="361" y="138"/>
                  <a:pt x="361" y="138"/>
                  <a:pt x="361" y="138"/>
                </a:cubicBezTo>
                <a:cubicBezTo>
                  <a:pt x="361" y="138"/>
                  <a:pt x="361" y="139"/>
                  <a:pt x="360" y="140"/>
                </a:cubicBezTo>
                <a:cubicBezTo>
                  <a:pt x="359" y="140"/>
                  <a:pt x="358" y="138"/>
                  <a:pt x="358" y="139"/>
                </a:cubicBezTo>
                <a:cubicBezTo>
                  <a:pt x="358" y="139"/>
                  <a:pt x="355" y="138"/>
                  <a:pt x="355" y="139"/>
                </a:cubicBezTo>
                <a:cubicBezTo>
                  <a:pt x="355" y="139"/>
                  <a:pt x="352" y="137"/>
                  <a:pt x="352" y="141"/>
                </a:cubicBezTo>
                <a:cubicBezTo>
                  <a:pt x="354" y="144"/>
                  <a:pt x="354" y="144"/>
                  <a:pt x="354" y="144"/>
                </a:cubicBezTo>
                <a:cubicBezTo>
                  <a:pt x="355" y="144"/>
                  <a:pt x="355" y="144"/>
                  <a:pt x="355" y="144"/>
                </a:cubicBezTo>
                <a:close/>
                <a:moveTo>
                  <a:pt x="245" y="386"/>
                </a:moveTo>
                <a:cubicBezTo>
                  <a:pt x="244" y="386"/>
                  <a:pt x="244" y="386"/>
                  <a:pt x="243" y="386"/>
                </a:cubicBezTo>
                <a:cubicBezTo>
                  <a:pt x="243" y="386"/>
                  <a:pt x="242" y="386"/>
                  <a:pt x="241" y="386"/>
                </a:cubicBezTo>
                <a:cubicBezTo>
                  <a:pt x="240" y="387"/>
                  <a:pt x="240" y="388"/>
                  <a:pt x="240" y="389"/>
                </a:cubicBezTo>
                <a:cubicBezTo>
                  <a:pt x="240" y="390"/>
                  <a:pt x="240" y="389"/>
                  <a:pt x="241" y="390"/>
                </a:cubicBezTo>
                <a:cubicBezTo>
                  <a:pt x="243" y="391"/>
                  <a:pt x="242" y="390"/>
                  <a:pt x="243" y="390"/>
                </a:cubicBezTo>
                <a:cubicBezTo>
                  <a:pt x="244" y="390"/>
                  <a:pt x="244" y="390"/>
                  <a:pt x="246" y="390"/>
                </a:cubicBezTo>
                <a:cubicBezTo>
                  <a:pt x="247" y="389"/>
                  <a:pt x="248" y="388"/>
                  <a:pt x="248" y="387"/>
                </a:cubicBezTo>
                <a:cubicBezTo>
                  <a:pt x="248" y="386"/>
                  <a:pt x="246" y="386"/>
                  <a:pt x="245" y="386"/>
                </a:cubicBezTo>
                <a:close/>
                <a:moveTo>
                  <a:pt x="108" y="52"/>
                </a:moveTo>
                <a:cubicBezTo>
                  <a:pt x="110" y="54"/>
                  <a:pt x="112" y="50"/>
                  <a:pt x="116" y="50"/>
                </a:cubicBezTo>
                <a:cubicBezTo>
                  <a:pt x="120" y="50"/>
                  <a:pt x="120" y="47"/>
                  <a:pt x="123" y="47"/>
                </a:cubicBezTo>
                <a:cubicBezTo>
                  <a:pt x="125" y="46"/>
                  <a:pt x="127" y="45"/>
                  <a:pt x="127" y="44"/>
                </a:cubicBezTo>
                <a:cubicBezTo>
                  <a:pt x="129" y="44"/>
                  <a:pt x="127" y="41"/>
                  <a:pt x="129" y="41"/>
                </a:cubicBezTo>
                <a:cubicBezTo>
                  <a:pt x="130" y="40"/>
                  <a:pt x="129" y="39"/>
                  <a:pt x="130" y="39"/>
                </a:cubicBezTo>
                <a:cubicBezTo>
                  <a:pt x="133" y="37"/>
                  <a:pt x="133" y="34"/>
                  <a:pt x="130" y="35"/>
                </a:cubicBezTo>
                <a:cubicBezTo>
                  <a:pt x="128" y="35"/>
                  <a:pt x="125" y="38"/>
                  <a:pt x="121" y="38"/>
                </a:cubicBezTo>
                <a:cubicBezTo>
                  <a:pt x="119" y="39"/>
                  <a:pt x="118" y="41"/>
                  <a:pt x="116" y="42"/>
                </a:cubicBezTo>
                <a:cubicBezTo>
                  <a:pt x="113" y="43"/>
                  <a:pt x="113" y="45"/>
                  <a:pt x="112" y="46"/>
                </a:cubicBezTo>
                <a:cubicBezTo>
                  <a:pt x="111" y="47"/>
                  <a:pt x="111" y="48"/>
                  <a:pt x="109" y="49"/>
                </a:cubicBezTo>
                <a:cubicBezTo>
                  <a:pt x="107" y="50"/>
                  <a:pt x="106" y="51"/>
                  <a:pt x="108" y="52"/>
                </a:cubicBezTo>
                <a:close/>
                <a:moveTo>
                  <a:pt x="104" y="83"/>
                </a:moveTo>
                <a:cubicBezTo>
                  <a:pt x="106" y="84"/>
                  <a:pt x="106" y="82"/>
                  <a:pt x="111" y="80"/>
                </a:cubicBezTo>
                <a:cubicBezTo>
                  <a:pt x="112" y="79"/>
                  <a:pt x="113" y="77"/>
                  <a:pt x="115" y="76"/>
                </a:cubicBezTo>
                <a:cubicBezTo>
                  <a:pt x="117" y="75"/>
                  <a:pt x="115" y="73"/>
                  <a:pt x="118" y="72"/>
                </a:cubicBezTo>
                <a:cubicBezTo>
                  <a:pt x="120" y="70"/>
                  <a:pt x="119" y="68"/>
                  <a:pt x="120" y="66"/>
                </a:cubicBezTo>
                <a:cubicBezTo>
                  <a:pt x="121" y="65"/>
                  <a:pt x="119" y="63"/>
                  <a:pt x="117" y="63"/>
                </a:cubicBezTo>
                <a:cubicBezTo>
                  <a:pt x="115" y="63"/>
                  <a:pt x="114" y="61"/>
                  <a:pt x="113" y="61"/>
                </a:cubicBezTo>
                <a:cubicBezTo>
                  <a:pt x="111" y="62"/>
                  <a:pt x="111" y="57"/>
                  <a:pt x="109" y="58"/>
                </a:cubicBezTo>
                <a:cubicBezTo>
                  <a:pt x="108" y="58"/>
                  <a:pt x="106" y="55"/>
                  <a:pt x="105" y="55"/>
                </a:cubicBezTo>
                <a:cubicBezTo>
                  <a:pt x="104" y="56"/>
                  <a:pt x="101" y="58"/>
                  <a:pt x="101" y="59"/>
                </a:cubicBezTo>
                <a:cubicBezTo>
                  <a:pt x="100" y="62"/>
                  <a:pt x="99" y="61"/>
                  <a:pt x="99" y="63"/>
                </a:cubicBezTo>
                <a:cubicBezTo>
                  <a:pt x="99" y="64"/>
                  <a:pt x="98" y="67"/>
                  <a:pt x="100" y="68"/>
                </a:cubicBezTo>
                <a:cubicBezTo>
                  <a:pt x="101" y="71"/>
                  <a:pt x="101" y="74"/>
                  <a:pt x="97" y="77"/>
                </a:cubicBezTo>
                <a:cubicBezTo>
                  <a:pt x="95" y="78"/>
                  <a:pt x="95" y="81"/>
                  <a:pt x="95" y="83"/>
                </a:cubicBezTo>
                <a:cubicBezTo>
                  <a:pt x="96" y="85"/>
                  <a:pt x="101" y="82"/>
                  <a:pt x="104" y="83"/>
                </a:cubicBezTo>
                <a:close/>
                <a:moveTo>
                  <a:pt x="173" y="48"/>
                </a:moveTo>
                <a:cubicBezTo>
                  <a:pt x="172" y="47"/>
                  <a:pt x="170" y="48"/>
                  <a:pt x="169" y="48"/>
                </a:cubicBezTo>
                <a:cubicBezTo>
                  <a:pt x="168" y="47"/>
                  <a:pt x="165" y="46"/>
                  <a:pt x="163" y="45"/>
                </a:cubicBezTo>
                <a:cubicBezTo>
                  <a:pt x="162" y="45"/>
                  <a:pt x="156" y="45"/>
                  <a:pt x="156" y="46"/>
                </a:cubicBezTo>
                <a:cubicBezTo>
                  <a:pt x="156" y="47"/>
                  <a:pt x="159" y="48"/>
                  <a:pt x="161" y="49"/>
                </a:cubicBezTo>
                <a:cubicBezTo>
                  <a:pt x="163" y="50"/>
                  <a:pt x="169" y="50"/>
                  <a:pt x="170" y="51"/>
                </a:cubicBezTo>
                <a:cubicBezTo>
                  <a:pt x="171" y="53"/>
                  <a:pt x="167" y="59"/>
                  <a:pt x="170" y="58"/>
                </a:cubicBezTo>
                <a:cubicBezTo>
                  <a:pt x="172" y="58"/>
                  <a:pt x="178" y="56"/>
                  <a:pt x="184" y="58"/>
                </a:cubicBezTo>
                <a:cubicBezTo>
                  <a:pt x="185" y="59"/>
                  <a:pt x="185" y="58"/>
                  <a:pt x="186" y="58"/>
                </a:cubicBezTo>
                <a:cubicBezTo>
                  <a:pt x="188" y="58"/>
                  <a:pt x="189" y="57"/>
                  <a:pt x="191" y="58"/>
                </a:cubicBezTo>
                <a:cubicBezTo>
                  <a:pt x="195" y="59"/>
                  <a:pt x="199" y="58"/>
                  <a:pt x="200" y="58"/>
                </a:cubicBezTo>
                <a:cubicBezTo>
                  <a:pt x="200" y="57"/>
                  <a:pt x="200" y="54"/>
                  <a:pt x="200" y="54"/>
                </a:cubicBezTo>
                <a:cubicBezTo>
                  <a:pt x="199" y="53"/>
                  <a:pt x="197" y="54"/>
                  <a:pt x="193" y="53"/>
                </a:cubicBezTo>
                <a:cubicBezTo>
                  <a:pt x="193" y="53"/>
                  <a:pt x="192" y="53"/>
                  <a:pt x="191" y="53"/>
                </a:cubicBezTo>
                <a:cubicBezTo>
                  <a:pt x="187" y="53"/>
                  <a:pt x="183" y="53"/>
                  <a:pt x="180" y="52"/>
                </a:cubicBezTo>
                <a:cubicBezTo>
                  <a:pt x="178" y="52"/>
                  <a:pt x="176" y="52"/>
                  <a:pt x="176" y="51"/>
                </a:cubicBezTo>
                <a:cubicBezTo>
                  <a:pt x="176" y="50"/>
                  <a:pt x="183" y="50"/>
                  <a:pt x="186" y="50"/>
                </a:cubicBezTo>
                <a:cubicBezTo>
                  <a:pt x="188" y="50"/>
                  <a:pt x="188" y="49"/>
                  <a:pt x="189" y="49"/>
                </a:cubicBezTo>
                <a:cubicBezTo>
                  <a:pt x="189" y="49"/>
                  <a:pt x="192" y="50"/>
                  <a:pt x="195" y="50"/>
                </a:cubicBezTo>
                <a:cubicBezTo>
                  <a:pt x="198" y="50"/>
                  <a:pt x="202" y="51"/>
                  <a:pt x="202" y="51"/>
                </a:cubicBezTo>
                <a:cubicBezTo>
                  <a:pt x="203" y="49"/>
                  <a:pt x="204" y="47"/>
                  <a:pt x="205" y="46"/>
                </a:cubicBezTo>
                <a:cubicBezTo>
                  <a:pt x="206" y="45"/>
                  <a:pt x="207" y="45"/>
                  <a:pt x="208" y="44"/>
                </a:cubicBezTo>
                <a:cubicBezTo>
                  <a:pt x="209" y="43"/>
                  <a:pt x="210" y="42"/>
                  <a:pt x="210" y="41"/>
                </a:cubicBezTo>
                <a:cubicBezTo>
                  <a:pt x="212" y="38"/>
                  <a:pt x="214" y="37"/>
                  <a:pt x="214" y="36"/>
                </a:cubicBezTo>
                <a:cubicBezTo>
                  <a:pt x="214" y="33"/>
                  <a:pt x="214" y="33"/>
                  <a:pt x="214" y="33"/>
                </a:cubicBezTo>
                <a:cubicBezTo>
                  <a:pt x="214" y="32"/>
                  <a:pt x="215" y="32"/>
                  <a:pt x="215" y="31"/>
                </a:cubicBezTo>
                <a:cubicBezTo>
                  <a:pt x="216" y="31"/>
                  <a:pt x="219" y="31"/>
                  <a:pt x="220" y="30"/>
                </a:cubicBezTo>
                <a:cubicBezTo>
                  <a:pt x="221" y="28"/>
                  <a:pt x="224" y="26"/>
                  <a:pt x="224" y="26"/>
                </a:cubicBezTo>
                <a:cubicBezTo>
                  <a:pt x="224" y="25"/>
                  <a:pt x="228" y="25"/>
                  <a:pt x="228" y="25"/>
                </a:cubicBezTo>
                <a:cubicBezTo>
                  <a:pt x="228" y="24"/>
                  <a:pt x="230" y="22"/>
                  <a:pt x="231" y="21"/>
                </a:cubicBezTo>
                <a:cubicBezTo>
                  <a:pt x="234" y="20"/>
                  <a:pt x="237" y="18"/>
                  <a:pt x="237" y="17"/>
                </a:cubicBezTo>
                <a:cubicBezTo>
                  <a:pt x="237" y="16"/>
                  <a:pt x="230" y="17"/>
                  <a:pt x="227" y="18"/>
                </a:cubicBezTo>
                <a:cubicBezTo>
                  <a:pt x="226" y="18"/>
                  <a:pt x="227" y="17"/>
                  <a:pt x="227" y="17"/>
                </a:cubicBezTo>
                <a:cubicBezTo>
                  <a:pt x="228" y="15"/>
                  <a:pt x="233" y="15"/>
                  <a:pt x="233" y="15"/>
                </a:cubicBezTo>
                <a:cubicBezTo>
                  <a:pt x="232" y="14"/>
                  <a:pt x="245" y="10"/>
                  <a:pt x="245" y="9"/>
                </a:cubicBezTo>
                <a:cubicBezTo>
                  <a:pt x="245" y="9"/>
                  <a:pt x="245" y="8"/>
                  <a:pt x="243" y="7"/>
                </a:cubicBezTo>
                <a:cubicBezTo>
                  <a:pt x="241" y="7"/>
                  <a:pt x="240" y="8"/>
                  <a:pt x="238" y="7"/>
                </a:cubicBezTo>
                <a:cubicBezTo>
                  <a:pt x="238" y="6"/>
                  <a:pt x="237" y="5"/>
                  <a:pt x="237" y="4"/>
                </a:cubicBezTo>
                <a:cubicBezTo>
                  <a:pt x="236" y="4"/>
                  <a:pt x="228" y="7"/>
                  <a:pt x="227" y="7"/>
                </a:cubicBezTo>
                <a:cubicBezTo>
                  <a:pt x="226" y="6"/>
                  <a:pt x="230" y="5"/>
                  <a:pt x="230" y="3"/>
                </a:cubicBezTo>
                <a:cubicBezTo>
                  <a:pt x="230" y="3"/>
                  <a:pt x="227" y="2"/>
                  <a:pt x="226" y="2"/>
                </a:cubicBezTo>
                <a:cubicBezTo>
                  <a:pt x="226" y="2"/>
                  <a:pt x="218" y="2"/>
                  <a:pt x="217" y="2"/>
                </a:cubicBezTo>
                <a:cubicBezTo>
                  <a:pt x="215" y="1"/>
                  <a:pt x="210" y="0"/>
                  <a:pt x="209" y="2"/>
                </a:cubicBezTo>
                <a:cubicBezTo>
                  <a:pt x="209" y="2"/>
                  <a:pt x="216" y="6"/>
                  <a:pt x="215" y="6"/>
                </a:cubicBezTo>
                <a:cubicBezTo>
                  <a:pt x="213" y="7"/>
                  <a:pt x="208" y="3"/>
                  <a:pt x="206" y="2"/>
                </a:cubicBezTo>
                <a:cubicBezTo>
                  <a:pt x="204" y="2"/>
                  <a:pt x="197" y="3"/>
                  <a:pt x="196" y="3"/>
                </a:cubicBezTo>
                <a:cubicBezTo>
                  <a:pt x="196" y="4"/>
                  <a:pt x="191" y="5"/>
                  <a:pt x="190" y="5"/>
                </a:cubicBezTo>
                <a:cubicBezTo>
                  <a:pt x="190" y="6"/>
                  <a:pt x="190" y="8"/>
                  <a:pt x="190" y="8"/>
                </a:cubicBezTo>
                <a:cubicBezTo>
                  <a:pt x="191" y="9"/>
                  <a:pt x="194" y="11"/>
                  <a:pt x="194" y="12"/>
                </a:cubicBezTo>
                <a:cubicBezTo>
                  <a:pt x="185" y="8"/>
                  <a:pt x="185" y="8"/>
                  <a:pt x="185" y="8"/>
                </a:cubicBezTo>
                <a:cubicBezTo>
                  <a:pt x="183" y="8"/>
                  <a:pt x="181" y="10"/>
                  <a:pt x="181" y="11"/>
                </a:cubicBezTo>
                <a:cubicBezTo>
                  <a:pt x="181" y="11"/>
                  <a:pt x="186" y="12"/>
                  <a:pt x="186" y="12"/>
                </a:cubicBezTo>
                <a:cubicBezTo>
                  <a:pt x="185" y="13"/>
                  <a:pt x="179" y="11"/>
                  <a:pt x="178" y="11"/>
                </a:cubicBezTo>
                <a:cubicBezTo>
                  <a:pt x="174" y="11"/>
                  <a:pt x="170" y="15"/>
                  <a:pt x="170" y="15"/>
                </a:cubicBezTo>
                <a:cubicBezTo>
                  <a:pt x="170" y="16"/>
                  <a:pt x="178" y="16"/>
                  <a:pt x="178" y="17"/>
                </a:cubicBezTo>
                <a:cubicBezTo>
                  <a:pt x="178" y="17"/>
                  <a:pt x="174" y="19"/>
                  <a:pt x="174" y="19"/>
                </a:cubicBezTo>
                <a:cubicBezTo>
                  <a:pt x="173" y="20"/>
                  <a:pt x="183" y="20"/>
                  <a:pt x="183" y="21"/>
                </a:cubicBezTo>
                <a:cubicBezTo>
                  <a:pt x="182" y="21"/>
                  <a:pt x="177" y="21"/>
                  <a:pt x="177" y="22"/>
                </a:cubicBezTo>
                <a:cubicBezTo>
                  <a:pt x="177" y="22"/>
                  <a:pt x="183" y="24"/>
                  <a:pt x="184" y="24"/>
                </a:cubicBezTo>
                <a:cubicBezTo>
                  <a:pt x="185" y="24"/>
                  <a:pt x="194" y="23"/>
                  <a:pt x="194" y="24"/>
                </a:cubicBezTo>
                <a:cubicBezTo>
                  <a:pt x="194" y="25"/>
                  <a:pt x="184" y="25"/>
                  <a:pt x="184" y="26"/>
                </a:cubicBezTo>
                <a:cubicBezTo>
                  <a:pt x="184" y="27"/>
                  <a:pt x="181" y="25"/>
                  <a:pt x="179" y="25"/>
                </a:cubicBezTo>
                <a:cubicBezTo>
                  <a:pt x="177" y="26"/>
                  <a:pt x="176" y="24"/>
                  <a:pt x="174" y="23"/>
                </a:cubicBezTo>
                <a:cubicBezTo>
                  <a:pt x="172" y="22"/>
                  <a:pt x="171" y="17"/>
                  <a:pt x="169" y="17"/>
                </a:cubicBezTo>
                <a:cubicBezTo>
                  <a:pt x="167" y="17"/>
                  <a:pt x="164" y="18"/>
                  <a:pt x="163" y="19"/>
                </a:cubicBezTo>
                <a:cubicBezTo>
                  <a:pt x="162" y="19"/>
                  <a:pt x="160" y="26"/>
                  <a:pt x="160" y="26"/>
                </a:cubicBezTo>
                <a:cubicBezTo>
                  <a:pt x="161" y="27"/>
                  <a:pt x="162" y="31"/>
                  <a:pt x="162" y="31"/>
                </a:cubicBezTo>
                <a:cubicBezTo>
                  <a:pt x="163" y="32"/>
                  <a:pt x="168" y="32"/>
                  <a:pt x="169" y="32"/>
                </a:cubicBezTo>
                <a:cubicBezTo>
                  <a:pt x="169" y="33"/>
                  <a:pt x="164" y="34"/>
                  <a:pt x="165" y="35"/>
                </a:cubicBezTo>
                <a:cubicBezTo>
                  <a:pt x="165" y="35"/>
                  <a:pt x="168" y="39"/>
                  <a:pt x="169" y="39"/>
                </a:cubicBezTo>
                <a:cubicBezTo>
                  <a:pt x="170" y="40"/>
                  <a:pt x="178" y="39"/>
                  <a:pt x="179" y="39"/>
                </a:cubicBezTo>
                <a:cubicBezTo>
                  <a:pt x="180" y="40"/>
                  <a:pt x="183" y="40"/>
                  <a:pt x="184" y="40"/>
                </a:cubicBezTo>
                <a:cubicBezTo>
                  <a:pt x="185" y="40"/>
                  <a:pt x="178" y="42"/>
                  <a:pt x="177" y="42"/>
                </a:cubicBezTo>
                <a:cubicBezTo>
                  <a:pt x="177" y="43"/>
                  <a:pt x="181" y="44"/>
                  <a:pt x="181" y="45"/>
                </a:cubicBezTo>
                <a:cubicBezTo>
                  <a:pt x="180" y="46"/>
                  <a:pt x="172" y="48"/>
                  <a:pt x="173" y="48"/>
                </a:cubicBezTo>
                <a:close/>
                <a:moveTo>
                  <a:pt x="294" y="284"/>
                </a:moveTo>
                <a:cubicBezTo>
                  <a:pt x="293" y="283"/>
                  <a:pt x="293" y="283"/>
                  <a:pt x="292" y="283"/>
                </a:cubicBezTo>
                <a:cubicBezTo>
                  <a:pt x="291" y="282"/>
                  <a:pt x="290" y="282"/>
                  <a:pt x="289" y="281"/>
                </a:cubicBezTo>
                <a:cubicBezTo>
                  <a:pt x="288" y="279"/>
                  <a:pt x="286" y="279"/>
                  <a:pt x="283" y="279"/>
                </a:cubicBezTo>
                <a:cubicBezTo>
                  <a:pt x="280" y="278"/>
                  <a:pt x="279" y="279"/>
                  <a:pt x="278" y="278"/>
                </a:cubicBezTo>
                <a:cubicBezTo>
                  <a:pt x="277" y="277"/>
                  <a:pt x="275" y="277"/>
                  <a:pt x="274" y="276"/>
                </a:cubicBezTo>
                <a:cubicBezTo>
                  <a:pt x="273" y="275"/>
                  <a:pt x="272" y="275"/>
                  <a:pt x="270" y="274"/>
                </a:cubicBezTo>
                <a:cubicBezTo>
                  <a:pt x="267" y="274"/>
                  <a:pt x="264" y="273"/>
                  <a:pt x="264" y="273"/>
                </a:cubicBezTo>
                <a:cubicBezTo>
                  <a:pt x="263" y="273"/>
                  <a:pt x="262" y="268"/>
                  <a:pt x="262" y="268"/>
                </a:cubicBezTo>
                <a:cubicBezTo>
                  <a:pt x="262" y="267"/>
                  <a:pt x="262" y="266"/>
                  <a:pt x="261" y="265"/>
                </a:cubicBezTo>
                <a:cubicBezTo>
                  <a:pt x="260" y="265"/>
                  <a:pt x="260" y="263"/>
                  <a:pt x="259" y="263"/>
                </a:cubicBezTo>
                <a:cubicBezTo>
                  <a:pt x="258" y="263"/>
                  <a:pt x="254" y="262"/>
                  <a:pt x="253" y="262"/>
                </a:cubicBezTo>
                <a:cubicBezTo>
                  <a:pt x="252" y="262"/>
                  <a:pt x="249" y="262"/>
                  <a:pt x="248" y="262"/>
                </a:cubicBezTo>
                <a:cubicBezTo>
                  <a:pt x="247" y="261"/>
                  <a:pt x="246" y="259"/>
                  <a:pt x="245" y="259"/>
                </a:cubicBezTo>
                <a:cubicBezTo>
                  <a:pt x="243" y="259"/>
                  <a:pt x="243" y="257"/>
                  <a:pt x="241" y="256"/>
                </a:cubicBezTo>
                <a:cubicBezTo>
                  <a:pt x="240" y="256"/>
                  <a:pt x="240" y="254"/>
                  <a:pt x="239" y="254"/>
                </a:cubicBezTo>
                <a:cubicBezTo>
                  <a:pt x="238" y="253"/>
                  <a:pt x="235" y="252"/>
                  <a:pt x="235" y="252"/>
                </a:cubicBezTo>
                <a:cubicBezTo>
                  <a:pt x="234" y="252"/>
                  <a:pt x="233" y="250"/>
                  <a:pt x="233" y="251"/>
                </a:cubicBezTo>
                <a:cubicBezTo>
                  <a:pt x="233" y="251"/>
                  <a:pt x="231" y="252"/>
                  <a:pt x="230" y="252"/>
                </a:cubicBezTo>
                <a:cubicBezTo>
                  <a:pt x="229" y="252"/>
                  <a:pt x="227" y="253"/>
                  <a:pt x="227" y="253"/>
                </a:cubicBezTo>
                <a:cubicBezTo>
                  <a:pt x="227" y="253"/>
                  <a:pt x="224" y="253"/>
                  <a:pt x="221" y="253"/>
                </a:cubicBezTo>
                <a:cubicBezTo>
                  <a:pt x="220" y="253"/>
                  <a:pt x="219" y="250"/>
                  <a:pt x="217" y="250"/>
                </a:cubicBezTo>
                <a:cubicBezTo>
                  <a:pt x="216" y="251"/>
                  <a:pt x="215" y="251"/>
                  <a:pt x="213" y="252"/>
                </a:cubicBezTo>
                <a:cubicBezTo>
                  <a:pt x="213" y="253"/>
                  <a:pt x="210" y="252"/>
                  <a:pt x="209" y="253"/>
                </a:cubicBezTo>
                <a:cubicBezTo>
                  <a:pt x="209" y="253"/>
                  <a:pt x="206" y="254"/>
                  <a:pt x="206" y="255"/>
                </a:cubicBezTo>
                <a:cubicBezTo>
                  <a:pt x="205" y="255"/>
                  <a:pt x="202" y="256"/>
                  <a:pt x="201" y="256"/>
                </a:cubicBezTo>
                <a:cubicBezTo>
                  <a:pt x="201" y="256"/>
                  <a:pt x="201" y="256"/>
                  <a:pt x="201" y="256"/>
                </a:cubicBezTo>
                <a:cubicBezTo>
                  <a:pt x="201" y="256"/>
                  <a:pt x="201" y="255"/>
                  <a:pt x="201" y="255"/>
                </a:cubicBezTo>
                <a:cubicBezTo>
                  <a:pt x="200" y="255"/>
                  <a:pt x="199" y="256"/>
                  <a:pt x="199" y="255"/>
                </a:cubicBezTo>
                <a:cubicBezTo>
                  <a:pt x="199" y="255"/>
                  <a:pt x="198" y="256"/>
                  <a:pt x="198" y="257"/>
                </a:cubicBezTo>
                <a:cubicBezTo>
                  <a:pt x="197" y="257"/>
                  <a:pt x="196" y="256"/>
                  <a:pt x="195" y="256"/>
                </a:cubicBezTo>
                <a:cubicBezTo>
                  <a:pt x="195" y="256"/>
                  <a:pt x="194" y="255"/>
                  <a:pt x="192" y="255"/>
                </a:cubicBezTo>
                <a:cubicBezTo>
                  <a:pt x="192" y="255"/>
                  <a:pt x="190" y="254"/>
                  <a:pt x="190" y="253"/>
                </a:cubicBezTo>
                <a:cubicBezTo>
                  <a:pt x="191" y="251"/>
                  <a:pt x="191" y="251"/>
                  <a:pt x="192" y="249"/>
                </a:cubicBezTo>
                <a:cubicBezTo>
                  <a:pt x="193" y="246"/>
                  <a:pt x="193" y="245"/>
                  <a:pt x="193" y="243"/>
                </a:cubicBezTo>
                <a:cubicBezTo>
                  <a:pt x="193" y="243"/>
                  <a:pt x="193" y="243"/>
                  <a:pt x="190" y="243"/>
                </a:cubicBezTo>
                <a:cubicBezTo>
                  <a:pt x="189" y="242"/>
                  <a:pt x="187" y="243"/>
                  <a:pt x="187" y="243"/>
                </a:cubicBezTo>
                <a:cubicBezTo>
                  <a:pt x="185" y="243"/>
                  <a:pt x="184" y="244"/>
                  <a:pt x="183" y="243"/>
                </a:cubicBezTo>
                <a:cubicBezTo>
                  <a:pt x="182" y="242"/>
                  <a:pt x="182" y="242"/>
                  <a:pt x="182" y="240"/>
                </a:cubicBezTo>
                <a:cubicBezTo>
                  <a:pt x="182" y="240"/>
                  <a:pt x="182" y="239"/>
                  <a:pt x="182" y="238"/>
                </a:cubicBezTo>
                <a:cubicBezTo>
                  <a:pt x="184" y="236"/>
                  <a:pt x="184" y="236"/>
                  <a:pt x="184" y="236"/>
                </a:cubicBezTo>
                <a:cubicBezTo>
                  <a:pt x="184" y="236"/>
                  <a:pt x="184" y="234"/>
                  <a:pt x="185" y="233"/>
                </a:cubicBezTo>
                <a:cubicBezTo>
                  <a:pt x="185" y="233"/>
                  <a:pt x="185" y="231"/>
                  <a:pt x="184" y="229"/>
                </a:cubicBezTo>
                <a:cubicBezTo>
                  <a:pt x="183" y="229"/>
                  <a:pt x="181" y="232"/>
                  <a:pt x="180" y="232"/>
                </a:cubicBezTo>
                <a:cubicBezTo>
                  <a:pt x="180" y="232"/>
                  <a:pt x="179" y="233"/>
                  <a:pt x="178" y="233"/>
                </a:cubicBezTo>
                <a:cubicBezTo>
                  <a:pt x="178" y="232"/>
                  <a:pt x="177" y="232"/>
                  <a:pt x="176" y="232"/>
                </a:cubicBezTo>
                <a:cubicBezTo>
                  <a:pt x="176" y="231"/>
                  <a:pt x="175" y="232"/>
                  <a:pt x="175" y="233"/>
                </a:cubicBezTo>
                <a:cubicBezTo>
                  <a:pt x="175" y="234"/>
                  <a:pt x="174" y="239"/>
                  <a:pt x="173" y="239"/>
                </a:cubicBezTo>
                <a:cubicBezTo>
                  <a:pt x="172" y="239"/>
                  <a:pt x="169" y="238"/>
                  <a:pt x="168" y="238"/>
                </a:cubicBezTo>
                <a:cubicBezTo>
                  <a:pt x="166" y="238"/>
                  <a:pt x="165" y="237"/>
                  <a:pt x="164" y="236"/>
                </a:cubicBezTo>
                <a:cubicBezTo>
                  <a:pt x="163" y="235"/>
                  <a:pt x="162" y="234"/>
                  <a:pt x="162" y="234"/>
                </a:cubicBezTo>
                <a:cubicBezTo>
                  <a:pt x="161" y="233"/>
                  <a:pt x="163" y="232"/>
                  <a:pt x="162" y="231"/>
                </a:cubicBezTo>
                <a:cubicBezTo>
                  <a:pt x="160" y="231"/>
                  <a:pt x="161" y="230"/>
                  <a:pt x="160" y="229"/>
                </a:cubicBezTo>
                <a:cubicBezTo>
                  <a:pt x="159" y="228"/>
                  <a:pt x="161" y="227"/>
                  <a:pt x="161" y="227"/>
                </a:cubicBezTo>
                <a:cubicBezTo>
                  <a:pt x="160" y="226"/>
                  <a:pt x="162" y="225"/>
                  <a:pt x="161" y="225"/>
                </a:cubicBezTo>
                <a:cubicBezTo>
                  <a:pt x="161" y="224"/>
                  <a:pt x="161" y="223"/>
                  <a:pt x="161" y="223"/>
                </a:cubicBezTo>
                <a:cubicBezTo>
                  <a:pt x="160" y="222"/>
                  <a:pt x="162" y="219"/>
                  <a:pt x="162" y="219"/>
                </a:cubicBezTo>
                <a:cubicBezTo>
                  <a:pt x="163" y="217"/>
                  <a:pt x="164" y="219"/>
                  <a:pt x="166" y="219"/>
                </a:cubicBezTo>
                <a:cubicBezTo>
                  <a:pt x="168" y="217"/>
                  <a:pt x="169" y="217"/>
                  <a:pt x="169" y="217"/>
                </a:cubicBezTo>
                <a:cubicBezTo>
                  <a:pt x="169" y="217"/>
                  <a:pt x="171" y="216"/>
                  <a:pt x="172" y="216"/>
                </a:cubicBezTo>
                <a:cubicBezTo>
                  <a:pt x="173" y="217"/>
                  <a:pt x="174" y="218"/>
                  <a:pt x="176" y="218"/>
                </a:cubicBezTo>
                <a:cubicBezTo>
                  <a:pt x="176" y="218"/>
                  <a:pt x="178" y="219"/>
                  <a:pt x="179" y="218"/>
                </a:cubicBezTo>
                <a:cubicBezTo>
                  <a:pt x="179" y="217"/>
                  <a:pt x="181" y="215"/>
                  <a:pt x="182" y="215"/>
                </a:cubicBezTo>
                <a:cubicBezTo>
                  <a:pt x="184" y="214"/>
                  <a:pt x="187" y="216"/>
                  <a:pt x="187" y="217"/>
                </a:cubicBezTo>
                <a:cubicBezTo>
                  <a:pt x="188" y="217"/>
                  <a:pt x="190" y="217"/>
                  <a:pt x="191" y="217"/>
                </a:cubicBezTo>
                <a:cubicBezTo>
                  <a:pt x="193" y="218"/>
                  <a:pt x="194" y="219"/>
                  <a:pt x="193" y="220"/>
                </a:cubicBezTo>
                <a:cubicBezTo>
                  <a:pt x="193" y="220"/>
                  <a:pt x="193" y="222"/>
                  <a:pt x="194" y="223"/>
                </a:cubicBezTo>
                <a:cubicBezTo>
                  <a:pt x="196" y="227"/>
                  <a:pt x="196" y="226"/>
                  <a:pt x="198" y="226"/>
                </a:cubicBezTo>
                <a:cubicBezTo>
                  <a:pt x="200" y="226"/>
                  <a:pt x="199" y="225"/>
                  <a:pt x="199" y="223"/>
                </a:cubicBezTo>
                <a:cubicBezTo>
                  <a:pt x="199" y="222"/>
                  <a:pt x="199" y="221"/>
                  <a:pt x="199" y="221"/>
                </a:cubicBezTo>
                <a:cubicBezTo>
                  <a:pt x="198" y="220"/>
                  <a:pt x="196" y="218"/>
                  <a:pt x="197" y="216"/>
                </a:cubicBezTo>
                <a:cubicBezTo>
                  <a:pt x="198" y="215"/>
                  <a:pt x="196" y="214"/>
                  <a:pt x="197" y="212"/>
                </a:cubicBezTo>
                <a:cubicBezTo>
                  <a:pt x="197" y="211"/>
                  <a:pt x="198" y="211"/>
                  <a:pt x="198" y="210"/>
                </a:cubicBezTo>
                <a:cubicBezTo>
                  <a:pt x="199" y="209"/>
                  <a:pt x="201" y="209"/>
                  <a:pt x="201" y="208"/>
                </a:cubicBezTo>
                <a:cubicBezTo>
                  <a:pt x="202" y="207"/>
                  <a:pt x="204" y="207"/>
                  <a:pt x="204" y="206"/>
                </a:cubicBezTo>
                <a:cubicBezTo>
                  <a:pt x="205" y="205"/>
                  <a:pt x="206" y="206"/>
                  <a:pt x="207" y="205"/>
                </a:cubicBezTo>
                <a:cubicBezTo>
                  <a:pt x="210" y="202"/>
                  <a:pt x="207" y="200"/>
                  <a:pt x="208" y="199"/>
                </a:cubicBezTo>
                <a:cubicBezTo>
                  <a:pt x="208" y="198"/>
                  <a:pt x="209" y="199"/>
                  <a:pt x="210" y="198"/>
                </a:cubicBezTo>
                <a:cubicBezTo>
                  <a:pt x="211" y="196"/>
                  <a:pt x="211" y="194"/>
                  <a:pt x="211" y="194"/>
                </a:cubicBezTo>
                <a:cubicBezTo>
                  <a:pt x="212" y="193"/>
                  <a:pt x="214" y="192"/>
                  <a:pt x="215" y="191"/>
                </a:cubicBezTo>
                <a:cubicBezTo>
                  <a:pt x="216" y="190"/>
                  <a:pt x="219" y="189"/>
                  <a:pt x="220" y="189"/>
                </a:cubicBezTo>
                <a:cubicBezTo>
                  <a:pt x="220" y="188"/>
                  <a:pt x="221" y="190"/>
                  <a:pt x="221" y="189"/>
                </a:cubicBezTo>
                <a:cubicBezTo>
                  <a:pt x="220" y="187"/>
                  <a:pt x="220" y="186"/>
                  <a:pt x="220" y="186"/>
                </a:cubicBezTo>
                <a:cubicBezTo>
                  <a:pt x="221" y="184"/>
                  <a:pt x="220" y="186"/>
                  <a:pt x="221" y="184"/>
                </a:cubicBezTo>
                <a:cubicBezTo>
                  <a:pt x="221" y="183"/>
                  <a:pt x="224" y="184"/>
                  <a:pt x="224" y="182"/>
                </a:cubicBezTo>
                <a:cubicBezTo>
                  <a:pt x="225" y="180"/>
                  <a:pt x="225" y="182"/>
                  <a:pt x="228" y="180"/>
                </a:cubicBezTo>
                <a:cubicBezTo>
                  <a:pt x="230" y="179"/>
                  <a:pt x="231" y="179"/>
                  <a:pt x="231" y="179"/>
                </a:cubicBezTo>
                <a:cubicBezTo>
                  <a:pt x="232" y="179"/>
                  <a:pt x="230" y="181"/>
                  <a:pt x="229" y="181"/>
                </a:cubicBezTo>
                <a:cubicBezTo>
                  <a:pt x="228" y="181"/>
                  <a:pt x="228" y="183"/>
                  <a:pt x="228" y="183"/>
                </a:cubicBezTo>
                <a:cubicBezTo>
                  <a:pt x="227" y="184"/>
                  <a:pt x="231" y="185"/>
                  <a:pt x="232" y="183"/>
                </a:cubicBezTo>
                <a:cubicBezTo>
                  <a:pt x="233" y="182"/>
                  <a:pt x="232" y="181"/>
                  <a:pt x="234" y="181"/>
                </a:cubicBezTo>
                <a:cubicBezTo>
                  <a:pt x="234" y="181"/>
                  <a:pt x="237" y="180"/>
                  <a:pt x="238" y="180"/>
                </a:cubicBezTo>
                <a:cubicBezTo>
                  <a:pt x="240" y="179"/>
                  <a:pt x="242" y="179"/>
                  <a:pt x="242" y="178"/>
                </a:cubicBezTo>
                <a:cubicBezTo>
                  <a:pt x="243" y="178"/>
                  <a:pt x="243" y="177"/>
                  <a:pt x="242" y="176"/>
                </a:cubicBezTo>
                <a:cubicBezTo>
                  <a:pt x="242" y="176"/>
                  <a:pt x="242" y="175"/>
                  <a:pt x="242" y="175"/>
                </a:cubicBezTo>
                <a:cubicBezTo>
                  <a:pt x="242" y="174"/>
                  <a:pt x="242" y="174"/>
                  <a:pt x="242" y="174"/>
                </a:cubicBezTo>
                <a:cubicBezTo>
                  <a:pt x="241" y="175"/>
                  <a:pt x="241" y="175"/>
                  <a:pt x="241" y="175"/>
                </a:cubicBezTo>
                <a:cubicBezTo>
                  <a:pt x="241" y="175"/>
                  <a:pt x="240" y="177"/>
                  <a:pt x="239" y="176"/>
                </a:cubicBezTo>
                <a:cubicBezTo>
                  <a:pt x="239" y="176"/>
                  <a:pt x="237" y="176"/>
                  <a:pt x="236" y="174"/>
                </a:cubicBezTo>
                <a:cubicBezTo>
                  <a:pt x="234" y="173"/>
                  <a:pt x="233" y="175"/>
                  <a:pt x="233" y="175"/>
                </a:cubicBezTo>
                <a:cubicBezTo>
                  <a:pt x="229" y="177"/>
                  <a:pt x="234" y="171"/>
                  <a:pt x="233" y="171"/>
                </a:cubicBezTo>
                <a:cubicBezTo>
                  <a:pt x="232" y="170"/>
                  <a:pt x="232" y="168"/>
                  <a:pt x="232" y="168"/>
                </a:cubicBezTo>
                <a:cubicBezTo>
                  <a:pt x="233" y="167"/>
                  <a:pt x="231" y="168"/>
                  <a:pt x="230" y="168"/>
                </a:cubicBezTo>
                <a:cubicBezTo>
                  <a:pt x="228" y="168"/>
                  <a:pt x="227" y="169"/>
                  <a:pt x="226" y="169"/>
                </a:cubicBezTo>
                <a:cubicBezTo>
                  <a:pt x="224" y="169"/>
                  <a:pt x="226" y="171"/>
                  <a:pt x="225" y="171"/>
                </a:cubicBezTo>
                <a:cubicBezTo>
                  <a:pt x="223" y="171"/>
                  <a:pt x="220" y="175"/>
                  <a:pt x="220" y="174"/>
                </a:cubicBezTo>
                <a:cubicBezTo>
                  <a:pt x="220" y="174"/>
                  <a:pt x="219" y="172"/>
                  <a:pt x="220" y="172"/>
                </a:cubicBezTo>
                <a:cubicBezTo>
                  <a:pt x="220" y="171"/>
                  <a:pt x="221" y="171"/>
                  <a:pt x="221" y="171"/>
                </a:cubicBezTo>
                <a:cubicBezTo>
                  <a:pt x="222" y="171"/>
                  <a:pt x="223" y="169"/>
                  <a:pt x="224" y="168"/>
                </a:cubicBezTo>
                <a:cubicBezTo>
                  <a:pt x="225" y="168"/>
                  <a:pt x="225" y="167"/>
                  <a:pt x="227" y="167"/>
                </a:cubicBezTo>
                <a:cubicBezTo>
                  <a:pt x="227" y="167"/>
                  <a:pt x="227" y="166"/>
                  <a:pt x="228" y="166"/>
                </a:cubicBezTo>
                <a:cubicBezTo>
                  <a:pt x="230" y="166"/>
                  <a:pt x="228" y="162"/>
                  <a:pt x="230" y="165"/>
                </a:cubicBezTo>
                <a:cubicBezTo>
                  <a:pt x="237" y="170"/>
                  <a:pt x="237" y="169"/>
                  <a:pt x="237" y="169"/>
                </a:cubicBezTo>
                <a:cubicBezTo>
                  <a:pt x="238" y="168"/>
                  <a:pt x="235" y="166"/>
                  <a:pt x="236" y="166"/>
                </a:cubicBezTo>
                <a:cubicBezTo>
                  <a:pt x="237" y="165"/>
                  <a:pt x="241" y="165"/>
                  <a:pt x="241" y="165"/>
                </a:cubicBezTo>
                <a:cubicBezTo>
                  <a:pt x="241" y="165"/>
                  <a:pt x="243" y="164"/>
                  <a:pt x="244" y="163"/>
                </a:cubicBezTo>
                <a:cubicBezTo>
                  <a:pt x="244" y="163"/>
                  <a:pt x="245" y="163"/>
                  <a:pt x="244" y="162"/>
                </a:cubicBezTo>
                <a:cubicBezTo>
                  <a:pt x="244" y="162"/>
                  <a:pt x="246" y="161"/>
                  <a:pt x="246" y="161"/>
                </a:cubicBezTo>
                <a:cubicBezTo>
                  <a:pt x="248" y="160"/>
                  <a:pt x="245" y="162"/>
                  <a:pt x="248" y="162"/>
                </a:cubicBezTo>
                <a:cubicBezTo>
                  <a:pt x="250" y="163"/>
                  <a:pt x="246" y="164"/>
                  <a:pt x="247" y="165"/>
                </a:cubicBezTo>
                <a:cubicBezTo>
                  <a:pt x="248" y="166"/>
                  <a:pt x="245" y="167"/>
                  <a:pt x="244" y="168"/>
                </a:cubicBezTo>
                <a:cubicBezTo>
                  <a:pt x="241" y="170"/>
                  <a:pt x="243" y="171"/>
                  <a:pt x="243" y="171"/>
                </a:cubicBezTo>
                <a:cubicBezTo>
                  <a:pt x="244" y="172"/>
                  <a:pt x="245" y="174"/>
                  <a:pt x="246" y="173"/>
                </a:cubicBezTo>
                <a:cubicBezTo>
                  <a:pt x="247" y="172"/>
                  <a:pt x="248" y="172"/>
                  <a:pt x="249" y="172"/>
                </a:cubicBezTo>
                <a:cubicBezTo>
                  <a:pt x="249" y="172"/>
                  <a:pt x="250" y="173"/>
                  <a:pt x="250" y="174"/>
                </a:cubicBezTo>
                <a:cubicBezTo>
                  <a:pt x="251" y="175"/>
                  <a:pt x="250" y="176"/>
                  <a:pt x="251" y="176"/>
                </a:cubicBezTo>
                <a:cubicBezTo>
                  <a:pt x="252" y="176"/>
                  <a:pt x="253" y="174"/>
                  <a:pt x="254" y="174"/>
                </a:cubicBezTo>
                <a:cubicBezTo>
                  <a:pt x="255" y="174"/>
                  <a:pt x="256" y="176"/>
                  <a:pt x="257" y="176"/>
                </a:cubicBezTo>
                <a:cubicBezTo>
                  <a:pt x="258" y="176"/>
                  <a:pt x="258" y="173"/>
                  <a:pt x="259" y="173"/>
                </a:cubicBezTo>
                <a:cubicBezTo>
                  <a:pt x="261" y="173"/>
                  <a:pt x="259" y="171"/>
                  <a:pt x="258" y="170"/>
                </a:cubicBezTo>
                <a:cubicBezTo>
                  <a:pt x="257" y="169"/>
                  <a:pt x="256" y="168"/>
                  <a:pt x="255" y="167"/>
                </a:cubicBezTo>
                <a:cubicBezTo>
                  <a:pt x="254" y="167"/>
                  <a:pt x="252" y="168"/>
                  <a:pt x="251" y="166"/>
                </a:cubicBezTo>
                <a:cubicBezTo>
                  <a:pt x="248" y="162"/>
                  <a:pt x="251" y="162"/>
                  <a:pt x="252" y="161"/>
                </a:cubicBezTo>
                <a:cubicBezTo>
                  <a:pt x="253" y="160"/>
                  <a:pt x="252" y="159"/>
                  <a:pt x="252" y="159"/>
                </a:cubicBezTo>
                <a:cubicBezTo>
                  <a:pt x="252" y="159"/>
                  <a:pt x="252" y="157"/>
                  <a:pt x="252" y="155"/>
                </a:cubicBezTo>
                <a:cubicBezTo>
                  <a:pt x="252" y="154"/>
                  <a:pt x="249" y="154"/>
                  <a:pt x="249" y="153"/>
                </a:cubicBezTo>
                <a:cubicBezTo>
                  <a:pt x="249" y="152"/>
                  <a:pt x="249" y="152"/>
                  <a:pt x="249" y="151"/>
                </a:cubicBezTo>
                <a:cubicBezTo>
                  <a:pt x="249" y="150"/>
                  <a:pt x="245" y="151"/>
                  <a:pt x="245" y="150"/>
                </a:cubicBezTo>
                <a:cubicBezTo>
                  <a:pt x="245" y="149"/>
                  <a:pt x="241" y="149"/>
                  <a:pt x="241" y="147"/>
                </a:cubicBezTo>
                <a:cubicBezTo>
                  <a:pt x="241" y="147"/>
                  <a:pt x="238" y="146"/>
                  <a:pt x="239" y="144"/>
                </a:cubicBezTo>
                <a:cubicBezTo>
                  <a:pt x="240" y="142"/>
                  <a:pt x="237" y="141"/>
                  <a:pt x="237" y="140"/>
                </a:cubicBezTo>
                <a:cubicBezTo>
                  <a:pt x="237" y="139"/>
                  <a:pt x="236" y="138"/>
                  <a:pt x="236" y="137"/>
                </a:cubicBezTo>
                <a:cubicBezTo>
                  <a:pt x="236" y="136"/>
                  <a:pt x="234" y="135"/>
                  <a:pt x="234" y="134"/>
                </a:cubicBezTo>
                <a:cubicBezTo>
                  <a:pt x="234" y="133"/>
                  <a:pt x="234" y="132"/>
                  <a:pt x="234" y="132"/>
                </a:cubicBezTo>
                <a:cubicBezTo>
                  <a:pt x="234" y="128"/>
                  <a:pt x="232" y="129"/>
                  <a:pt x="232" y="130"/>
                </a:cubicBezTo>
                <a:cubicBezTo>
                  <a:pt x="230" y="130"/>
                  <a:pt x="232" y="134"/>
                  <a:pt x="231" y="134"/>
                </a:cubicBezTo>
                <a:cubicBezTo>
                  <a:pt x="230" y="133"/>
                  <a:pt x="230" y="138"/>
                  <a:pt x="229" y="138"/>
                </a:cubicBezTo>
                <a:cubicBezTo>
                  <a:pt x="228" y="138"/>
                  <a:pt x="226" y="139"/>
                  <a:pt x="225" y="138"/>
                </a:cubicBezTo>
                <a:cubicBezTo>
                  <a:pt x="225" y="137"/>
                  <a:pt x="222" y="137"/>
                  <a:pt x="222" y="136"/>
                </a:cubicBezTo>
                <a:cubicBezTo>
                  <a:pt x="221" y="135"/>
                  <a:pt x="222" y="133"/>
                  <a:pt x="221" y="132"/>
                </a:cubicBezTo>
                <a:cubicBezTo>
                  <a:pt x="221" y="131"/>
                  <a:pt x="223" y="130"/>
                  <a:pt x="222" y="129"/>
                </a:cubicBezTo>
                <a:cubicBezTo>
                  <a:pt x="221" y="128"/>
                  <a:pt x="218" y="128"/>
                  <a:pt x="217" y="127"/>
                </a:cubicBezTo>
                <a:cubicBezTo>
                  <a:pt x="216" y="125"/>
                  <a:pt x="216" y="126"/>
                  <a:pt x="215" y="124"/>
                </a:cubicBezTo>
                <a:cubicBezTo>
                  <a:pt x="213" y="122"/>
                  <a:pt x="210" y="120"/>
                  <a:pt x="210" y="121"/>
                </a:cubicBezTo>
                <a:cubicBezTo>
                  <a:pt x="210" y="121"/>
                  <a:pt x="210" y="126"/>
                  <a:pt x="207" y="124"/>
                </a:cubicBezTo>
                <a:cubicBezTo>
                  <a:pt x="205" y="123"/>
                  <a:pt x="204" y="122"/>
                  <a:pt x="203" y="122"/>
                </a:cubicBezTo>
                <a:cubicBezTo>
                  <a:pt x="199" y="123"/>
                  <a:pt x="203" y="124"/>
                  <a:pt x="202" y="126"/>
                </a:cubicBezTo>
                <a:cubicBezTo>
                  <a:pt x="202" y="126"/>
                  <a:pt x="202" y="128"/>
                  <a:pt x="202" y="128"/>
                </a:cubicBezTo>
                <a:cubicBezTo>
                  <a:pt x="201" y="129"/>
                  <a:pt x="200" y="129"/>
                  <a:pt x="200" y="130"/>
                </a:cubicBezTo>
                <a:cubicBezTo>
                  <a:pt x="201" y="132"/>
                  <a:pt x="203" y="130"/>
                  <a:pt x="203" y="131"/>
                </a:cubicBezTo>
                <a:cubicBezTo>
                  <a:pt x="203" y="134"/>
                  <a:pt x="200" y="134"/>
                  <a:pt x="200" y="135"/>
                </a:cubicBezTo>
                <a:cubicBezTo>
                  <a:pt x="200" y="135"/>
                  <a:pt x="202" y="137"/>
                  <a:pt x="201" y="138"/>
                </a:cubicBezTo>
                <a:cubicBezTo>
                  <a:pt x="201" y="139"/>
                  <a:pt x="204" y="139"/>
                  <a:pt x="204" y="140"/>
                </a:cubicBezTo>
                <a:cubicBezTo>
                  <a:pt x="204" y="141"/>
                  <a:pt x="206" y="142"/>
                  <a:pt x="206" y="143"/>
                </a:cubicBezTo>
                <a:cubicBezTo>
                  <a:pt x="206" y="144"/>
                  <a:pt x="205" y="145"/>
                  <a:pt x="205" y="146"/>
                </a:cubicBezTo>
                <a:cubicBezTo>
                  <a:pt x="205" y="147"/>
                  <a:pt x="204" y="148"/>
                  <a:pt x="203" y="148"/>
                </a:cubicBezTo>
                <a:cubicBezTo>
                  <a:pt x="201" y="150"/>
                  <a:pt x="200" y="150"/>
                  <a:pt x="199" y="151"/>
                </a:cubicBezTo>
                <a:cubicBezTo>
                  <a:pt x="198" y="151"/>
                  <a:pt x="199" y="152"/>
                  <a:pt x="199" y="154"/>
                </a:cubicBezTo>
                <a:cubicBezTo>
                  <a:pt x="200" y="155"/>
                  <a:pt x="200" y="156"/>
                  <a:pt x="200" y="157"/>
                </a:cubicBezTo>
                <a:cubicBezTo>
                  <a:pt x="201" y="159"/>
                  <a:pt x="201" y="160"/>
                  <a:pt x="201" y="161"/>
                </a:cubicBezTo>
                <a:cubicBezTo>
                  <a:pt x="201" y="161"/>
                  <a:pt x="201" y="163"/>
                  <a:pt x="197" y="161"/>
                </a:cubicBezTo>
                <a:cubicBezTo>
                  <a:pt x="196" y="161"/>
                  <a:pt x="195" y="161"/>
                  <a:pt x="195" y="159"/>
                </a:cubicBezTo>
                <a:cubicBezTo>
                  <a:pt x="195" y="159"/>
                  <a:pt x="194" y="158"/>
                  <a:pt x="194" y="157"/>
                </a:cubicBezTo>
                <a:cubicBezTo>
                  <a:pt x="194" y="156"/>
                  <a:pt x="194" y="154"/>
                  <a:pt x="193" y="153"/>
                </a:cubicBezTo>
                <a:cubicBezTo>
                  <a:pt x="193" y="152"/>
                  <a:pt x="195" y="150"/>
                  <a:pt x="194" y="150"/>
                </a:cubicBezTo>
                <a:cubicBezTo>
                  <a:pt x="191" y="149"/>
                  <a:pt x="191" y="149"/>
                  <a:pt x="191" y="149"/>
                </a:cubicBezTo>
                <a:cubicBezTo>
                  <a:pt x="191" y="149"/>
                  <a:pt x="183" y="149"/>
                  <a:pt x="183" y="147"/>
                </a:cubicBezTo>
                <a:cubicBezTo>
                  <a:pt x="183" y="147"/>
                  <a:pt x="181" y="146"/>
                  <a:pt x="180" y="145"/>
                </a:cubicBezTo>
                <a:cubicBezTo>
                  <a:pt x="180" y="145"/>
                  <a:pt x="179" y="144"/>
                  <a:pt x="176" y="143"/>
                </a:cubicBezTo>
                <a:cubicBezTo>
                  <a:pt x="173" y="142"/>
                  <a:pt x="171" y="143"/>
                  <a:pt x="171" y="142"/>
                </a:cubicBezTo>
                <a:cubicBezTo>
                  <a:pt x="170" y="140"/>
                  <a:pt x="172" y="137"/>
                  <a:pt x="169" y="137"/>
                </a:cubicBezTo>
                <a:cubicBezTo>
                  <a:pt x="168" y="137"/>
                  <a:pt x="167" y="137"/>
                  <a:pt x="166" y="137"/>
                </a:cubicBezTo>
                <a:cubicBezTo>
                  <a:pt x="166" y="137"/>
                  <a:pt x="166" y="137"/>
                  <a:pt x="166" y="137"/>
                </a:cubicBezTo>
                <a:cubicBezTo>
                  <a:pt x="165" y="137"/>
                  <a:pt x="165" y="137"/>
                  <a:pt x="165" y="137"/>
                </a:cubicBezTo>
                <a:cubicBezTo>
                  <a:pt x="165" y="136"/>
                  <a:pt x="165" y="132"/>
                  <a:pt x="166" y="132"/>
                </a:cubicBezTo>
                <a:cubicBezTo>
                  <a:pt x="166" y="132"/>
                  <a:pt x="167" y="129"/>
                  <a:pt x="168" y="128"/>
                </a:cubicBezTo>
                <a:cubicBezTo>
                  <a:pt x="168" y="127"/>
                  <a:pt x="169" y="126"/>
                  <a:pt x="169" y="126"/>
                </a:cubicBezTo>
                <a:cubicBezTo>
                  <a:pt x="170" y="125"/>
                  <a:pt x="171" y="124"/>
                  <a:pt x="172" y="123"/>
                </a:cubicBezTo>
                <a:cubicBezTo>
                  <a:pt x="173" y="122"/>
                  <a:pt x="174" y="121"/>
                  <a:pt x="175" y="120"/>
                </a:cubicBezTo>
                <a:cubicBezTo>
                  <a:pt x="176" y="120"/>
                  <a:pt x="174" y="119"/>
                  <a:pt x="174" y="119"/>
                </a:cubicBezTo>
                <a:cubicBezTo>
                  <a:pt x="175" y="118"/>
                  <a:pt x="178" y="118"/>
                  <a:pt x="179" y="117"/>
                </a:cubicBezTo>
                <a:cubicBezTo>
                  <a:pt x="183" y="116"/>
                  <a:pt x="181" y="110"/>
                  <a:pt x="184" y="111"/>
                </a:cubicBezTo>
                <a:cubicBezTo>
                  <a:pt x="184" y="111"/>
                  <a:pt x="184" y="112"/>
                  <a:pt x="184" y="113"/>
                </a:cubicBezTo>
                <a:cubicBezTo>
                  <a:pt x="184" y="114"/>
                  <a:pt x="184" y="115"/>
                  <a:pt x="183" y="116"/>
                </a:cubicBezTo>
                <a:cubicBezTo>
                  <a:pt x="182" y="118"/>
                  <a:pt x="181" y="119"/>
                  <a:pt x="181" y="119"/>
                </a:cubicBezTo>
                <a:cubicBezTo>
                  <a:pt x="181" y="120"/>
                  <a:pt x="184" y="119"/>
                  <a:pt x="185" y="120"/>
                </a:cubicBezTo>
                <a:cubicBezTo>
                  <a:pt x="186" y="120"/>
                  <a:pt x="186" y="121"/>
                  <a:pt x="186" y="121"/>
                </a:cubicBezTo>
                <a:cubicBezTo>
                  <a:pt x="186" y="122"/>
                  <a:pt x="187" y="121"/>
                  <a:pt x="188" y="120"/>
                </a:cubicBezTo>
                <a:cubicBezTo>
                  <a:pt x="189" y="120"/>
                  <a:pt x="190" y="118"/>
                  <a:pt x="190" y="117"/>
                </a:cubicBezTo>
                <a:cubicBezTo>
                  <a:pt x="192" y="116"/>
                  <a:pt x="192" y="118"/>
                  <a:pt x="193" y="118"/>
                </a:cubicBezTo>
                <a:cubicBezTo>
                  <a:pt x="195" y="120"/>
                  <a:pt x="198" y="119"/>
                  <a:pt x="198" y="118"/>
                </a:cubicBezTo>
                <a:cubicBezTo>
                  <a:pt x="198" y="115"/>
                  <a:pt x="192" y="114"/>
                  <a:pt x="191" y="113"/>
                </a:cubicBezTo>
                <a:cubicBezTo>
                  <a:pt x="190" y="111"/>
                  <a:pt x="189" y="111"/>
                  <a:pt x="189" y="110"/>
                </a:cubicBezTo>
                <a:cubicBezTo>
                  <a:pt x="188" y="109"/>
                  <a:pt x="192" y="110"/>
                  <a:pt x="192" y="110"/>
                </a:cubicBezTo>
                <a:cubicBezTo>
                  <a:pt x="193" y="110"/>
                  <a:pt x="191" y="109"/>
                  <a:pt x="191" y="107"/>
                </a:cubicBezTo>
                <a:cubicBezTo>
                  <a:pt x="191" y="107"/>
                  <a:pt x="192" y="105"/>
                  <a:pt x="193" y="105"/>
                </a:cubicBezTo>
                <a:cubicBezTo>
                  <a:pt x="194" y="105"/>
                  <a:pt x="194" y="106"/>
                  <a:pt x="194" y="105"/>
                </a:cubicBezTo>
                <a:cubicBezTo>
                  <a:pt x="195" y="104"/>
                  <a:pt x="196" y="103"/>
                  <a:pt x="195" y="101"/>
                </a:cubicBezTo>
                <a:cubicBezTo>
                  <a:pt x="193" y="99"/>
                  <a:pt x="195" y="98"/>
                  <a:pt x="195" y="98"/>
                </a:cubicBezTo>
                <a:cubicBezTo>
                  <a:pt x="195" y="96"/>
                  <a:pt x="196" y="95"/>
                  <a:pt x="196" y="94"/>
                </a:cubicBezTo>
                <a:cubicBezTo>
                  <a:pt x="197" y="92"/>
                  <a:pt x="197" y="92"/>
                  <a:pt x="196" y="91"/>
                </a:cubicBezTo>
                <a:cubicBezTo>
                  <a:pt x="195" y="91"/>
                  <a:pt x="194" y="90"/>
                  <a:pt x="191" y="89"/>
                </a:cubicBezTo>
                <a:cubicBezTo>
                  <a:pt x="190" y="89"/>
                  <a:pt x="189" y="88"/>
                  <a:pt x="188" y="89"/>
                </a:cubicBezTo>
                <a:cubicBezTo>
                  <a:pt x="187" y="89"/>
                  <a:pt x="187" y="90"/>
                  <a:pt x="186" y="90"/>
                </a:cubicBezTo>
                <a:cubicBezTo>
                  <a:pt x="186" y="91"/>
                  <a:pt x="186" y="91"/>
                  <a:pt x="186" y="91"/>
                </a:cubicBezTo>
                <a:cubicBezTo>
                  <a:pt x="186" y="91"/>
                  <a:pt x="186" y="91"/>
                  <a:pt x="186" y="91"/>
                </a:cubicBezTo>
                <a:cubicBezTo>
                  <a:pt x="187" y="91"/>
                  <a:pt x="188" y="92"/>
                  <a:pt x="185" y="94"/>
                </a:cubicBezTo>
                <a:cubicBezTo>
                  <a:pt x="184" y="95"/>
                  <a:pt x="183" y="96"/>
                  <a:pt x="183" y="97"/>
                </a:cubicBezTo>
                <a:cubicBezTo>
                  <a:pt x="183" y="98"/>
                  <a:pt x="185" y="100"/>
                  <a:pt x="185" y="101"/>
                </a:cubicBezTo>
                <a:cubicBezTo>
                  <a:pt x="184" y="103"/>
                  <a:pt x="182" y="101"/>
                  <a:pt x="182" y="101"/>
                </a:cubicBezTo>
                <a:cubicBezTo>
                  <a:pt x="181" y="100"/>
                  <a:pt x="181" y="98"/>
                  <a:pt x="181" y="97"/>
                </a:cubicBezTo>
                <a:cubicBezTo>
                  <a:pt x="181" y="96"/>
                  <a:pt x="181" y="95"/>
                  <a:pt x="181" y="94"/>
                </a:cubicBezTo>
                <a:cubicBezTo>
                  <a:pt x="181" y="92"/>
                  <a:pt x="181" y="92"/>
                  <a:pt x="180" y="91"/>
                </a:cubicBezTo>
                <a:cubicBezTo>
                  <a:pt x="180" y="92"/>
                  <a:pt x="178" y="90"/>
                  <a:pt x="177" y="92"/>
                </a:cubicBezTo>
                <a:cubicBezTo>
                  <a:pt x="176" y="93"/>
                  <a:pt x="175" y="97"/>
                  <a:pt x="175" y="97"/>
                </a:cubicBezTo>
                <a:cubicBezTo>
                  <a:pt x="174" y="99"/>
                  <a:pt x="175" y="91"/>
                  <a:pt x="174" y="90"/>
                </a:cubicBezTo>
                <a:cubicBezTo>
                  <a:pt x="173" y="89"/>
                  <a:pt x="174" y="89"/>
                  <a:pt x="173" y="88"/>
                </a:cubicBezTo>
                <a:cubicBezTo>
                  <a:pt x="172" y="87"/>
                  <a:pt x="174" y="83"/>
                  <a:pt x="171" y="85"/>
                </a:cubicBezTo>
                <a:cubicBezTo>
                  <a:pt x="170" y="85"/>
                  <a:pt x="170" y="83"/>
                  <a:pt x="170" y="82"/>
                </a:cubicBezTo>
                <a:cubicBezTo>
                  <a:pt x="170" y="81"/>
                  <a:pt x="171" y="78"/>
                  <a:pt x="170" y="79"/>
                </a:cubicBezTo>
                <a:cubicBezTo>
                  <a:pt x="168" y="80"/>
                  <a:pt x="168" y="80"/>
                  <a:pt x="168" y="80"/>
                </a:cubicBezTo>
                <a:cubicBezTo>
                  <a:pt x="167" y="80"/>
                  <a:pt x="168" y="78"/>
                  <a:pt x="168" y="78"/>
                </a:cubicBezTo>
                <a:cubicBezTo>
                  <a:pt x="168" y="78"/>
                  <a:pt x="167" y="77"/>
                  <a:pt x="167" y="77"/>
                </a:cubicBezTo>
                <a:cubicBezTo>
                  <a:pt x="166" y="77"/>
                  <a:pt x="166" y="78"/>
                  <a:pt x="165" y="78"/>
                </a:cubicBezTo>
                <a:cubicBezTo>
                  <a:pt x="163" y="77"/>
                  <a:pt x="162" y="78"/>
                  <a:pt x="162" y="80"/>
                </a:cubicBezTo>
                <a:cubicBezTo>
                  <a:pt x="161" y="81"/>
                  <a:pt x="161" y="83"/>
                  <a:pt x="161" y="84"/>
                </a:cubicBezTo>
                <a:cubicBezTo>
                  <a:pt x="160" y="85"/>
                  <a:pt x="160" y="86"/>
                  <a:pt x="160" y="86"/>
                </a:cubicBezTo>
                <a:cubicBezTo>
                  <a:pt x="159" y="87"/>
                  <a:pt x="161" y="89"/>
                  <a:pt x="165" y="89"/>
                </a:cubicBezTo>
                <a:cubicBezTo>
                  <a:pt x="167" y="89"/>
                  <a:pt x="167" y="92"/>
                  <a:pt x="167" y="93"/>
                </a:cubicBezTo>
                <a:cubicBezTo>
                  <a:pt x="167" y="94"/>
                  <a:pt x="167" y="95"/>
                  <a:pt x="167" y="97"/>
                </a:cubicBezTo>
                <a:cubicBezTo>
                  <a:pt x="167" y="98"/>
                  <a:pt x="165" y="98"/>
                  <a:pt x="165" y="98"/>
                </a:cubicBezTo>
                <a:cubicBezTo>
                  <a:pt x="164" y="101"/>
                  <a:pt x="165" y="102"/>
                  <a:pt x="164" y="102"/>
                </a:cubicBezTo>
                <a:cubicBezTo>
                  <a:pt x="164" y="102"/>
                  <a:pt x="163" y="100"/>
                  <a:pt x="163" y="99"/>
                </a:cubicBezTo>
                <a:cubicBezTo>
                  <a:pt x="162" y="95"/>
                  <a:pt x="159" y="94"/>
                  <a:pt x="157" y="95"/>
                </a:cubicBezTo>
                <a:cubicBezTo>
                  <a:pt x="156" y="97"/>
                  <a:pt x="156" y="100"/>
                  <a:pt x="155" y="99"/>
                </a:cubicBezTo>
                <a:cubicBezTo>
                  <a:pt x="152" y="98"/>
                  <a:pt x="150" y="99"/>
                  <a:pt x="147" y="98"/>
                </a:cubicBezTo>
                <a:cubicBezTo>
                  <a:pt x="144" y="98"/>
                  <a:pt x="144" y="94"/>
                  <a:pt x="142" y="93"/>
                </a:cubicBezTo>
                <a:cubicBezTo>
                  <a:pt x="141" y="93"/>
                  <a:pt x="138" y="93"/>
                  <a:pt x="137" y="93"/>
                </a:cubicBezTo>
                <a:cubicBezTo>
                  <a:pt x="137" y="93"/>
                  <a:pt x="138" y="96"/>
                  <a:pt x="137" y="96"/>
                </a:cubicBezTo>
                <a:cubicBezTo>
                  <a:pt x="136" y="96"/>
                  <a:pt x="136" y="99"/>
                  <a:pt x="135" y="99"/>
                </a:cubicBezTo>
                <a:cubicBezTo>
                  <a:pt x="134" y="100"/>
                  <a:pt x="132" y="98"/>
                  <a:pt x="129" y="98"/>
                </a:cubicBezTo>
                <a:cubicBezTo>
                  <a:pt x="126" y="99"/>
                  <a:pt x="128" y="97"/>
                  <a:pt x="123" y="98"/>
                </a:cubicBezTo>
                <a:cubicBezTo>
                  <a:pt x="121" y="98"/>
                  <a:pt x="122" y="93"/>
                  <a:pt x="120" y="93"/>
                </a:cubicBezTo>
                <a:cubicBezTo>
                  <a:pt x="117" y="93"/>
                  <a:pt x="118" y="92"/>
                  <a:pt x="115" y="93"/>
                </a:cubicBezTo>
                <a:cubicBezTo>
                  <a:pt x="115" y="93"/>
                  <a:pt x="113" y="93"/>
                  <a:pt x="111" y="92"/>
                </a:cubicBezTo>
                <a:cubicBezTo>
                  <a:pt x="110" y="92"/>
                  <a:pt x="109" y="89"/>
                  <a:pt x="109" y="90"/>
                </a:cubicBezTo>
                <a:cubicBezTo>
                  <a:pt x="106" y="89"/>
                  <a:pt x="106" y="89"/>
                  <a:pt x="103" y="90"/>
                </a:cubicBezTo>
                <a:cubicBezTo>
                  <a:pt x="102" y="91"/>
                  <a:pt x="100" y="85"/>
                  <a:pt x="99" y="87"/>
                </a:cubicBezTo>
                <a:cubicBezTo>
                  <a:pt x="99" y="87"/>
                  <a:pt x="99" y="87"/>
                  <a:pt x="99" y="87"/>
                </a:cubicBezTo>
                <a:cubicBezTo>
                  <a:pt x="99" y="88"/>
                  <a:pt x="99" y="88"/>
                  <a:pt x="99" y="88"/>
                </a:cubicBezTo>
                <a:cubicBezTo>
                  <a:pt x="100" y="89"/>
                  <a:pt x="100" y="90"/>
                  <a:pt x="98" y="91"/>
                </a:cubicBezTo>
                <a:cubicBezTo>
                  <a:pt x="97" y="91"/>
                  <a:pt x="97" y="84"/>
                  <a:pt x="92" y="84"/>
                </a:cubicBezTo>
                <a:cubicBezTo>
                  <a:pt x="90" y="84"/>
                  <a:pt x="91" y="86"/>
                  <a:pt x="90" y="87"/>
                </a:cubicBezTo>
                <a:cubicBezTo>
                  <a:pt x="88" y="87"/>
                  <a:pt x="87" y="89"/>
                  <a:pt x="85" y="89"/>
                </a:cubicBezTo>
                <a:cubicBezTo>
                  <a:pt x="83" y="89"/>
                  <a:pt x="82" y="91"/>
                  <a:pt x="78" y="89"/>
                </a:cubicBezTo>
                <a:cubicBezTo>
                  <a:pt x="75" y="89"/>
                  <a:pt x="76" y="95"/>
                  <a:pt x="74" y="95"/>
                </a:cubicBezTo>
                <a:cubicBezTo>
                  <a:pt x="71" y="95"/>
                  <a:pt x="70" y="91"/>
                  <a:pt x="68" y="90"/>
                </a:cubicBezTo>
                <a:cubicBezTo>
                  <a:pt x="66" y="89"/>
                  <a:pt x="64" y="89"/>
                  <a:pt x="61" y="87"/>
                </a:cubicBezTo>
                <a:cubicBezTo>
                  <a:pt x="59" y="86"/>
                  <a:pt x="59" y="88"/>
                  <a:pt x="57" y="88"/>
                </a:cubicBezTo>
                <a:cubicBezTo>
                  <a:pt x="56" y="88"/>
                  <a:pt x="54" y="88"/>
                  <a:pt x="53" y="87"/>
                </a:cubicBezTo>
                <a:cubicBezTo>
                  <a:pt x="51" y="87"/>
                  <a:pt x="50" y="86"/>
                  <a:pt x="48" y="85"/>
                </a:cubicBezTo>
                <a:cubicBezTo>
                  <a:pt x="45" y="84"/>
                  <a:pt x="44" y="84"/>
                  <a:pt x="42" y="84"/>
                </a:cubicBezTo>
                <a:cubicBezTo>
                  <a:pt x="39" y="83"/>
                  <a:pt x="37" y="82"/>
                  <a:pt x="35" y="81"/>
                </a:cubicBezTo>
                <a:cubicBezTo>
                  <a:pt x="33" y="81"/>
                  <a:pt x="31" y="80"/>
                  <a:pt x="30" y="81"/>
                </a:cubicBezTo>
                <a:cubicBezTo>
                  <a:pt x="29" y="81"/>
                  <a:pt x="29" y="84"/>
                  <a:pt x="28" y="85"/>
                </a:cubicBezTo>
                <a:cubicBezTo>
                  <a:pt x="26" y="85"/>
                  <a:pt x="24" y="83"/>
                  <a:pt x="24" y="84"/>
                </a:cubicBezTo>
                <a:cubicBezTo>
                  <a:pt x="23" y="87"/>
                  <a:pt x="19" y="87"/>
                  <a:pt x="17" y="88"/>
                </a:cubicBezTo>
                <a:cubicBezTo>
                  <a:pt x="15" y="90"/>
                  <a:pt x="18" y="89"/>
                  <a:pt x="13" y="91"/>
                </a:cubicBezTo>
                <a:cubicBezTo>
                  <a:pt x="11" y="93"/>
                  <a:pt x="9" y="89"/>
                  <a:pt x="9" y="96"/>
                </a:cubicBezTo>
                <a:cubicBezTo>
                  <a:pt x="9" y="100"/>
                  <a:pt x="14" y="98"/>
                  <a:pt x="14" y="101"/>
                </a:cubicBezTo>
                <a:cubicBezTo>
                  <a:pt x="14" y="102"/>
                  <a:pt x="20" y="106"/>
                  <a:pt x="19" y="107"/>
                </a:cubicBezTo>
                <a:cubicBezTo>
                  <a:pt x="18" y="108"/>
                  <a:pt x="17" y="109"/>
                  <a:pt x="15" y="105"/>
                </a:cubicBezTo>
                <a:cubicBezTo>
                  <a:pt x="14" y="103"/>
                  <a:pt x="11" y="107"/>
                  <a:pt x="9" y="107"/>
                </a:cubicBezTo>
                <a:cubicBezTo>
                  <a:pt x="8" y="108"/>
                  <a:pt x="6" y="110"/>
                  <a:pt x="6" y="110"/>
                </a:cubicBezTo>
                <a:cubicBezTo>
                  <a:pt x="7" y="111"/>
                  <a:pt x="6" y="112"/>
                  <a:pt x="6" y="112"/>
                </a:cubicBezTo>
                <a:cubicBezTo>
                  <a:pt x="7" y="113"/>
                  <a:pt x="5" y="117"/>
                  <a:pt x="6" y="117"/>
                </a:cubicBezTo>
                <a:cubicBezTo>
                  <a:pt x="8" y="118"/>
                  <a:pt x="13" y="116"/>
                  <a:pt x="15" y="116"/>
                </a:cubicBezTo>
                <a:cubicBezTo>
                  <a:pt x="17" y="115"/>
                  <a:pt x="18" y="114"/>
                  <a:pt x="19" y="114"/>
                </a:cubicBezTo>
                <a:cubicBezTo>
                  <a:pt x="20" y="115"/>
                  <a:pt x="19" y="116"/>
                  <a:pt x="19" y="117"/>
                </a:cubicBezTo>
                <a:cubicBezTo>
                  <a:pt x="19" y="117"/>
                  <a:pt x="18" y="118"/>
                  <a:pt x="18" y="119"/>
                </a:cubicBezTo>
                <a:cubicBezTo>
                  <a:pt x="18" y="119"/>
                  <a:pt x="18" y="120"/>
                  <a:pt x="16" y="120"/>
                </a:cubicBezTo>
                <a:cubicBezTo>
                  <a:pt x="15" y="121"/>
                  <a:pt x="12" y="120"/>
                  <a:pt x="12" y="121"/>
                </a:cubicBezTo>
                <a:cubicBezTo>
                  <a:pt x="11" y="122"/>
                  <a:pt x="11" y="124"/>
                  <a:pt x="10" y="125"/>
                </a:cubicBezTo>
                <a:cubicBezTo>
                  <a:pt x="9" y="125"/>
                  <a:pt x="8" y="125"/>
                  <a:pt x="8" y="127"/>
                </a:cubicBezTo>
                <a:cubicBezTo>
                  <a:pt x="8" y="128"/>
                  <a:pt x="11" y="128"/>
                  <a:pt x="12" y="130"/>
                </a:cubicBezTo>
                <a:cubicBezTo>
                  <a:pt x="12" y="130"/>
                  <a:pt x="12" y="132"/>
                  <a:pt x="10" y="132"/>
                </a:cubicBezTo>
                <a:cubicBezTo>
                  <a:pt x="9" y="133"/>
                  <a:pt x="8" y="131"/>
                  <a:pt x="8" y="133"/>
                </a:cubicBezTo>
                <a:cubicBezTo>
                  <a:pt x="9" y="135"/>
                  <a:pt x="11" y="135"/>
                  <a:pt x="12" y="134"/>
                </a:cubicBezTo>
                <a:cubicBezTo>
                  <a:pt x="12" y="134"/>
                  <a:pt x="13" y="132"/>
                  <a:pt x="16" y="135"/>
                </a:cubicBezTo>
                <a:cubicBezTo>
                  <a:pt x="18" y="136"/>
                  <a:pt x="19" y="134"/>
                  <a:pt x="19" y="135"/>
                </a:cubicBezTo>
                <a:cubicBezTo>
                  <a:pt x="20" y="136"/>
                  <a:pt x="17" y="140"/>
                  <a:pt x="19" y="139"/>
                </a:cubicBezTo>
                <a:cubicBezTo>
                  <a:pt x="19" y="139"/>
                  <a:pt x="21" y="139"/>
                  <a:pt x="23" y="140"/>
                </a:cubicBezTo>
                <a:cubicBezTo>
                  <a:pt x="24" y="140"/>
                  <a:pt x="24" y="136"/>
                  <a:pt x="30" y="139"/>
                </a:cubicBezTo>
                <a:cubicBezTo>
                  <a:pt x="31" y="139"/>
                  <a:pt x="29" y="141"/>
                  <a:pt x="28" y="142"/>
                </a:cubicBezTo>
                <a:cubicBezTo>
                  <a:pt x="28" y="143"/>
                  <a:pt x="26" y="144"/>
                  <a:pt x="24" y="144"/>
                </a:cubicBezTo>
                <a:cubicBezTo>
                  <a:pt x="23" y="145"/>
                  <a:pt x="24" y="145"/>
                  <a:pt x="23" y="146"/>
                </a:cubicBezTo>
                <a:cubicBezTo>
                  <a:pt x="22" y="147"/>
                  <a:pt x="20" y="147"/>
                  <a:pt x="19" y="148"/>
                </a:cubicBezTo>
                <a:cubicBezTo>
                  <a:pt x="18" y="149"/>
                  <a:pt x="16" y="150"/>
                  <a:pt x="15" y="150"/>
                </a:cubicBezTo>
                <a:cubicBezTo>
                  <a:pt x="14" y="151"/>
                  <a:pt x="13" y="152"/>
                  <a:pt x="11" y="153"/>
                </a:cubicBezTo>
                <a:cubicBezTo>
                  <a:pt x="10" y="154"/>
                  <a:pt x="8" y="153"/>
                  <a:pt x="7" y="154"/>
                </a:cubicBezTo>
                <a:cubicBezTo>
                  <a:pt x="6" y="154"/>
                  <a:pt x="6" y="156"/>
                  <a:pt x="6" y="157"/>
                </a:cubicBezTo>
                <a:cubicBezTo>
                  <a:pt x="5" y="157"/>
                  <a:pt x="3" y="156"/>
                  <a:pt x="2" y="157"/>
                </a:cubicBezTo>
                <a:cubicBezTo>
                  <a:pt x="1" y="157"/>
                  <a:pt x="0" y="159"/>
                  <a:pt x="0" y="160"/>
                </a:cubicBezTo>
                <a:cubicBezTo>
                  <a:pt x="0" y="161"/>
                  <a:pt x="3" y="158"/>
                  <a:pt x="6" y="157"/>
                </a:cubicBezTo>
                <a:cubicBezTo>
                  <a:pt x="8" y="157"/>
                  <a:pt x="9" y="156"/>
                  <a:pt x="11" y="156"/>
                </a:cubicBezTo>
                <a:cubicBezTo>
                  <a:pt x="16" y="154"/>
                  <a:pt x="13" y="153"/>
                  <a:pt x="16" y="153"/>
                </a:cubicBezTo>
                <a:cubicBezTo>
                  <a:pt x="21" y="154"/>
                  <a:pt x="19" y="151"/>
                  <a:pt x="21" y="151"/>
                </a:cubicBezTo>
                <a:cubicBezTo>
                  <a:pt x="22" y="151"/>
                  <a:pt x="22" y="150"/>
                  <a:pt x="25" y="151"/>
                </a:cubicBezTo>
                <a:cubicBezTo>
                  <a:pt x="26" y="152"/>
                  <a:pt x="28" y="151"/>
                  <a:pt x="24" y="149"/>
                </a:cubicBezTo>
                <a:cubicBezTo>
                  <a:pt x="23" y="148"/>
                  <a:pt x="29" y="147"/>
                  <a:pt x="30" y="146"/>
                </a:cubicBezTo>
                <a:cubicBezTo>
                  <a:pt x="31" y="145"/>
                  <a:pt x="32" y="142"/>
                  <a:pt x="33" y="142"/>
                </a:cubicBezTo>
                <a:cubicBezTo>
                  <a:pt x="35" y="142"/>
                  <a:pt x="37" y="140"/>
                  <a:pt x="38" y="138"/>
                </a:cubicBezTo>
                <a:cubicBezTo>
                  <a:pt x="39" y="137"/>
                  <a:pt x="38" y="136"/>
                  <a:pt x="38" y="135"/>
                </a:cubicBezTo>
                <a:cubicBezTo>
                  <a:pt x="40" y="134"/>
                  <a:pt x="41" y="132"/>
                  <a:pt x="41" y="132"/>
                </a:cubicBezTo>
                <a:cubicBezTo>
                  <a:pt x="42" y="133"/>
                  <a:pt x="42" y="133"/>
                  <a:pt x="41" y="136"/>
                </a:cubicBezTo>
                <a:cubicBezTo>
                  <a:pt x="40" y="137"/>
                  <a:pt x="39" y="140"/>
                  <a:pt x="37" y="141"/>
                </a:cubicBezTo>
                <a:cubicBezTo>
                  <a:pt x="35" y="144"/>
                  <a:pt x="34" y="144"/>
                  <a:pt x="35" y="147"/>
                </a:cubicBezTo>
                <a:cubicBezTo>
                  <a:pt x="36" y="148"/>
                  <a:pt x="38" y="146"/>
                  <a:pt x="39" y="144"/>
                </a:cubicBezTo>
                <a:cubicBezTo>
                  <a:pt x="39" y="144"/>
                  <a:pt x="43" y="146"/>
                  <a:pt x="43" y="141"/>
                </a:cubicBezTo>
                <a:cubicBezTo>
                  <a:pt x="43" y="141"/>
                  <a:pt x="43" y="140"/>
                  <a:pt x="42" y="139"/>
                </a:cubicBezTo>
                <a:cubicBezTo>
                  <a:pt x="40" y="138"/>
                  <a:pt x="42" y="136"/>
                  <a:pt x="43" y="137"/>
                </a:cubicBezTo>
                <a:cubicBezTo>
                  <a:pt x="44" y="136"/>
                  <a:pt x="43" y="135"/>
                  <a:pt x="44" y="135"/>
                </a:cubicBezTo>
                <a:cubicBezTo>
                  <a:pt x="45" y="136"/>
                  <a:pt x="46" y="135"/>
                  <a:pt x="47" y="134"/>
                </a:cubicBezTo>
                <a:cubicBezTo>
                  <a:pt x="49" y="133"/>
                  <a:pt x="51" y="133"/>
                  <a:pt x="52" y="134"/>
                </a:cubicBezTo>
                <a:cubicBezTo>
                  <a:pt x="54" y="134"/>
                  <a:pt x="48" y="130"/>
                  <a:pt x="51" y="130"/>
                </a:cubicBezTo>
                <a:cubicBezTo>
                  <a:pt x="53" y="129"/>
                  <a:pt x="52" y="132"/>
                  <a:pt x="55" y="132"/>
                </a:cubicBezTo>
                <a:cubicBezTo>
                  <a:pt x="57" y="132"/>
                  <a:pt x="57" y="134"/>
                  <a:pt x="59" y="134"/>
                </a:cubicBezTo>
                <a:cubicBezTo>
                  <a:pt x="62" y="134"/>
                  <a:pt x="61" y="134"/>
                  <a:pt x="63" y="134"/>
                </a:cubicBezTo>
                <a:cubicBezTo>
                  <a:pt x="64" y="134"/>
                  <a:pt x="62" y="139"/>
                  <a:pt x="67" y="136"/>
                </a:cubicBezTo>
                <a:cubicBezTo>
                  <a:pt x="67" y="136"/>
                  <a:pt x="69" y="135"/>
                  <a:pt x="70" y="136"/>
                </a:cubicBezTo>
                <a:cubicBezTo>
                  <a:pt x="70" y="137"/>
                  <a:pt x="72" y="138"/>
                  <a:pt x="73" y="138"/>
                </a:cubicBezTo>
                <a:cubicBezTo>
                  <a:pt x="74" y="139"/>
                  <a:pt x="74" y="141"/>
                  <a:pt x="75" y="142"/>
                </a:cubicBezTo>
                <a:cubicBezTo>
                  <a:pt x="75" y="143"/>
                  <a:pt x="75" y="144"/>
                  <a:pt x="76" y="145"/>
                </a:cubicBezTo>
                <a:cubicBezTo>
                  <a:pt x="77" y="146"/>
                  <a:pt x="79" y="147"/>
                  <a:pt x="80" y="148"/>
                </a:cubicBezTo>
                <a:cubicBezTo>
                  <a:pt x="80" y="148"/>
                  <a:pt x="81" y="151"/>
                  <a:pt x="81" y="152"/>
                </a:cubicBezTo>
                <a:cubicBezTo>
                  <a:pt x="82" y="153"/>
                  <a:pt x="82" y="154"/>
                  <a:pt x="83" y="155"/>
                </a:cubicBezTo>
                <a:cubicBezTo>
                  <a:pt x="83" y="156"/>
                  <a:pt x="82" y="156"/>
                  <a:pt x="83" y="157"/>
                </a:cubicBezTo>
                <a:cubicBezTo>
                  <a:pt x="84" y="158"/>
                  <a:pt x="84" y="159"/>
                  <a:pt x="85" y="160"/>
                </a:cubicBezTo>
                <a:cubicBezTo>
                  <a:pt x="86" y="161"/>
                  <a:pt x="87" y="160"/>
                  <a:pt x="88" y="161"/>
                </a:cubicBezTo>
                <a:cubicBezTo>
                  <a:pt x="89" y="163"/>
                  <a:pt x="88" y="158"/>
                  <a:pt x="88" y="157"/>
                </a:cubicBezTo>
                <a:cubicBezTo>
                  <a:pt x="86" y="155"/>
                  <a:pt x="85" y="150"/>
                  <a:pt x="86" y="151"/>
                </a:cubicBezTo>
                <a:cubicBezTo>
                  <a:pt x="87" y="154"/>
                  <a:pt x="89" y="156"/>
                  <a:pt x="89" y="156"/>
                </a:cubicBezTo>
                <a:cubicBezTo>
                  <a:pt x="91" y="159"/>
                  <a:pt x="91" y="159"/>
                  <a:pt x="91" y="159"/>
                </a:cubicBezTo>
                <a:cubicBezTo>
                  <a:pt x="92" y="160"/>
                  <a:pt x="94" y="160"/>
                  <a:pt x="94" y="162"/>
                </a:cubicBezTo>
                <a:cubicBezTo>
                  <a:pt x="94" y="163"/>
                  <a:pt x="94" y="164"/>
                  <a:pt x="93" y="165"/>
                </a:cubicBezTo>
                <a:cubicBezTo>
                  <a:pt x="91" y="165"/>
                  <a:pt x="95" y="167"/>
                  <a:pt x="95" y="167"/>
                </a:cubicBezTo>
                <a:cubicBezTo>
                  <a:pt x="97" y="169"/>
                  <a:pt x="97" y="169"/>
                  <a:pt x="97" y="169"/>
                </a:cubicBezTo>
                <a:cubicBezTo>
                  <a:pt x="98" y="170"/>
                  <a:pt x="99" y="169"/>
                  <a:pt x="100" y="170"/>
                </a:cubicBezTo>
                <a:cubicBezTo>
                  <a:pt x="100" y="171"/>
                  <a:pt x="101" y="172"/>
                  <a:pt x="101" y="172"/>
                </a:cubicBezTo>
                <a:cubicBezTo>
                  <a:pt x="102" y="173"/>
                  <a:pt x="101" y="175"/>
                  <a:pt x="101" y="175"/>
                </a:cubicBezTo>
                <a:cubicBezTo>
                  <a:pt x="102" y="177"/>
                  <a:pt x="102" y="177"/>
                  <a:pt x="102" y="177"/>
                </a:cubicBezTo>
                <a:cubicBezTo>
                  <a:pt x="101" y="180"/>
                  <a:pt x="101" y="180"/>
                  <a:pt x="101" y="180"/>
                </a:cubicBezTo>
                <a:cubicBezTo>
                  <a:pt x="101" y="181"/>
                  <a:pt x="101" y="182"/>
                  <a:pt x="101" y="183"/>
                </a:cubicBezTo>
                <a:cubicBezTo>
                  <a:pt x="101" y="184"/>
                  <a:pt x="101" y="188"/>
                  <a:pt x="101" y="188"/>
                </a:cubicBezTo>
                <a:cubicBezTo>
                  <a:pt x="101" y="188"/>
                  <a:pt x="101" y="190"/>
                  <a:pt x="102" y="192"/>
                </a:cubicBezTo>
                <a:cubicBezTo>
                  <a:pt x="102" y="194"/>
                  <a:pt x="102" y="196"/>
                  <a:pt x="104" y="198"/>
                </a:cubicBezTo>
                <a:cubicBezTo>
                  <a:pt x="105" y="199"/>
                  <a:pt x="106" y="202"/>
                  <a:pt x="110" y="204"/>
                </a:cubicBezTo>
                <a:cubicBezTo>
                  <a:pt x="114" y="207"/>
                  <a:pt x="114" y="207"/>
                  <a:pt x="114" y="207"/>
                </a:cubicBezTo>
                <a:cubicBezTo>
                  <a:pt x="114" y="207"/>
                  <a:pt x="116" y="207"/>
                  <a:pt x="116" y="209"/>
                </a:cubicBezTo>
                <a:cubicBezTo>
                  <a:pt x="116" y="209"/>
                  <a:pt x="117" y="211"/>
                  <a:pt x="117" y="213"/>
                </a:cubicBezTo>
                <a:cubicBezTo>
                  <a:pt x="117" y="213"/>
                  <a:pt x="117" y="216"/>
                  <a:pt x="121" y="217"/>
                </a:cubicBezTo>
                <a:cubicBezTo>
                  <a:pt x="122" y="217"/>
                  <a:pt x="123" y="217"/>
                  <a:pt x="123" y="218"/>
                </a:cubicBezTo>
                <a:cubicBezTo>
                  <a:pt x="123" y="218"/>
                  <a:pt x="123" y="219"/>
                  <a:pt x="124" y="220"/>
                </a:cubicBezTo>
                <a:cubicBezTo>
                  <a:pt x="125" y="221"/>
                  <a:pt x="125" y="220"/>
                  <a:pt x="126" y="222"/>
                </a:cubicBezTo>
                <a:cubicBezTo>
                  <a:pt x="127" y="223"/>
                  <a:pt x="129" y="224"/>
                  <a:pt x="128" y="224"/>
                </a:cubicBezTo>
                <a:cubicBezTo>
                  <a:pt x="128" y="224"/>
                  <a:pt x="128" y="225"/>
                  <a:pt x="129" y="226"/>
                </a:cubicBezTo>
                <a:cubicBezTo>
                  <a:pt x="131" y="227"/>
                  <a:pt x="131" y="228"/>
                  <a:pt x="131" y="228"/>
                </a:cubicBezTo>
                <a:cubicBezTo>
                  <a:pt x="133" y="230"/>
                  <a:pt x="132" y="231"/>
                  <a:pt x="134" y="231"/>
                </a:cubicBezTo>
                <a:cubicBezTo>
                  <a:pt x="137" y="231"/>
                  <a:pt x="135" y="229"/>
                  <a:pt x="134" y="228"/>
                </a:cubicBezTo>
                <a:cubicBezTo>
                  <a:pt x="134" y="227"/>
                  <a:pt x="133" y="226"/>
                  <a:pt x="132" y="225"/>
                </a:cubicBezTo>
                <a:cubicBezTo>
                  <a:pt x="131" y="225"/>
                  <a:pt x="129" y="223"/>
                  <a:pt x="131" y="223"/>
                </a:cubicBezTo>
                <a:cubicBezTo>
                  <a:pt x="133" y="223"/>
                  <a:pt x="128" y="221"/>
                  <a:pt x="128" y="221"/>
                </a:cubicBezTo>
                <a:cubicBezTo>
                  <a:pt x="128" y="221"/>
                  <a:pt x="126" y="220"/>
                  <a:pt x="126" y="218"/>
                </a:cubicBezTo>
                <a:cubicBezTo>
                  <a:pt x="125" y="216"/>
                  <a:pt x="122" y="216"/>
                  <a:pt x="123" y="214"/>
                </a:cubicBezTo>
                <a:cubicBezTo>
                  <a:pt x="123" y="213"/>
                  <a:pt x="122" y="212"/>
                  <a:pt x="125" y="212"/>
                </a:cubicBezTo>
                <a:cubicBezTo>
                  <a:pt x="127" y="211"/>
                  <a:pt x="126" y="214"/>
                  <a:pt x="127" y="215"/>
                </a:cubicBezTo>
                <a:cubicBezTo>
                  <a:pt x="129" y="214"/>
                  <a:pt x="126" y="218"/>
                  <a:pt x="128" y="217"/>
                </a:cubicBezTo>
                <a:cubicBezTo>
                  <a:pt x="130" y="217"/>
                  <a:pt x="129" y="220"/>
                  <a:pt x="131" y="219"/>
                </a:cubicBezTo>
                <a:cubicBezTo>
                  <a:pt x="133" y="219"/>
                  <a:pt x="132" y="221"/>
                  <a:pt x="133" y="222"/>
                </a:cubicBezTo>
                <a:cubicBezTo>
                  <a:pt x="134" y="224"/>
                  <a:pt x="134" y="222"/>
                  <a:pt x="136" y="224"/>
                </a:cubicBezTo>
                <a:cubicBezTo>
                  <a:pt x="137" y="225"/>
                  <a:pt x="138" y="226"/>
                  <a:pt x="139" y="226"/>
                </a:cubicBezTo>
                <a:cubicBezTo>
                  <a:pt x="140" y="228"/>
                  <a:pt x="139" y="229"/>
                  <a:pt x="140" y="229"/>
                </a:cubicBezTo>
                <a:cubicBezTo>
                  <a:pt x="142" y="229"/>
                  <a:pt x="140" y="230"/>
                  <a:pt x="142" y="231"/>
                </a:cubicBezTo>
                <a:cubicBezTo>
                  <a:pt x="144" y="230"/>
                  <a:pt x="142" y="232"/>
                  <a:pt x="143" y="233"/>
                </a:cubicBezTo>
                <a:cubicBezTo>
                  <a:pt x="143" y="235"/>
                  <a:pt x="142" y="236"/>
                  <a:pt x="143" y="236"/>
                </a:cubicBezTo>
                <a:cubicBezTo>
                  <a:pt x="145" y="235"/>
                  <a:pt x="142" y="238"/>
                  <a:pt x="144" y="238"/>
                </a:cubicBezTo>
                <a:cubicBezTo>
                  <a:pt x="146" y="237"/>
                  <a:pt x="146" y="239"/>
                  <a:pt x="147" y="239"/>
                </a:cubicBezTo>
                <a:cubicBezTo>
                  <a:pt x="149" y="239"/>
                  <a:pt x="150" y="241"/>
                  <a:pt x="151" y="241"/>
                </a:cubicBezTo>
                <a:cubicBezTo>
                  <a:pt x="152" y="241"/>
                  <a:pt x="153" y="243"/>
                  <a:pt x="154" y="242"/>
                </a:cubicBezTo>
                <a:cubicBezTo>
                  <a:pt x="156" y="243"/>
                  <a:pt x="156" y="243"/>
                  <a:pt x="156" y="243"/>
                </a:cubicBezTo>
                <a:cubicBezTo>
                  <a:pt x="157" y="243"/>
                  <a:pt x="159" y="244"/>
                  <a:pt x="160" y="244"/>
                </a:cubicBezTo>
                <a:cubicBezTo>
                  <a:pt x="164" y="243"/>
                  <a:pt x="163" y="245"/>
                  <a:pt x="165" y="245"/>
                </a:cubicBezTo>
                <a:cubicBezTo>
                  <a:pt x="169" y="245"/>
                  <a:pt x="169" y="245"/>
                  <a:pt x="169" y="245"/>
                </a:cubicBezTo>
                <a:cubicBezTo>
                  <a:pt x="170" y="245"/>
                  <a:pt x="171" y="245"/>
                  <a:pt x="172" y="245"/>
                </a:cubicBezTo>
                <a:cubicBezTo>
                  <a:pt x="175" y="246"/>
                  <a:pt x="175" y="250"/>
                  <a:pt x="176" y="251"/>
                </a:cubicBezTo>
                <a:cubicBezTo>
                  <a:pt x="177" y="252"/>
                  <a:pt x="178" y="250"/>
                  <a:pt x="179" y="248"/>
                </a:cubicBezTo>
                <a:cubicBezTo>
                  <a:pt x="179" y="247"/>
                  <a:pt x="180" y="249"/>
                  <a:pt x="182" y="250"/>
                </a:cubicBezTo>
                <a:cubicBezTo>
                  <a:pt x="183" y="250"/>
                  <a:pt x="183" y="252"/>
                  <a:pt x="185" y="252"/>
                </a:cubicBezTo>
                <a:cubicBezTo>
                  <a:pt x="185" y="252"/>
                  <a:pt x="184" y="254"/>
                  <a:pt x="186" y="256"/>
                </a:cubicBezTo>
                <a:cubicBezTo>
                  <a:pt x="187" y="256"/>
                  <a:pt x="188" y="258"/>
                  <a:pt x="189" y="256"/>
                </a:cubicBezTo>
                <a:cubicBezTo>
                  <a:pt x="189" y="255"/>
                  <a:pt x="190" y="258"/>
                  <a:pt x="191" y="258"/>
                </a:cubicBezTo>
                <a:cubicBezTo>
                  <a:pt x="192" y="258"/>
                  <a:pt x="194" y="262"/>
                  <a:pt x="194" y="261"/>
                </a:cubicBezTo>
                <a:cubicBezTo>
                  <a:pt x="195" y="260"/>
                  <a:pt x="197" y="261"/>
                  <a:pt x="198" y="260"/>
                </a:cubicBezTo>
                <a:cubicBezTo>
                  <a:pt x="200" y="259"/>
                  <a:pt x="199" y="258"/>
                  <a:pt x="200" y="258"/>
                </a:cubicBezTo>
                <a:cubicBezTo>
                  <a:pt x="200" y="258"/>
                  <a:pt x="201" y="257"/>
                  <a:pt x="201" y="257"/>
                </a:cubicBezTo>
                <a:cubicBezTo>
                  <a:pt x="201" y="258"/>
                  <a:pt x="202" y="259"/>
                  <a:pt x="202" y="259"/>
                </a:cubicBezTo>
                <a:cubicBezTo>
                  <a:pt x="202" y="260"/>
                  <a:pt x="205" y="265"/>
                  <a:pt x="203" y="266"/>
                </a:cubicBezTo>
                <a:cubicBezTo>
                  <a:pt x="201" y="268"/>
                  <a:pt x="202" y="269"/>
                  <a:pt x="202" y="270"/>
                </a:cubicBezTo>
                <a:cubicBezTo>
                  <a:pt x="202" y="271"/>
                  <a:pt x="201" y="271"/>
                  <a:pt x="201" y="271"/>
                </a:cubicBezTo>
                <a:cubicBezTo>
                  <a:pt x="201" y="273"/>
                  <a:pt x="198" y="272"/>
                  <a:pt x="197" y="273"/>
                </a:cubicBezTo>
                <a:cubicBezTo>
                  <a:pt x="197" y="275"/>
                  <a:pt x="195" y="273"/>
                  <a:pt x="196" y="277"/>
                </a:cubicBezTo>
                <a:cubicBezTo>
                  <a:pt x="196" y="278"/>
                  <a:pt x="197" y="279"/>
                  <a:pt x="197" y="280"/>
                </a:cubicBezTo>
                <a:cubicBezTo>
                  <a:pt x="197" y="282"/>
                  <a:pt x="195" y="282"/>
                  <a:pt x="194" y="283"/>
                </a:cubicBezTo>
                <a:cubicBezTo>
                  <a:pt x="194" y="286"/>
                  <a:pt x="197" y="285"/>
                  <a:pt x="198" y="286"/>
                </a:cubicBezTo>
                <a:cubicBezTo>
                  <a:pt x="198" y="286"/>
                  <a:pt x="200" y="287"/>
                  <a:pt x="201" y="289"/>
                </a:cubicBezTo>
                <a:cubicBezTo>
                  <a:pt x="202" y="290"/>
                  <a:pt x="202" y="292"/>
                  <a:pt x="204" y="294"/>
                </a:cubicBezTo>
                <a:cubicBezTo>
                  <a:pt x="205" y="296"/>
                  <a:pt x="205" y="299"/>
                  <a:pt x="206" y="300"/>
                </a:cubicBezTo>
                <a:cubicBezTo>
                  <a:pt x="209" y="304"/>
                  <a:pt x="211" y="304"/>
                  <a:pt x="211" y="305"/>
                </a:cubicBezTo>
                <a:cubicBezTo>
                  <a:pt x="213" y="306"/>
                  <a:pt x="213" y="306"/>
                  <a:pt x="214" y="307"/>
                </a:cubicBezTo>
                <a:cubicBezTo>
                  <a:pt x="215" y="308"/>
                  <a:pt x="217" y="308"/>
                  <a:pt x="218" y="309"/>
                </a:cubicBezTo>
                <a:cubicBezTo>
                  <a:pt x="220" y="310"/>
                  <a:pt x="220" y="312"/>
                  <a:pt x="220" y="313"/>
                </a:cubicBezTo>
                <a:cubicBezTo>
                  <a:pt x="220" y="315"/>
                  <a:pt x="220" y="314"/>
                  <a:pt x="220" y="317"/>
                </a:cubicBezTo>
                <a:cubicBezTo>
                  <a:pt x="220" y="317"/>
                  <a:pt x="218" y="318"/>
                  <a:pt x="218" y="320"/>
                </a:cubicBezTo>
                <a:cubicBezTo>
                  <a:pt x="218" y="322"/>
                  <a:pt x="218" y="323"/>
                  <a:pt x="218" y="324"/>
                </a:cubicBezTo>
                <a:cubicBezTo>
                  <a:pt x="218" y="325"/>
                  <a:pt x="218" y="325"/>
                  <a:pt x="218" y="327"/>
                </a:cubicBezTo>
                <a:cubicBezTo>
                  <a:pt x="217" y="330"/>
                  <a:pt x="217" y="331"/>
                  <a:pt x="217" y="332"/>
                </a:cubicBezTo>
                <a:cubicBezTo>
                  <a:pt x="217" y="333"/>
                  <a:pt x="216" y="337"/>
                  <a:pt x="216" y="337"/>
                </a:cubicBezTo>
                <a:cubicBezTo>
                  <a:pt x="215" y="339"/>
                  <a:pt x="216" y="338"/>
                  <a:pt x="216" y="341"/>
                </a:cubicBezTo>
                <a:cubicBezTo>
                  <a:pt x="215" y="343"/>
                  <a:pt x="213" y="345"/>
                  <a:pt x="212" y="347"/>
                </a:cubicBezTo>
                <a:cubicBezTo>
                  <a:pt x="211" y="349"/>
                  <a:pt x="213" y="350"/>
                  <a:pt x="212" y="353"/>
                </a:cubicBezTo>
                <a:cubicBezTo>
                  <a:pt x="212" y="354"/>
                  <a:pt x="212" y="355"/>
                  <a:pt x="212" y="356"/>
                </a:cubicBezTo>
                <a:cubicBezTo>
                  <a:pt x="212" y="357"/>
                  <a:pt x="212" y="358"/>
                  <a:pt x="211" y="359"/>
                </a:cubicBezTo>
                <a:cubicBezTo>
                  <a:pt x="211" y="362"/>
                  <a:pt x="211" y="362"/>
                  <a:pt x="211" y="363"/>
                </a:cubicBezTo>
                <a:cubicBezTo>
                  <a:pt x="211" y="365"/>
                  <a:pt x="210" y="366"/>
                  <a:pt x="210" y="366"/>
                </a:cubicBezTo>
                <a:cubicBezTo>
                  <a:pt x="209" y="371"/>
                  <a:pt x="209" y="371"/>
                  <a:pt x="209" y="371"/>
                </a:cubicBezTo>
                <a:cubicBezTo>
                  <a:pt x="209" y="373"/>
                  <a:pt x="209" y="374"/>
                  <a:pt x="208" y="376"/>
                </a:cubicBezTo>
                <a:cubicBezTo>
                  <a:pt x="207" y="378"/>
                  <a:pt x="209" y="378"/>
                  <a:pt x="208" y="380"/>
                </a:cubicBezTo>
                <a:cubicBezTo>
                  <a:pt x="207" y="381"/>
                  <a:pt x="208" y="381"/>
                  <a:pt x="208" y="383"/>
                </a:cubicBezTo>
                <a:cubicBezTo>
                  <a:pt x="207" y="384"/>
                  <a:pt x="209" y="385"/>
                  <a:pt x="209" y="385"/>
                </a:cubicBezTo>
                <a:cubicBezTo>
                  <a:pt x="209" y="386"/>
                  <a:pt x="208" y="387"/>
                  <a:pt x="208" y="388"/>
                </a:cubicBezTo>
                <a:cubicBezTo>
                  <a:pt x="209" y="389"/>
                  <a:pt x="209" y="389"/>
                  <a:pt x="209" y="389"/>
                </a:cubicBezTo>
                <a:cubicBezTo>
                  <a:pt x="210" y="390"/>
                  <a:pt x="211" y="389"/>
                  <a:pt x="211" y="391"/>
                </a:cubicBezTo>
                <a:cubicBezTo>
                  <a:pt x="211" y="393"/>
                  <a:pt x="213" y="394"/>
                  <a:pt x="214" y="396"/>
                </a:cubicBezTo>
                <a:cubicBezTo>
                  <a:pt x="214" y="396"/>
                  <a:pt x="214" y="398"/>
                  <a:pt x="217" y="399"/>
                </a:cubicBezTo>
                <a:cubicBezTo>
                  <a:pt x="220" y="399"/>
                  <a:pt x="221" y="400"/>
                  <a:pt x="221" y="400"/>
                </a:cubicBezTo>
                <a:cubicBezTo>
                  <a:pt x="222" y="401"/>
                  <a:pt x="226" y="400"/>
                  <a:pt x="226" y="400"/>
                </a:cubicBezTo>
                <a:cubicBezTo>
                  <a:pt x="227" y="400"/>
                  <a:pt x="229" y="400"/>
                  <a:pt x="231" y="400"/>
                </a:cubicBezTo>
                <a:cubicBezTo>
                  <a:pt x="234" y="399"/>
                  <a:pt x="236" y="399"/>
                  <a:pt x="236" y="398"/>
                </a:cubicBezTo>
                <a:cubicBezTo>
                  <a:pt x="236" y="397"/>
                  <a:pt x="232" y="396"/>
                  <a:pt x="231" y="396"/>
                </a:cubicBezTo>
                <a:cubicBezTo>
                  <a:pt x="231" y="395"/>
                  <a:pt x="228" y="395"/>
                  <a:pt x="227" y="395"/>
                </a:cubicBezTo>
                <a:cubicBezTo>
                  <a:pt x="227" y="394"/>
                  <a:pt x="225" y="391"/>
                  <a:pt x="225" y="389"/>
                </a:cubicBezTo>
                <a:cubicBezTo>
                  <a:pt x="225" y="387"/>
                  <a:pt x="223" y="386"/>
                  <a:pt x="223" y="385"/>
                </a:cubicBezTo>
                <a:cubicBezTo>
                  <a:pt x="223" y="382"/>
                  <a:pt x="226" y="382"/>
                  <a:pt x="226" y="382"/>
                </a:cubicBezTo>
                <a:cubicBezTo>
                  <a:pt x="227" y="381"/>
                  <a:pt x="228" y="379"/>
                  <a:pt x="228" y="379"/>
                </a:cubicBezTo>
                <a:cubicBezTo>
                  <a:pt x="228" y="377"/>
                  <a:pt x="234" y="378"/>
                  <a:pt x="230" y="375"/>
                </a:cubicBezTo>
                <a:cubicBezTo>
                  <a:pt x="230" y="375"/>
                  <a:pt x="227" y="373"/>
                  <a:pt x="227" y="372"/>
                </a:cubicBezTo>
                <a:cubicBezTo>
                  <a:pt x="228" y="368"/>
                  <a:pt x="231" y="370"/>
                  <a:pt x="231" y="369"/>
                </a:cubicBezTo>
                <a:cubicBezTo>
                  <a:pt x="232" y="368"/>
                  <a:pt x="232" y="367"/>
                  <a:pt x="232" y="365"/>
                </a:cubicBezTo>
                <a:cubicBezTo>
                  <a:pt x="232" y="362"/>
                  <a:pt x="236" y="365"/>
                  <a:pt x="235" y="362"/>
                </a:cubicBezTo>
                <a:cubicBezTo>
                  <a:pt x="235" y="361"/>
                  <a:pt x="233" y="362"/>
                  <a:pt x="233" y="361"/>
                </a:cubicBezTo>
                <a:cubicBezTo>
                  <a:pt x="234" y="359"/>
                  <a:pt x="234" y="359"/>
                  <a:pt x="234" y="359"/>
                </a:cubicBezTo>
                <a:cubicBezTo>
                  <a:pt x="234" y="356"/>
                  <a:pt x="237" y="358"/>
                  <a:pt x="237" y="358"/>
                </a:cubicBezTo>
                <a:cubicBezTo>
                  <a:pt x="238" y="358"/>
                  <a:pt x="239" y="355"/>
                  <a:pt x="239" y="354"/>
                </a:cubicBezTo>
                <a:cubicBezTo>
                  <a:pt x="240" y="352"/>
                  <a:pt x="245" y="355"/>
                  <a:pt x="245" y="353"/>
                </a:cubicBezTo>
                <a:cubicBezTo>
                  <a:pt x="245" y="351"/>
                  <a:pt x="249" y="353"/>
                  <a:pt x="249" y="351"/>
                </a:cubicBezTo>
                <a:cubicBezTo>
                  <a:pt x="249" y="350"/>
                  <a:pt x="250" y="349"/>
                  <a:pt x="250" y="348"/>
                </a:cubicBezTo>
                <a:cubicBezTo>
                  <a:pt x="251" y="346"/>
                  <a:pt x="251" y="346"/>
                  <a:pt x="251" y="346"/>
                </a:cubicBezTo>
                <a:cubicBezTo>
                  <a:pt x="250" y="344"/>
                  <a:pt x="255" y="345"/>
                  <a:pt x="255" y="344"/>
                </a:cubicBezTo>
                <a:cubicBezTo>
                  <a:pt x="255" y="343"/>
                  <a:pt x="258" y="342"/>
                  <a:pt x="258" y="341"/>
                </a:cubicBezTo>
                <a:cubicBezTo>
                  <a:pt x="257" y="339"/>
                  <a:pt x="258" y="338"/>
                  <a:pt x="259" y="338"/>
                </a:cubicBezTo>
                <a:cubicBezTo>
                  <a:pt x="259" y="338"/>
                  <a:pt x="260" y="336"/>
                  <a:pt x="261" y="336"/>
                </a:cubicBezTo>
                <a:cubicBezTo>
                  <a:pt x="264" y="336"/>
                  <a:pt x="265" y="333"/>
                  <a:pt x="267" y="331"/>
                </a:cubicBezTo>
                <a:cubicBezTo>
                  <a:pt x="268" y="329"/>
                  <a:pt x="268" y="325"/>
                  <a:pt x="268" y="324"/>
                </a:cubicBezTo>
                <a:cubicBezTo>
                  <a:pt x="269" y="323"/>
                  <a:pt x="270" y="323"/>
                  <a:pt x="273" y="319"/>
                </a:cubicBezTo>
                <a:cubicBezTo>
                  <a:pt x="273" y="318"/>
                  <a:pt x="276" y="320"/>
                  <a:pt x="277" y="318"/>
                </a:cubicBezTo>
                <a:cubicBezTo>
                  <a:pt x="278" y="317"/>
                  <a:pt x="281" y="317"/>
                  <a:pt x="283" y="315"/>
                </a:cubicBezTo>
                <a:cubicBezTo>
                  <a:pt x="284" y="313"/>
                  <a:pt x="284" y="314"/>
                  <a:pt x="285" y="313"/>
                </a:cubicBezTo>
                <a:cubicBezTo>
                  <a:pt x="286" y="312"/>
                  <a:pt x="287" y="309"/>
                  <a:pt x="288" y="308"/>
                </a:cubicBezTo>
                <a:cubicBezTo>
                  <a:pt x="289" y="306"/>
                  <a:pt x="287" y="304"/>
                  <a:pt x="287" y="303"/>
                </a:cubicBezTo>
                <a:cubicBezTo>
                  <a:pt x="288" y="302"/>
                  <a:pt x="287" y="302"/>
                  <a:pt x="288" y="299"/>
                </a:cubicBezTo>
                <a:cubicBezTo>
                  <a:pt x="288" y="299"/>
                  <a:pt x="289" y="299"/>
                  <a:pt x="291" y="297"/>
                </a:cubicBezTo>
                <a:cubicBezTo>
                  <a:pt x="292" y="296"/>
                  <a:pt x="292" y="295"/>
                  <a:pt x="294" y="294"/>
                </a:cubicBezTo>
                <a:cubicBezTo>
                  <a:pt x="294" y="294"/>
                  <a:pt x="296" y="292"/>
                  <a:pt x="295" y="290"/>
                </a:cubicBezTo>
                <a:cubicBezTo>
                  <a:pt x="295" y="289"/>
                  <a:pt x="295" y="286"/>
                  <a:pt x="294" y="284"/>
                </a:cubicBezTo>
                <a:close/>
                <a:moveTo>
                  <a:pt x="218" y="236"/>
                </a:moveTo>
                <a:cubicBezTo>
                  <a:pt x="217" y="236"/>
                  <a:pt x="216" y="237"/>
                  <a:pt x="215" y="237"/>
                </a:cubicBezTo>
                <a:cubicBezTo>
                  <a:pt x="212" y="237"/>
                  <a:pt x="211" y="238"/>
                  <a:pt x="211" y="239"/>
                </a:cubicBezTo>
                <a:cubicBezTo>
                  <a:pt x="206" y="241"/>
                  <a:pt x="213" y="241"/>
                  <a:pt x="216" y="241"/>
                </a:cubicBezTo>
                <a:cubicBezTo>
                  <a:pt x="218" y="241"/>
                  <a:pt x="219" y="240"/>
                  <a:pt x="220" y="240"/>
                </a:cubicBezTo>
                <a:cubicBezTo>
                  <a:pt x="221" y="239"/>
                  <a:pt x="225" y="239"/>
                  <a:pt x="225" y="239"/>
                </a:cubicBezTo>
                <a:cubicBezTo>
                  <a:pt x="225" y="238"/>
                  <a:pt x="223" y="237"/>
                  <a:pt x="221" y="237"/>
                </a:cubicBezTo>
                <a:cubicBezTo>
                  <a:pt x="220" y="237"/>
                  <a:pt x="219" y="236"/>
                  <a:pt x="218" y="236"/>
                </a:cubicBezTo>
                <a:close/>
                <a:moveTo>
                  <a:pt x="139" y="92"/>
                </a:moveTo>
                <a:cubicBezTo>
                  <a:pt x="140" y="90"/>
                  <a:pt x="142" y="92"/>
                  <a:pt x="143" y="91"/>
                </a:cubicBezTo>
                <a:cubicBezTo>
                  <a:pt x="145" y="90"/>
                  <a:pt x="145" y="92"/>
                  <a:pt x="146" y="93"/>
                </a:cubicBezTo>
                <a:cubicBezTo>
                  <a:pt x="147" y="95"/>
                  <a:pt x="149" y="93"/>
                  <a:pt x="150" y="92"/>
                </a:cubicBezTo>
                <a:cubicBezTo>
                  <a:pt x="151" y="91"/>
                  <a:pt x="150" y="90"/>
                  <a:pt x="151" y="90"/>
                </a:cubicBezTo>
                <a:cubicBezTo>
                  <a:pt x="153" y="90"/>
                  <a:pt x="152" y="89"/>
                  <a:pt x="153" y="88"/>
                </a:cubicBezTo>
                <a:cubicBezTo>
                  <a:pt x="154" y="88"/>
                  <a:pt x="154" y="85"/>
                  <a:pt x="152" y="86"/>
                </a:cubicBezTo>
                <a:cubicBezTo>
                  <a:pt x="150" y="86"/>
                  <a:pt x="149" y="85"/>
                  <a:pt x="149" y="84"/>
                </a:cubicBezTo>
                <a:cubicBezTo>
                  <a:pt x="150" y="82"/>
                  <a:pt x="147" y="84"/>
                  <a:pt x="147" y="82"/>
                </a:cubicBezTo>
                <a:cubicBezTo>
                  <a:pt x="146" y="80"/>
                  <a:pt x="144" y="80"/>
                  <a:pt x="144" y="79"/>
                </a:cubicBezTo>
                <a:cubicBezTo>
                  <a:pt x="144" y="79"/>
                  <a:pt x="145" y="78"/>
                  <a:pt x="145" y="77"/>
                </a:cubicBezTo>
                <a:cubicBezTo>
                  <a:pt x="144" y="77"/>
                  <a:pt x="145" y="76"/>
                  <a:pt x="146" y="76"/>
                </a:cubicBezTo>
                <a:cubicBezTo>
                  <a:pt x="147" y="75"/>
                  <a:pt x="146" y="74"/>
                  <a:pt x="146" y="74"/>
                </a:cubicBezTo>
                <a:cubicBezTo>
                  <a:pt x="147" y="73"/>
                  <a:pt x="148" y="72"/>
                  <a:pt x="148" y="71"/>
                </a:cubicBezTo>
                <a:cubicBezTo>
                  <a:pt x="147" y="71"/>
                  <a:pt x="148" y="70"/>
                  <a:pt x="149" y="69"/>
                </a:cubicBezTo>
                <a:cubicBezTo>
                  <a:pt x="150" y="67"/>
                  <a:pt x="150" y="66"/>
                  <a:pt x="149" y="65"/>
                </a:cubicBezTo>
                <a:cubicBezTo>
                  <a:pt x="148" y="65"/>
                  <a:pt x="147" y="65"/>
                  <a:pt x="146" y="66"/>
                </a:cubicBezTo>
                <a:cubicBezTo>
                  <a:pt x="145" y="66"/>
                  <a:pt x="144" y="67"/>
                  <a:pt x="143" y="68"/>
                </a:cubicBezTo>
                <a:cubicBezTo>
                  <a:pt x="142" y="69"/>
                  <a:pt x="141" y="71"/>
                  <a:pt x="139" y="71"/>
                </a:cubicBezTo>
                <a:cubicBezTo>
                  <a:pt x="137" y="71"/>
                  <a:pt x="137" y="73"/>
                  <a:pt x="136" y="73"/>
                </a:cubicBezTo>
                <a:cubicBezTo>
                  <a:pt x="135" y="74"/>
                  <a:pt x="134" y="69"/>
                  <a:pt x="133" y="69"/>
                </a:cubicBezTo>
                <a:cubicBezTo>
                  <a:pt x="132" y="69"/>
                  <a:pt x="130" y="72"/>
                  <a:pt x="128" y="71"/>
                </a:cubicBezTo>
                <a:cubicBezTo>
                  <a:pt x="127" y="70"/>
                  <a:pt x="128" y="66"/>
                  <a:pt x="125" y="70"/>
                </a:cubicBezTo>
                <a:cubicBezTo>
                  <a:pt x="124" y="71"/>
                  <a:pt x="123" y="68"/>
                  <a:pt x="123" y="69"/>
                </a:cubicBezTo>
                <a:cubicBezTo>
                  <a:pt x="122" y="69"/>
                  <a:pt x="121" y="70"/>
                  <a:pt x="120" y="71"/>
                </a:cubicBezTo>
                <a:cubicBezTo>
                  <a:pt x="120" y="72"/>
                  <a:pt x="120" y="73"/>
                  <a:pt x="119" y="74"/>
                </a:cubicBezTo>
                <a:cubicBezTo>
                  <a:pt x="119" y="75"/>
                  <a:pt x="118" y="76"/>
                  <a:pt x="118" y="77"/>
                </a:cubicBezTo>
                <a:cubicBezTo>
                  <a:pt x="117" y="78"/>
                  <a:pt x="118" y="79"/>
                  <a:pt x="118" y="80"/>
                </a:cubicBezTo>
                <a:cubicBezTo>
                  <a:pt x="118" y="81"/>
                  <a:pt x="117" y="82"/>
                  <a:pt x="117" y="83"/>
                </a:cubicBezTo>
                <a:cubicBezTo>
                  <a:pt x="117" y="83"/>
                  <a:pt x="117" y="84"/>
                  <a:pt x="117" y="85"/>
                </a:cubicBezTo>
                <a:cubicBezTo>
                  <a:pt x="118" y="86"/>
                  <a:pt x="119" y="86"/>
                  <a:pt x="119" y="87"/>
                </a:cubicBezTo>
                <a:cubicBezTo>
                  <a:pt x="120" y="88"/>
                  <a:pt x="120" y="91"/>
                  <a:pt x="122" y="91"/>
                </a:cubicBezTo>
                <a:cubicBezTo>
                  <a:pt x="124" y="91"/>
                  <a:pt x="123" y="93"/>
                  <a:pt x="124" y="93"/>
                </a:cubicBezTo>
                <a:cubicBezTo>
                  <a:pt x="125" y="94"/>
                  <a:pt x="128" y="97"/>
                  <a:pt x="128" y="96"/>
                </a:cubicBezTo>
                <a:cubicBezTo>
                  <a:pt x="129" y="94"/>
                  <a:pt x="133" y="95"/>
                  <a:pt x="134" y="94"/>
                </a:cubicBezTo>
                <a:cubicBezTo>
                  <a:pt x="135" y="94"/>
                  <a:pt x="135" y="94"/>
                  <a:pt x="135" y="93"/>
                </a:cubicBezTo>
                <a:cubicBezTo>
                  <a:pt x="132" y="89"/>
                  <a:pt x="138" y="93"/>
                  <a:pt x="139" y="92"/>
                </a:cubicBezTo>
                <a:close/>
                <a:moveTo>
                  <a:pt x="224" y="97"/>
                </a:moveTo>
                <a:cubicBezTo>
                  <a:pt x="232" y="97"/>
                  <a:pt x="226" y="97"/>
                  <a:pt x="231" y="93"/>
                </a:cubicBezTo>
                <a:cubicBezTo>
                  <a:pt x="233" y="92"/>
                  <a:pt x="226" y="90"/>
                  <a:pt x="222" y="88"/>
                </a:cubicBezTo>
                <a:cubicBezTo>
                  <a:pt x="219" y="87"/>
                  <a:pt x="217" y="85"/>
                  <a:pt x="218" y="84"/>
                </a:cubicBezTo>
                <a:cubicBezTo>
                  <a:pt x="219" y="83"/>
                  <a:pt x="218" y="81"/>
                  <a:pt x="218" y="79"/>
                </a:cubicBezTo>
                <a:cubicBezTo>
                  <a:pt x="218" y="77"/>
                  <a:pt x="215" y="76"/>
                  <a:pt x="211" y="75"/>
                </a:cubicBezTo>
                <a:cubicBezTo>
                  <a:pt x="212" y="74"/>
                  <a:pt x="213" y="73"/>
                  <a:pt x="213" y="72"/>
                </a:cubicBezTo>
                <a:cubicBezTo>
                  <a:pt x="214" y="71"/>
                  <a:pt x="216" y="70"/>
                  <a:pt x="217" y="69"/>
                </a:cubicBezTo>
                <a:cubicBezTo>
                  <a:pt x="217" y="68"/>
                  <a:pt x="216" y="66"/>
                  <a:pt x="215" y="65"/>
                </a:cubicBezTo>
                <a:cubicBezTo>
                  <a:pt x="214" y="65"/>
                  <a:pt x="214" y="65"/>
                  <a:pt x="214" y="65"/>
                </a:cubicBezTo>
                <a:cubicBezTo>
                  <a:pt x="211" y="62"/>
                  <a:pt x="213" y="61"/>
                  <a:pt x="210" y="57"/>
                </a:cubicBezTo>
                <a:cubicBezTo>
                  <a:pt x="209" y="55"/>
                  <a:pt x="207" y="52"/>
                  <a:pt x="205" y="53"/>
                </a:cubicBezTo>
                <a:cubicBezTo>
                  <a:pt x="202" y="55"/>
                  <a:pt x="204" y="59"/>
                  <a:pt x="205" y="61"/>
                </a:cubicBezTo>
                <a:cubicBezTo>
                  <a:pt x="206" y="64"/>
                  <a:pt x="206" y="66"/>
                  <a:pt x="207" y="69"/>
                </a:cubicBezTo>
                <a:cubicBezTo>
                  <a:pt x="207" y="70"/>
                  <a:pt x="209" y="73"/>
                  <a:pt x="210" y="74"/>
                </a:cubicBezTo>
                <a:cubicBezTo>
                  <a:pt x="207" y="73"/>
                  <a:pt x="205" y="73"/>
                  <a:pt x="204" y="72"/>
                </a:cubicBezTo>
                <a:cubicBezTo>
                  <a:pt x="201" y="69"/>
                  <a:pt x="204" y="67"/>
                  <a:pt x="200" y="66"/>
                </a:cubicBezTo>
                <a:cubicBezTo>
                  <a:pt x="198" y="65"/>
                  <a:pt x="196" y="65"/>
                  <a:pt x="194" y="64"/>
                </a:cubicBezTo>
                <a:cubicBezTo>
                  <a:pt x="192" y="64"/>
                  <a:pt x="189" y="64"/>
                  <a:pt x="188" y="64"/>
                </a:cubicBezTo>
                <a:cubicBezTo>
                  <a:pt x="182" y="64"/>
                  <a:pt x="184" y="67"/>
                  <a:pt x="183" y="70"/>
                </a:cubicBezTo>
                <a:cubicBezTo>
                  <a:pt x="183" y="67"/>
                  <a:pt x="181" y="60"/>
                  <a:pt x="178" y="63"/>
                </a:cubicBezTo>
                <a:cubicBezTo>
                  <a:pt x="177" y="64"/>
                  <a:pt x="172" y="65"/>
                  <a:pt x="168" y="65"/>
                </a:cubicBezTo>
                <a:cubicBezTo>
                  <a:pt x="167" y="72"/>
                  <a:pt x="167" y="72"/>
                  <a:pt x="167" y="72"/>
                </a:cubicBezTo>
                <a:cubicBezTo>
                  <a:pt x="169" y="74"/>
                  <a:pt x="172" y="75"/>
                  <a:pt x="173" y="76"/>
                </a:cubicBezTo>
                <a:cubicBezTo>
                  <a:pt x="173" y="77"/>
                  <a:pt x="176" y="78"/>
                  <a:pt x="179" y="78"/>
                </a:cubicBezTo>
                <a:cubicBezTo>
                  <a:pt x="181" y="79"/>
                  <a:pt x="184" y="79"/>
                  <a:pt x="185" y="79"/>
                </a:cubicBezTo>
                <a:cubicBezTo>
                  <a:pt x="187" y="79"/>
                  <a:pt x="190" y="83"/>
                  <a:pt x="194" y="84"/>
                </a:cubicBezTo>
                <a:cubicBezTo>
                  <a:pt x="197" y="85"/>
                  <a:pt x="200" y="83"/>
                  <a:pt x="202" y="85"/>
                </a:cubicBezTo>
                <a:cubicBezTo>
                  <a:pt x="205" y="86"/>
                  <a:pt x="207" y="87"/>
                  <a:pt x="208" y="88"/>
                </a:cubicBezTo>
                <a:cubicBezTo>
                  <a:pt x="209" y="89"/>
                  <a:pt x="208" y="91"/>
                  <a:pt x="207" y="93"/>
                </a:cubicBezTo>
                <a:cubicBezTo>
                  <a:pt x="206" y="94"/>
                  <a:pt x="204" y="96"/>
                  <a:pt x="204" y="96"/>
                </a:cubicBezTo>
                <a:cubicBezTo>
                  <a:pt x="205" y="96"/>
                  <a:pt x="202" y="94"/>
                  <a:pt x="200" y="95"/>
                </a:cubicBezTo>
                <a:cubicBezTo>
                  <a:pt x="198" y="96"/>
                  <a:pt x="198" y="100"/>
                  <a:pt x="199" y="101"/>
                </a:cubicBezTo>
                <a:cubicBezTo>
                  <a:pt x="203" y="103"/>
                  <a:pt x="201" y="98"/>
                  <a:pt x="205" y="100"/>
                </a:cubicBezTo>
                <a:cubicBezTo>
                  <a:pt x="206" y="101"/>
                  <a:pt x="208" y="103"/>
                  <a:pt x="209" y="104"/>
                </a:cubicBezTo>
                <a:cubicBezTo>
                  <a:pt x="210" y="104"/>
                  <a:pt x="212" y="105"/>
                  <a:pt x="213" y="106"/>
                </a:cubicBezTo>
                <a:cubicBezTo>
                  <a:pt x="215" y="107"/>
                  <a:pt x="217" y="108"/>
                  <a:pt x="218" y="108"/>
                </a:cubicBezTo>
                <a:cubicBezTo>
                  <a:pt x="221" y="110"/>
                  <a:pt x="225" y="105"/>
                  <a:pt x="227" y="105"/>
                </a:cubicBezTo>
                <a:cubicBezTo>
                  <a:pt x="229" y="106"/>
                  <a:pt x="226" y="103"/>
                  <a:pt x="223" y="100"/>
                </a:cubicBezTo>
                <a:cubicBezTo>
                  <a:pt x="220" y="98"/>
                  <a:pt x="222" y="97"/>
                  <a:pt x="224" y="97"/>
                </a:cubicBezTo>
                <a:close/>
                <a:moveTo>
                  <a:pt x="153" y="60"/>
                </a:moveTo>
                <a:cubicBezTo>
                  <a:pt x="150" y="62"/>
                  <a:pt x="151" y="63"/>
                  <a:pt x="151" y="66"/>
                </a:cubicBezTo>
                <a:cubicBezTo>
                  <a:pt x="150" y="70"/>
                  <a:pt x="149" y="79"/>
                  <a:pt x="152" y="82"/>
                </a:cubicBezTo>
                <a:cubicBezTo>
                  <a:pt x="152" y="82"/>
                  <a:pt x="152" y="82"/>
                  <a:pt x="152" y="82"/>
                </a:cubicBezTo>
                <a:cubicBezTo>
                  <a:pt x="156" y="82"/>
                  <a:pt x="159" y="81"/>
                  <a:pt x="159" y="76"/>
                </a:cubicBezTo>
                <a:cubicBezTo>
                  <a:pt x="159" y="74"/>
                  <a:pt x="158" y="73"/>
                  <a:pt x="159" y="71"/>
                </a:cubicBezTo>
                <a:cubicBezTo>
                  <a:pt x="159" y="69"/>
                  <a:pt x="161" y="68"/>
                  <a:pt x="160" y="65"/>
                </a:cubicBezTo>
                <a:cubicBezTo>
                  <a:pt x="160" y="64"/>
                  <a:pt x="159" y="64"/>
                  <a:pt x="158" y="63"/>
                </a:cubicBezTo>
                <a:cubicBezTo>
                  <a:pt x="157" y="62"/>
                  <a:pt x="157" y="60"/>
                  <a:pt x="156" y="59"/>
                </a:cubicBezTo>
                <a:cubicBezTo>
                  <a:pt x="155" y="59"/>
                  <a:pt x="154" y="59"/>
                  <a:pt x="153" y="60"/>
                </a:cubicBezTo>
                <a:close/>
                <a:moveTo>
                  <a:pt x="131" y="46"/>
                </a:moveTo>
                <a:cubicBezTo>
                  <a:pt x="129" y="46"/>
                  <a:pt x="129" y="48"/>
                  <a:pt x="128" y="48"/>
                </a:cubicBezTo>
                <a:cubicBezTo>
                  <a:pt x="123" y="49"/>
                  <a:pt x="124" y="52"/>
                  <a:pt x="124" y="53"/>
                </a:cubicBezTo>
                <a:cubicBezTo>
                  <a:pt x="124" y="54"/>
                  <a:pt x="124" y="56"/>
                  <a:pt x="127" y="56"/>
                </a:cubicBezTo>
                <a:cubicBezTo>
                  <a:pt x="132" y="57"/>
                  <a:pt x="133" y="61"/>
                  <a:pt x="135" y="62"/>
                </a:cubicBezTo>
                <a:cubicBezTo>
                  <a:pt x="136" y="62"/>
                  <a:pt x="138" y="61"/>
                  <a:pt x="139" y="59"/>
                </a:cubicBezTo>
                <a:cubicBezTo>
                  <a:pt x="141" y="58"/>
                  <a:pt x="142" y="57"/>
                  <a:pt x="144" y="57"/>
                </a:cubicBezTo>
                <a:cubicBezTo>
                  <a:pt x="147" y="57"/>
                  <a:pt x="150" y="60"/>
                  <a:pt x="153" y="56"/>
                </a:cubicBezTo>
                <a:cubicBezTo>
                  <a:pt x="154" y="55"/>
                  <a:pt x="154" y="54"/>
                  <a:pt x="154" y="53"/>
                </a:cubicBezTo>
                <a:cubicBezTo>
                  <a:pt x="153" y="52"/>
                  <a:pt x="152" y="51"/>
                  <a:pt x="152" y="50"/>
                </a:cubicBezTo>
                <a:cubicBezTo>
                  <a:pt x="153" y="49"/>
                  <a:pt x="152" y="46"/>
                  <a:pt x="150" y="45"/>
                </a:cubicBezTo>
                <a:cubicBezTo>
                  <a:pt x="147" y="44"/>
                  <a:pt x="148" y="41"/>
                  <a:pt x="145" y="41"/>
                </a:cubicBezTo>
                <a:cubicBezTo>
                  <a:pt x="144" y="42"/>
                  <a:pt x="144" y="44"/>
                  <a:pt x="144" y="47"/>
                </a:cubicBezTo>
                <a:cubicBezTo>
                  <a:pt x="143" y="48"/>
                  <a:pt x="144" y="52"/>
                  <a:pt x="143" y="52"/>
                </a:cubicBezTo>
                <a:cubicBezTo>
                  <a:pt x="141" y="52"/>
                  <a:pt x="138" y="49"/>
                  <a:pt x="136" y="48"/>
                </a:cubicBezTo>
                <a:cubicBezTo>
                  <a:pt x="133" y="48"/>
                  <a:pt x="131" y="45"/>
                  <a:pt x="131" y="46"/>
                </a:cubicBezTo>
                <a:close/>
                <a:moveTo>
                  <a:pt x="140" y="23"/>
                </a:moveTo>
                <a:cubicBezTo>
                  <a:pt x="142" y="24"/>
                  <a:pt x="143" y="27"/>
                  <a:pt x="142" y="28"/>
                </a:cubicBezTo>
                <a:cubicBezTo>
                  <a:pt x="140" y="30"/>
                  <a:pt x="143" y="32"/>
                  <a:pt x="145" y="34"/>
                </a:cubicBezTo>
                <a:cubicBezTo>
                  <a:pt x="147" y="36"/>
                  <a:pt x="149" y="37"/>
                  <a:pt x="152" y="37"/>
                </a:cubicBezTo>
                <a:cubicBezTo>
                  <a:pt x="154" y="37"/>
                  <a:pt x="157" y="35"/>
                  <a:pt x="155" y="34"/>
                </a:cubicBezTo>
                <a:cubicBezTo>
                  <a:pt x="154" y="32"/>
                  <a:pt x="155" y="30"/>
                  <a:pt x="154" y="28"/>
                </a:cubicBezTo>
                <a:cubicBezTo>
                  <a:pt x="154" y="27"/>
                  <a:pt x="155" y="27"/>
                  <a:pt x="154" y="25"/>
                </a:cubicBezTo>
                <a:cubicBezTo>
                  <a:pt x="153" y="25"/>
                  <a:pt x="153" y="23"/>
                  <a:pt x="151" y="22"/>
                </a:cubicBezTo>
                <a:cubicBezTo>
                  <a:pt x="150" y="21"/>
                  <a:pt x="149" y="19"/>
                  <a:pt x="147" y="20"/>
                </a:cubicBezTo>
                <a:cubicBezTo>
                  <a:pt x="146" y="21"/>
                  <a:pt x="145" y="20"/>
                  <a:pt x="143" y="20"/>
                </a:cubicBezTo>
                <a:cubicBezTo>
                  <a:pt x="139" y="20"/>
                  <a:pt x="137" y="23"/>
                  <a:pt x="140" y="23"/>
                </a:cubicBezTo>
                <a:close/>
              </a:path>
            </a:pathLst>
          </a:custGeom>
          <a:solidFill>
            <a:srgbClr val="DBD4CC"/>
          </a:solidFill>
          <a:ln>
            <a:noFill/>
          </a:ln>
        </p:spPr>
        <p:txBody>
          <a:bodyPr/>
          <a:lstStyle/>
          <a:p>
            <a:endParaRPr lang="zh-CN" altLang="en-US" sz="2400">
              <a:latin typeface="楷体" pitchFamily="49" charset="-122"/>
              <a:ea typeface="楷体" pitchFamily="49" charset="-122"/>
            </a:endParaRPr>
          </a:p>
        </p:txBody>
      </p:sp>
      <p:sp>
        <p:nvSpPr>
          <p:cNvPr id="2" name="文本框 1"/>
          <p:cNvSpPr txBox="1"/>
          <p:nvPr/>
        </p:nvSpPr>
        <p:spPr>
          <a:xfrm>
            <a:off x="1534976" y="359682"/>
            <a:ext cx="3762738" cy="523220"/>
          </a:xfrm>
          <a:prstGeom prst="rect">
            <a:avLst/>
          </a:prstGeom>
          <a:noFill/>
        </p:spPr>
        <p:txBody>
          <a:bodyPr wrap="square" rtlCol="0">
            <a:spAutoFit/>
          </a:bodyPr>
          <a:lstStyle/>
          <a:p>
            <a:r>
              <a:rPr lang="zh-CN" altLang="en-US" sz="2800" b="1" dirty="0">
                <a:solidFill>
                  <a:srgbClr val="FAFBFC"/>
                </a:solidFill>
                <a:latin typeface="楷体" charset="0"/>
                <a:ea typeface="楷体" charset="0"/>
              </a:rPr>
              <a:t>国外大学章</a:t>
            </a:r>
            <a:r>
              <a:rPr lang="zh-CN" altLang="en-US" sz="2800" b="1" dirty="0" smtClean="0">
                <a:solidFill>
                  <a:srgbClr val="FAFBFC"/>
                </a:solidFill>
                <a:latin typeface="楷体" charset="0"/>
                <a:ea typeface="楷体" charset="0"/>
              </a:rPr>
              <a:t>程的借</a:t>
            </a:r>
            <a:r>
              <a:rPr lang="zh-CN" altLang="en-US" sz="2800" b="1" dirty="0">
                <a:solidFill>
                  <a:srgbClr val="FAFBFC"/>
                </a:solidFill>
                <a:latin typeface="楷体" charset="0"/>
                <a:ea typeface="楷体" charset="0"/>
              </a:rPr>
              <a:t>鉴</a:t>
            </a:r>
          </a:p>
        </p:txBody>
      </p:sp>
      <p:grpSp>
        <p:nvGrpSpPr>
          <p:cNvPr id="189" name="组合 188"/>
          <p:cNvGrpSpPr/>
          <p:nvPr/>
        </p:nvGrpSpPr>
        <p:grpSpPr>
          <a:xfrm rot="5400000">
            <a:off x="2470659" y="1829182"/>
            <a:ext cx="226456" cy="387952"/>
            <a:chOff x="2688374" y="2293639"/>
            <a:chExt cx="226456" cy="387952"/>
          </a:xfrm>
          <a:noFill/>
        </p:grpSpPr>
        <p:sp>
          <p:nvSpPr>
            <p:cNvPr id="190" name="Freeform 153"/>
            <p:cNvSpPr/>
            <p:nvPr/>
          </p:nvSpPr>
          <p:spPr bwMode="auto">
            <a:xfrm rot="5400000">
              <a:off x="2704163" y="2470924"/>
              <a:ext cx="194878" cy="226456"/>
            </a:xfrm>
            <a:custGeom>
              <a:avLst/>
              <a:gdLst>
                <a:gd name="T0" fmla="*/ 72 w 81"/>
                <a:gd name="T1" fmla="*/ 91 h 94"/>
                <a:gd name="T2" fmla="*/ 4 w 81"/>
                <a:gd name="T3" fmla="*/ 52 h 94"/>
                <a:gd name="T4" fmla="*/ 4 w 81"/>
                <a:gd name="T5" fmla="*/ 42 h 94"/>
                <a:gd name="T6" fmla="*/ 72 w 81"/>
                <a:gd name="T7" fmla="*/ 3 h 94"/>
                <a:gd name="T8" fmla="*/ 81 w 81"/>
                <a:gd name="T9" fmla="*/ 8 h 94"/>
                <a:gd name="T10" fmla="*/ 81 w 81"/>
                <a:gd name="T11" fmla="*/ 86 h 94"/>
                <a:gd name="T12" fmla="*/ 72 w 81"/>
                <a:gd name="T13" fmla="*/ 91 h 94"/>
              </a:gdLst>
              <a:ahLst/>
              <a:cxnLst>
                <a:cxn ang="0">
                  <a:pos x="T0" y="T1"/>
                </a:cxn>
                <a:cxn ang="0">
                  <a:pos x="T2" y="T3"/>
                </a:cxn>
                <a:cxn ang="0">
                  <a:pos x="T4" y="T5"/>
                </a:cxn>
                <a:cxn ang="0">
                  <a:pos x="T6" y="T7"/>
                </a:cxn>
                <a:cxn ang="0">
                  <a:pos x="T8" y="T9"/>
                </a:cxn>
                <a:cxn ang="0">
                  <a:pos x="T10" y="T11"/>
                </a:cxn>
                <a:cxn ang="0">
                  <a:pos x="T12" y="T13"/>
                </a:cxn>
              </a:cxnLst>
              <a:rect l="0" t="0" r="r" b="b"/>
              <a:pathLst>
                <a:path w="81" h="94">
                  <a:moveTo>
                    <a:pt x="72" y="91"/>
                  </a:moveTo>
                  <a:cubicBezTo>
                    <a:pt x="4" y="52"/>
                    <a:pt x="4" y="52"/>
                    <a:pt x="4" y="52"/>
                  </a:cubicBezTo>
                  <a:cubicBezTo>
                    <a:pt x="0" y="50"/>
                    <a:pt x="0" y="44"/>
                    <a:pt x="4" y="42"/>
                  </a:cubicBezTo>
                  <a:cubicBezTo>
                    <a:pt x="72" y="3"/>
                    <a:pt x="72" y="3"/>
                    <a:pt x="72" y="3"/>
                  </a:cubicBezTo>
                  <a:cubicBezTo>
                    <a:pt x="76" y="0"/>
                    <a:pt x="81" y="3"/>
                    <a:pt x="81" y="8"/>
                  </a:cubicBezTo>
                  <a:cubicBezTo>
                    <a:pt x="81" y="86"/>
                    <a:pt x="81" y="86"/>
                    <a:pt x="81" y="86"/>
                  </a:cubicBezTo>
                  <a:cubicBezTo>
                    <a:pt x="81" y="91"/>
                    <a:pt x="76" y="94"/>
                    <a:pt x="72" y="91"/>
                  </a:cubicBezTo>
                  <a:close/>
                </a:path>
              </a:pathLst>
            </a:custGeom>
            <a:grpFill/>
            <a:ln w="33338" cap="rnd">
              <a:solidFill>
                <a:srgbClr val="46646E"/>
              </a:solidFill>
              <a:prstDash val="solid"/>
              <a:rou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pitchFamily="2" charset="-122"/>
                <a:cs typeface="+mn-cs"/>
              </a:endParaRPr>
            </a:p>
          </p:txBody>
        </p:sp>
        <p:sp>
          <p:nvSpPr>
            <p:cNvPr id="191" name="Freeform 154"/>
            <p:cNvSpPr/>
            <p:nvPr/>
          </p:nvSpPr>
          <p:spPr bwMode="auto">
            <a:xfrm rot="5400000">
              <a:off x="2704163" y="2277850"/>
              <a:ext cx="194878" cy="226456"/>
            </a:xfrm>
            <a:custGeom>
              <a:avLst/>
              <a:gdLst>
                <a:gd name="T0" fmla="*/ 72 w 81"/>
                <a:gd name="T1" fmla="*/ 91 h 94"/>
                <a:gd name="T2" fmla="*/ 4 w 81"/>
                <a:gd name="T3" fmla="*/ 52 h 94"/>
                <a:gd name="T4" fmla="*/ 4 w 81"/>
                <a:gd name="T5" fmla="*/ 42 h 94"/>
                <a:gd name="T6" fmla="*/ 72 w 81"/>
                <a:gd name="T7" fmla="*/ 3 h 94"/>
                <a:gd name="T8" fmla="*/ 81 w 81"/>
                <a:gd name="T9" fmla="*/ 8 h 94"/>
                <a:gd name="T10" fmla="*/ 81 w 81"/>
                <a:gd name="T11" fmla="*/ 86 h 94"/>
                <a:gd name="T12" fmla="*/ 72 w 81"/>
                <a:gd name="T13" fmla="*/ 91 h 94"/>
              </a:gdLst>
              <a:ahLst/>
              <a:cxnLst>
                <a:cxn ang="0">
                  <a:pos x="T0" y="T1"/>
                </a:cxn>
                <a:cxn ang="0">
                  <a:pos x="T2" y="T3"/>
                </a:cxn>
                <a:cxn ang="0">
                  <a:pos x="T4" y="T5"/>
                </a:cxn>
                <a:cxn ang="0">
                  <a:pos x="T6" y="T7"/>
                </a:cxn>
                <a:cxn ang="0">
                  <a:pos x="T8" y="T9"/>
                </a:cxn>
                <a:cxn ang="0">
                  <a:pos x="T10" y="T11"/>
                </a:cxn>
                <a:cxn ang="0">
                  <a:pos x="T12" y="T13"/>
                </a:cxn>
              </a:cxnLst>
              <a:rect l="0" t="0" r="r" b="b"/>
              <a:pathLst>
                <a:path w="81" h="94">
                  <a:moveTo>
                    <a:pt x="72" y="91"/>
                  </a:moveTo>
                  <a:cubicBezTo>
                    <a:pt x="4" y="52"/>
                    <a:pt x="4" y="52"/>
                    <a:pt x="4" y="52"/>
                  </a:cubicBezTo>
                  <a:cubicBezTo>
                    <a:pt x="0" y="50"/>
                    <a:pt x="0" y="44"/>
                    <a:pt x="4" y="42"/>
                  </a:cubicBezTo>
                  <a:cubicBezTo>
                    <a:pt x="72" y="3"/>
                    <a:pt x="72" y="3"/>
                    <a:pt x="72" y="3"/>
                  </a:cubicBezTo>
                  <a:cubicBezTo>
                    <a:pt x="76" y="0"/>
                    <a:pt x="81" y="3"/>
                    <a:pt x="81" y="8"/>
                  </a:cubicBezTo>
                  <a:cubicBezTo>
                    <a:pt x="81" y="86"/>
                    <a:pt x="81" y="86"/>
                    <a:pt x="81" y="86"/>
                  </a:cubicBezTo>
                  <a:cubicBezTo>
                    <a:pt x="81" y="91"/>
                    <a:pt x="76" y="94"/>
                    <a:pt x="72" y="91"/>
                  </a:cubicBezTo>
                  <a:close/>
                </a:path>
              </a:pathLst>
            </a:custGeom>
            <a:grpFill/>
            <a:ln w="33338" cap="rnd">
              <a:solidFill>
                <a:srgbClr val="46646E"/>
              </a:solidFill>
              <a:prstDash val="solid"/>
              <a:rou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pitchFamily="2" charset="-122"/>
                <a:cs typeface="+mn-cs"/>
              </a:endParaRPr>
            </a:p>
          </p:txBody>
        </p:sp>
      </p:grpSp>
      <p:grpSp>
        <p:nvGrpSpPr>
          <p:cNvPr id="9" name="组合 8"/>
          <p:cNvGrpSpPr/>
          <p:nvPr/>
        </p:nvGrpSpPr>
        <p:grpSpPr>
          <a:xfrm rot="5400000">
            <a:off x="2552121" y="4244994"/>
            <a:ext cx="226456" cy="387952"/>
            <a:chOff x="2688374" y="2293639"/>
            <a:chExt cx="226456" cy="387952"/>
          </a:xfrm>
          <a:noFill/>
        </p:grpSpPr>
        <p:sp>
          <p:nvSpPr>
            <p:cNvPr id="10" name="Freeform 153"/>
            <p:cNvSpPr/>
            <p:nvPr/>
          </p:nvSpPr>
          <p:spPr bwMode="auto">
            <a:xfrm rot="5400000">
              <a:off x="2704163" y="2470924"/>
              <a:ext cx="194878" cy="226456"/>
            </a:xfrm>
            <a:custGeom>
              <a:avLst/>
              <a:gdLst>
                <a:gd name="T0" fmla="*/ 72 w 81"/>
                <a:gd name="T1" fmla="*/ 91 h 94"/>
                <a:gd name="T2" fmla="*/ 4 w 81"/>
                <a:gd name="T3" fmla="*/ 52 h 94"/>
                <a:gd name="T4" fmla="*/ 4 w 81"/>
                <a:gd name="T5" fmla="*/ 42 h 94"/>
                <a:gd name="T6" fmla="*/ 72 w 81"/>
                <a:gd name="T7" fmla="*/ 3 h 94"/>
                <a:gd name="T8" fmla="*/ 81 w 81"/>
                <a:gd name="T9" fmla="*/ 8 h 94"/>
                <a:gd name="T10" fmla="*/ 81 w 81"/>
                <a:gd name="T11" fmla="*/ 86 h 94"/>
                <a:gd name="T12" fmla="*/ 72 w 81"/>
                <a:gd name="T13" fmla="*/ 91 h 94"/>
              </a:gdLst>
              <a:ahLst/>
              <a:cxnLst>
                <a:cxn ang="0">
                  <a:pos x="T0" y="T1"/>
                </a:cxn>
                <a:cxn ang="0">
                  <a:pos x="T2" y="T3"/>
                </a:cxn>
                <a:cxn ang="0">
                  <a:pos x="T4" y="T5"/>
                </a:cxn>
                <a:cxn ang="0">
                  <a:pos x="T6" y="T7"/>
                </a:cxn>
                <a:cxn ang="0">
                  <a:pos x="T8" y="T9"/>
                </a:cxn>
                <a:cxn ang="0">
                  <a:pos x="T10" y="T11"/>
                </a:cxn>
                <a:cxn ang="0">
                  <a:pos x="T12" y="T13"/>
                </a:cxn>
              </a:cxnLst>
              <a:rect l="0" t="0" r="r" b="b"/>
              <a:pathLst>
                <a:path w="81" h="94">
                  <a:moveTo>
                    <a:pt x="72" y="91"/>
                  </a:moveTo>
                  <a:cubicBezTo>
                    <a:pt x="4" y="52"/>
                    <a:pt x="4" y="52"/>
                    <a:pt x="4" y="52"/>
                  </a:cubicBezTo>
                  <a:cubicBezTo>
                    <a:pt x="0" y="50"/>
                    <a:pt x="0" y="44"/>
                    <a:pt x="4" y="42"/>
                  </a:cubicBezTo>
                  <a:cubicBezTo>
                    <a:pt x="72" y="3"/>
                    <a:pt x="72" y="3"/>
                    <a:pt x="72" y="3"/>
                  </a:cubicBezTo>
                  <a:cubicBezTo>
                    <a:pt x="76" y="0"/>
                    <a:pt x="81" y="3"/>
                    <a:pt x="81" y="8"/>
                  </a:cubicBezTo>
                  <a:cubicBezTo>
                    <a:pt x="81" y="86"/>
                    <a:pt x="81" y="86"/>
                    <a:pt x="81" y="86"/>
                  </a:cubicBezTo>
                  <a:cubicBezTo>
                    <a:pt x="81" y="91"/>
                    <a:pt x="76" y="94"/>
                    <a:pt x="72" y="91"/>
                  </a:cubicBezTo>
                  <a:close/>
                </a:path>
              </a:pathLst>
            </a:custGeom>
            <a:grpFill/>
            <a:ln w="33338" cap="rnd">
              <a:solidFill>
                <a:srgbClr val="46646E"/>
              </a:solidFill>
              <a:prstDash val="solid"/>
              <a:rou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pitchFamily="2" charset="-122"/>
                <a:cs typeface="+mn-cs"/>
              </a:endParaRPr>
            </a:p>
          </p:txBody>
        </p:sp>
        <p:sp>
          <p:nvSpPr>
            <p:cNvPr id="11" name="Freeform 154"/>
            <p:cNvSpPr/>
            <p:nvPr/>
          </p:nvSpPr>
          <p:spPr bwMode="auto">
            <a:xfrm rot="5400000">
              <a:off x="2704163" y="2277850"/>
              <a:ext cx="194878" cy="226456"/>
            </a:xfrm>
            <a:custGeom>
              <a:avLst/>
              <a:gdLst>
                <a:gd name="T0" fmla="*/ 72 w 81"/>
                <a:gd name="T1" fmla="*/ 91 h 94"/>
                <a:gd name="T2" fmla="*/ 4 w 81"/>
                <a:gd name="T3" fmla="*/ 52 h 94"/>
                <a:gd name="T4" fmla="*/ 4 w 81"/>
                <a:gd name="T5" fmla="*/ 42 h 94"/>
                <a:gd name="T6" fmla="*/ 72 w 81"/>
                <a:gd name="T7" fmla="*/ 3 h 94"/>
                <a:gd name="T8" fmla="*/ 81 w 81"/>
                <a:gd name="T9" fmla="*/ 8 h 94"/>
                <a:gd name="T10" fmla="*/ 81 w 81"/>
                <a:gd name="T11" fmla="*/ 86 h 94"/>
                <a:gd name="T12" fmla="*/ 72 w 81"/>
                <a:gd name="T13" fmla="*/ 91 h 94"/>
              </a:gdLst>
              <a:ahLst/>
              <a:cxnLst>
                <a:cxn ang="0">
                  <a:pos x="T0" y="T1"/>
                </a:cxn>
                <a:cxn ang="0">
                  <a:pos x="T2" y="T3"/>
                </a:cxn>
                <a:cxn ang="0">
                  <a:pos x="T4" y="T5"/>
                </a:cxn>
                <a:cxn ang="0">
                  <a:pos x="T6" y="T7"/>
                </a:cxn>
                <a:cxn ang="0">
                  <a:pos x="T8" y="T9"/>
                </a:cxn>
                <a:cxn ang="0">
                  <a:pos x="T10" y="T11"/>
                </a:cxn>
                <a:cxn ang="0">
                  <a:pos x="T12" y="T13"/>
                </a:cxn>
              </a:cxnLst>
              <a:rect l="0" t="0" r="r" b="b"/>
              <a:pathLst>
                <a:path w="81" h="94">
                  <a:moveTo>
                    <a:pt x="72" y="91"/>
                  </a:moveTo>
                  <a:cubicBezTo>
                    <a:pt x="4" y="52"/>
                    <a:pt x="4" y="52"/>
                    <a:pt x="4" y="52"/>
                  </a:cubicBezTo>
                  <a:cubicBezTo>
                    <a:pt x="0" y="50"/>
                    <a:pt x="0" y="44"/>
                    <a:pt x="4" y="42"/>
                  </a:cubicBezTo>
                  <a:cubicBezTo>
                    <a:pt x="72" y="3"/>
                    <a:pt x="72" y="3"/>
                    <a:pt x="72" y="3"/>
                  </a:cubicBezTo>
                  <a:cubicBezTo>
                    <a:pt x="76" y="0"/>
                    <a:pt x="81" y="3"/>
                    <a:pt x="81" y="8"/>
                  </a:cubicBezTo>
                  <a:cubicBezTo>
                    <a:pt x="81" y="86"/>
                    <a:pt x="81" y="86"/>
                    <a:pt x="81" y="86"/>
                  </a:cubicBezTo>
                  <a:cubicBezTo>
                    <a:pt x="81" y="91"/>
                    <a:pt x="76" y="94"/>
                    <a:pt x="72" y="91"/>
                  </a:cubicBezTo>
                  <a:close/>
                </a:path>
              </a:pathLst>
            </a:custGeom>
            <a:grpFill/>
            <a:ln w="33338" cap="rnd">
              <a:solidFill>
                <a:srgbClr val="46646E"/>
              </a:solidFill>
              <a:prstDash val="solid"/>
              <a:rou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pitchFamily="2" charset="-122"/>
                <a:cs typeface="+mn-cs"/>
              </a:endParaRPr>
            </a:p>
          </p:txBody>
        </p:sp>
      </p:grpSp>
      <p:sp>
        <p:nvSpPr>
          <p:cNvPr id="12" name="文本框 11"/>
          <p:cNvSpPr txBox="1"/>
          <p:nvPr/>
        </p:nvSpPr>
        <p:spPr>
          <a:xfrm>
            <a:off x="3060882" y="1692548"/>
            <a:ext cx="7484110" cy="1754326"/>
          </a:xfrm>
          <a:prstGeom prst="rect">
            <a:avLst/>
          </a:prstGeom>
          <a:noFill/>
        </p:spPr>
        <p:txBody>
          <a:bodyPr wrap="square" rtlCol="0">
            <a:spAutoFit/>
          </a:bodyPr>
          <a:lstStyle/>
          <a:p>
            <a:pPr lvl="0" algn="l" fontAlgn="base">
              <a:buNone/>
            </a:pPr>
            <a:r>
              <a:rPr lang="zh-CN" altLang="en-US" sz="3600" b="1" dirty="0">
                <a:solidFill>
                  <a:srgbClr val="46646E"/>
                </a:solidFill>
                <a:latin typeface="楷体" charset="0"/>
                <a:ea typeface="楷体" charset="0"/>
              </a:rPr>
              <a:t>美国大学：治理主体法人化、决策程序明确有序。如南加州大学、密歇根大学、加利福尼亚大学等。</a:t>
            </a:r>
            <a:endParaRPr lang="zh-CN" altLang="en-US" sz="3600" b="1" dirty="0">
              <a:solidFill>
                <a:srgbClr val="46646E"/>
              </a:solidFill>
              <a:effectLst>
                <a:outerShdw blurRad="38100" dist="38100" dir="2700000">
                  <a:srgbClr val="000000"/>
                </a:outerShdw>
              </a:effectLst>
              <a:latin typeface="楷体" charset="0"/>
              <a:ea typeface="楷体" charset="0"/>
              <a:cs typeface="+mn-ea"/>
              <a:sym typeface="Marker Felt" charset="0"/>
            </a:endParaRPr>
          </a:p>
        </p:txBody>
      </p:sp>
      <p:sp>
        <p:nvSpPr>
          <p:cNvPr id="13" name="文本框 12"/>
          <p:cNvSpPr txBox="1"/>
          <p:nvPr/>
        </p:nvSpPr>
        <p:spPr>
          <a:xfrm>
            <a:off x="3089910" y="4150360"/>
            <a:ext cx="7737747" cy="1200329"/>
          </a:xfrm>
          <a:prstGeom prst="rect">
            <a:avLst/>
          </a:prstGeom>
          <a:noFill/>
        </p:spPr>
        <p:txBody>
          <a:bodyPr wrap="square" rtlCol="0">
            <a:spAutoFit/>
          </a:bodyPr>
          <a:lstStyle/>
          <a:p>
            <a:pPr algn="l"/>
            <a:r>
              <a:rPr lang="zh-CN" altLang="en-US" sz="3600" b="1" dirty="0">
                <a:solidFill>
                  <a:srgbClr val="46646E"/>
                </a:solidFill>
                <a:latin typeface="楷体" charset="0"/>
                <a:ea typeface="楷体" charset="0"/>
              </a:rPr>
              <a:t>欧洲大学：更加倾向于管理实务的具体规定，如巴黎高等师范学校章程。</a:t>
            </a: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4" name="矩形 3"/>
          <p:cNvSpPr/>
          <p:nvPr/>
        </p:nvSpPr>
        <p:spPr>
          <a:xfrm>
            <a:off x="0" y="414020"/>
            <a:ext cx="1273175"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4935" y="396875"/>
            <a:ext cx="1056640" cy="457200"/>
          </a:xfrm>
          <a:prstGeom prst="rect">
            <a:avLst/>
          </a:prstGeom>
          <a:noFill/>
        </p:spPr>
        <p:txBody>
          <a:bodyPr wrap="square" rtlCol="0">
            <a:spAutoFit/>
          </a:bodyPr>
          <a:lstStyle/>
          <a:p>
            <a:pPr algn="dist"/>
            <a:r>
              <a:rPr lang="en-US" altLang="zh-CN" sz="2400" dirty="0" smtClean="0">
                <a:solidFill>
                  <a:schemeClr val="bg1"/>
                </a:solidFill>
                <a:latin typeface="楷体" pitchFamily="49" charset="-122"/>
                <a:ea typeface="楷体" pitchFamily="49" charset="-122"/>
              </a:rPr>
              <a:t>04-2</a:t>
            </a:r>
            <a:endParaRPr lang="zh-CN" altLang="en-US" sz="2400" dirty="0">
              <a:solidFill>
                <a:schemeClr val="bg1"/>
              </a:solidFill>
              <a:latin typeface="楷体" pitchFamily="49" charset="-122"/>
              <a:ea typeface="楷体" pitchFamily="49" charset="-122"/>
            </a:endParaRPr>
          </a:p>
        </p:txBody>
      </p:sp>
      <p:sp>
        <p:nvSpPr>
          <p:cNvPr id="5" name="矩形 4"/>
          <p:cNvSpPr/>
          <p:nvPr/>
        </p:nvSpPr>
        <p:spPr>
          <a:xfrm>
            <a:off x="1442720" y="400685"/>
            <a:ext cx="5698309"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511300" y="389890"/>
            <a:ext cx="5600700" cy="523220"/>
          </a:xfrm>
          <a:prstGeom prst="rect">
            <a:avLst/>
          </a:prstGeom>
          <a:noFill/>
        </p:spPr>
        <p:txBody>
          <a:bodyPr wrap="square" rtlCol="0">
            <a:spAutoFit/>
          </a:bodyPr>
          <a:lstStyle/>
          <a:p>
            <a:r>
              <a:rPr lang="zh-CN" altLang="en-US" sz="2800" b="1" dirty="0">
                <a:solidFill>
                  <a:srgbClr val="FAFBFC"/>
                </a:solidFill>
                <a:latin typeface="楷体" charset="0"/>
                <a:ea typeface="楷体" charset="0"/>
              </a:rPr>
              <a:t>我国大学章程中学生事务管理检讨</a:t>
            </a:r>
          </a:p>
        </p:txBody>
      </p:sp>
      <p:sp>
        <p:nvSpPr>
          <p:cNvPr id="8" name="文本框 7"/>
          <p:cNvSpPr txBox="1"/>
          <p:nvPr/>
        </p:nvSpPr>
        <p:spPr>
          <a:xfrm>
            <a:off x="1838325" y="1275898"/>
            <a:ext cx="8230235" cy="3046988"/>
          </a:xfrm>
          <a:prstGeom prst="rect">
            <a:avLst/>
          </a:prstGeom>
          <a:noFill/>
        </p:spPr>
        <p:txBody>
          <a:bodyPr wrap="square" rtlCol="0">
            <a:spAutoFit/>
          </a:bodyPr>
          <a:lstStyle/>
          <a:p>
            <a:r>
              <a:rPr lang="en-US" altLang="zh-CN" sz="2400" dirty="0">
                <a:solidFill>
                  <a:srgbClr val="46646E"/>
                </a:solidFill>
                <a:latin typeface="楷体" charset="0"/>
                <a:ea typeface="楷体" charset="0"/>
              </a:rPr>
              <a:t>   </a:t>
            </a:r>
            <a:r>
              <a:rPr lang="zh-CN" altLang="en-US" sz="3200" dirty="0" smtClean="0">
                <a:solidFill>
                  <a:srgbClr val="46646E"/>
                </a:solidFill>
                <a:latin typeface="楷体" charset="0"/>
                <a:ea typeface="楷体" charset="0"/>
              </a:rPr>
              <a:t>在</a:t>
            </a:r>
            <a:r>
              <a:rPr lang="zh-CN" altLang="en-US" sz="3200" dirty="0">
                <a:solidFill>
                  <a:srgbClr val="46646E"/>
                </a:solidFill>
                <a:latin typeface="楷体" charset="0"/>
                <a:ea typeface="楷体" charset="0"/>
              </a:rPr>
              <a:t>规范层面，《教育法》、《高等教育法》、《大学章程制定细则》等法律规范给各大学提供了操作指引。尤其是《大学章程制定细则》第</a:t>
            </a:r>
            <a:r>
              <a:rPr lang="en-US" altLang="zh-CN" sz="3200" dirty="0">
                <a:solidFill>
                  <a:srgbClr val="46646E"/>
                </a:solidFill>
                <a:latin typeface="楷体" charset="0"/>
                <a:ea typeface="楷体" charset="0"/>
              </a:rPr>
              <a:t>8</a:t>
            </a:r>
            <a:r>
              <a:rPr lang="zh-CN" altLang="en-US" sz="3200" dirty="0">
                <a:solidFill>
                  <a:srgbClr val="46646E"/>
                </a:solidFill>
                <a:latin typeface="楷体" charset="0"/>
                <a:ea typeface="楷体" charset="0"/>
              </a:rPr>
              <a:t>条 、第</a:t>
            </a:r>
            <a:r>
              <a:rPr lang="en-US" altLang="zh-CN" sz="3200" dirty="0">
                <a:solidFill>
                  <a:srgbClr val="46646E"/>
                </a:solidFill>
                <a:latin typeface="楷体" charset="0"/>
                <a:ea typeface="楷体" charset="0"/>
              </a:rPr>
              <a:t>15</a:t>
            </a:r>
            <a:r>
              <a:rPr lang="zh-CN" altLang="en-US" sz="3200" dirty="0">
                <a:solidFill>
                  <a:srgbClr val="46646E"/>
                </a:solidFill>
                <a:latin typeface="楷体" charset="0"/>
                <a:ea typeface="楷体" charset="0"/>
              </a:rPr>
              <a:t>条的规定，显示了国家对于大学章程学生事务管理要求详细、重点突出。</a:t>
            </a:r>
          </a:p>
        </p:txBody>
      </p:sp>
      <p:sp>
        <p:nvSpPr>
          <p:cNvPr id="9" name="文本框 8"/>
          <p:cNvSpPr txBox="1"/>
          <p:nvPr/>
        </p:nvSpPr>
        <p:spPr>
          <a:xfrm>
            <a:off x="1814195" y="4337323"/>
            <a:ext cx="7997462" cy="2062103"/>
          </a:xfrm>
          <a:prstGeom prst="rect">
            <a:avLst/>
          </a:prstGeom>
          <a:noFill/>
        </p:spPr>
        <p:txBody>
          <a:bodyPr wrap="square" rtlCol="0">
            <a:spAutoFit/>
          </a:bodyPr>
          <a:lstStyle/>
          <a:p>
            <a:r>
              <a:rPr lang="en-US" altLang="zh-CN" sz="3200" dirty="0">
                <a:solidFill>
                  <a:srgbClr val="46646E"/>
                </a:solidFill>
                <a:latin typeface="楷体" charset="0"/>
                <a:ea typeface="楷体" charset="0"/>
              </a:rPr>
              <a:t>   </a:t>
            </a:r>
            <a:r>
              <a:rPr lang="zh-CN" altLang="en-US" sz="3200" dirty="0" smtClean="0">
                <a:solidFill>
                  <a:srgbClr val="46646E"/>
                </a:solidFill>
                <a:latin typeface="楷体" charset="0"/>
                <a:ea typeface="楷体" charset="0"/>
              </a:rPr>
              <a:t>然</a:t>
            </a:r>
            <a:r>
              <a:rPr lang="zh-CN" altLang="en-US" sz="3200" dirty="0">
                <a:solidFill>
                  <a:srgbClr val="46646E"/>
                </a:solidFill>
                <a:latin typeface="楷体" charset="0"/>
                <a:ea typeface="楷体" charset="0"/>
              </a:rPr>
              <a:t>而从实际操作层面来看，大学章程的具体规定并不如制定细则规定的完善和具体。虽然涉及面广，但是欠缺可操作性，缺乏实现通道。</a:t>
            </a:r>
          </a:p>
        </p:txBody>
      </p:sp>
      <p:grpSp>
        <p:nvGrpSpPr>
          <p:cNvPr id="207" name="组合 206"/>
          <p:cNvGrpSpPr/>
          <p:nvPr/>
        </p:nvGrpSpPr>
        <p:grpSpPr>
          <a:xfrm>
            <a:off x="979809" y="4342361"/>
            <a:ext cx="745081" cy="698920"/>
            <a:chOff x="3002739" y="2560733"/>
            <a:chExt cx="745081" cy="698920"/>
          </a:xfrm>
          <a:solidFill>
            <a:srgbClr val="46646E"/>
          </a:solidFill>
        </p:grpSpPr>
        <p:sp>
          <p:nvSpPr>
            <p:cNvPr id="208" name="Freeform 489"/>
            <p:cNvSpPr/>
            <p:nvPr/>
          </p:nvSpPr>
          <p:spPr bwMode="auto">
            <a:xfrm>
              <a:off x="3502585" y="2560733"/>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09" name="Freeform 490"/>
            <p:cNvSpPr/>
            <p:nvPr/>
          </p:nvSpPr>
          <p:spPr bwMode="auto">
            <a:xfrm>
              <a:off x="3478783" y="2829770"/>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10" name="Freeform 491"/>
            <p:cNvSpPr/>
            <p:nvPr/>
          </p:nvSpPr>
          <p:spPr bwMode="auto">
            <a:xfrm>
              <a:off x="3357608" y="2865834"/>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11" name="Rectangle 492"/>
            <p:cNvSpPr>
              <a:spLocks noChangeArrowheads="1"/>
            </p:cNvSpPr>
            <p:nvPr/>
          </p:nvSpPr>
          <p:spPr bwMode="auto">
            <a:xfrm>
              <a:off x="3131127" y="2945896"/>
              <a:ext cx="168779" cy="15147"/>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12" name="Rectangle 493"/>
            <p:cNvSpPr>
              <a:spLocks noChangeArrowheads="1"/>
            </p:cNvSpPr>
            <p:nvPr/>
          </p:nvSpPr>
          <p:spPr bwMode="auto">
            <a:xfrm>
              <a:off x="3131127" y="2899734"/>
              <a:ext cx="168779" cy="17311"/>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13" name="Rectangle 494"/>
            <p:cNvSpPr>
              <a:spLocks noChangeArrowheads="1"/>
            </p:cNvSpPr>
            <p:nvPr/>
          </p:nvSpPr>
          <p:spPr bwMode="auto">
            <a:xfrm>
              <a:off x="3131127" y="2853573"/>
              <a:ext cx="168779" cy="1586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14" name="Rectangle 495"/>
            <p:cNvSpPr>
              <a:spLocks noChangeArrowheads="1"/>
            </p:cNvSpPr>
            <p:nvPr/>
          </p:nvSpPr>
          <p:spPr bwMode="auto">
            <a:xfrm>
              <a:off x="3131127" y="2808132"/>
              <a:ext cx="168779" cy="15147"/>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15" name="Freeform 496"/>
            <p:cNvSpPr/>
            <p:nvPr/>
          </p:nvSpPr>
          <p:spPr bwMode="auto">
            <a:xfrm>
              <a:off x="3002739" y="2666040"/>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grpSp>
      <p:grpSp>
        <p:nvGrpSpPr>
          <p:cNvPr id="12" name="组合 11"/>
          <p:cNvGrpSpPr/>
          <p:nvPr/>
        </p:nvGrpSpPr>
        <p:grpSpPr>
          <a:xfrm>
            <a:off x="872767" y="1328561"/>
            <a:ext cx="745081" cy="698920"/>
            <a:chOff x="3002739" y="2560733"/>
            <a:chExt cx="745081" cy="698920"/>
          </a:xfrm>
          <a:solidFill>
            <a:srgbClr val="46646E"/>
          </a:solidFill>
        </p:grpSpPr>
        <p:sp>
          <p:nvSpPr>
            <p:cNvPr id="13" name="Freeform 489"/>
            <p:cNvSpPr/>
            <p:nvPr/>
          </p:nvSpPr>
          <p:spPr bwMode="auto">
            <a:xfrm>
              <a:off x="3502585" y="2560733"/>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17" name="Freeform 490"/>
            <p:cNvSpPr/>
            <p:nvPr/>
          </p:nvSpPr>
          <p:spPr bwMode="auto">
            <a:xfrm>
              <a:off x="3478783" y="2829770"/>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18" name="Freeform 491"/>
            <p:cNvSpPr/>
            <p:nvPr/>
          </p:nvSpPr>
          <p:spPr bwMode="auto">
            <a:xfrm>
              <a:off x="3357608" y="2865834"/>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19" name="Rectangle 492"/>
            <p:cNvSpPr>
              <a:spLocks noChangeArrowheads="1"/>
            </p:cNvSpPr>
            <p:nvPr/>
          </p:nvSpPr>
          <p:spPr bwMode="auto">
            <a:xfrm>
              <a:off x="3131127" y="2945896"/>
              <a:ext cx="168779" cy="15147"/>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0" name="Rectangle 493"/>
            <p:cNvSpPr>
              <a:spLocks noChangeArrowheads="1"/>
            </p:cNvSpPr>
            <p:nvPr/>
          </p:nvSpPr>
          <p:spPr bwMode="auto">
            <a:xfrm>
              <a:off x="3131127" y="2899734"/>
              <a:ext cx="168779" cy="17311"/>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1" name="Rectangle 494"/>
            <p:cNvSpPr>
              <a:spLocks noChangeArrowheads="1"/>
            </p:cNvSpPr>
            <p:nvPr/>
          </p:nvSpPr>
          <p:spPr bwMode="auto">
            <a:xfrm>
              <a:off x="3131127" y="2853573"/>
              <a:ext cx="168779" cy="1586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2" name="Rectangle 495"/>
            <p:cNvSpPr>
              <a:spLocks noChangeArrowheads="1"/>
            </p:cNvSpPr>
            <p:nvPr/>
          </p:nvSpPr>
          <p:spPr bwMode="auto">
            <a:xfrm>
              <a:off x="3131127" y="2808132"/>
              <a:ext cx="168779" cy="15147"/>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3" name="Freeform 496"/>
            <p:cNvSpPr/>
            <p:nvPr/>
          </p:nvSpPr>
          <p:spPr bwMode="auto">
            <a:xfrm>
              <a:off x="3002739" y="2666040"/>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4" name="矩形 3"/>
          <p:cNvSpPr/>
          <p:nvPr/>
        </p:nvSpPr>
        <p:spPr>
          <a:xfrm>
            <a:off x="0" y="414020"/>
            <a:ext cx="1273175"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4935" y="396875"/>
            <a:ext cx="1056640" cy="457200"/>
          </a:xfrm>
          <a:prstGeom prst="rect">
            <a:avLst/>
          </a:prstGeom>
          <a:noFill/>
        </p:spPr>
        <p:txBody>
          <a:bodyPr wrap="square" rtlCol="0">
            <a:spAutoFit/>
          </a:bodyPr>
          <a:lstStyle/>
          <a:p>
            <a:pPr algn="dist"/>
            <a:r>
              <a:rPr lang="en-US" altLang="zh-CN" sz="2400" dirty="0" smtClean="0">
                <a:solidFill>
                  <a:schemeClr val="bg1"/>
                </a:solidFill>
                <a:latin typeface="楷体" pitchFamily="49" charset="-122"/>
                <a:ea typeface="楷体" pitchFamily="49" charset="-122"/>
              </a:rPr>
              <a:t>04-2</a:t>
            </a:r>
            <a:endParaRPr lang="zh-CN" altLang="en-US" sz="2400" dirty="0">
              <a:solidFill>
                <a:schemeClr val="bg1"/>
              </a:solidFill>
              <a:latin typeface="楷体" pitchFamily="49" charset="-122"/>
              <a:ea typeface="楷体" pitchFamily="49" charset="-122"/>
            </a:endParaRPr>
          </a:p>
        </p:txBody>
      </p:sp>
      <p:sp>
        <p:nvSpPr>
          <p:cNvPr id="5" name="矩形 4"/>
          <p:cNvSpPr/>
          <p:nvPr/>
        </p:nvSpPr>
        <p:spPr>
          <a:xfrm>
            <a:off x="1442720" y="400685"/>
            <a:ext cx="6017623"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511300" y="389890"/>
            <a:ext cx="5687786" cy="523220"/>
          </a:xfrm>
          <a:prstGeom prst="rect">
            <a:avLst/>
          </a:prstGeom>
          <a:noFill/>
        </p:spPr>
        <p:txBody>
          <a:bodyPr wrap="square" rtlCol="0">
            <a:spAutoFit/>
          </a:bodyPr>
          <a:lstStyle/>
          <a:p>
            <a:r>
              <a:rPr lang="zh-CN" altLang="en-US" sz="2800" b="1" dirty="0">
                <a:solidFill>
                  <a:srgbClr val="FAFBFC"/>
                </a:solidFill>
                <a:latin typeface="楷体" charset="0"/>
                <a:ea typeface="楷体" charset="0"/>
              </a:rPr>
              <a:t>我国大学章程中学生事务管理检讨</a:t>
            </a:r>
          </a:p>
        </p:txBody>
      </p:sp>
      <p:sp>
        <p:nvSpPr>
          <p:cNvPr id="10" name="文本框 9"/>
          <p:cNvSpPr txBox="1"/>
          <p:nvPr/>
        </p:nvSpPr>
        <p:spPr>
          <a:xfrm>
            <a:off x="1893841" y="1107621"/>
            <a:ext cx="9224101" cy="1384995"/>
          </a:xfrm>
          <a:prstGeom prst="rect">
            <a:avLst/>
          </a:prstGeom>
          <a:noFill/>
        </p:spPr>
        <p:txBody>
          <a:bodyPr wrap="square" rtlCol="0">
            <a:spAutoFit/>
          </a:bodyPr>
          <a:lstStyle/>
          <a:p>
            <a:pPr algn="just"/>
            <a:r>
              <a:rPr lang="en-US" altLang="zh-CN" sz="2800" dirty="0">
                <a:solidFill>
                  <a:srgbClr val="46646E"/>
                </a:solidFill>
                <a:latin typeface="楷体" charset="0"/>
                <a:ea typeface="楷体" charset="0"/>
              </a:rPr>
              <a:t>   </a:t>
            </a:r>
            <a:r>
              <a:rPr lang="zh-CN" altLang="en-US" sz="2800" dirty="0">
                <a:solidFill>
                  <a:srgbClr val="46646E"/>
                </a:solidFill>
                <a:latin typeface="楷体" charset="0"/>
                <a:ea typeface="楷体" charset="0"/>
              </a:rPr>
              <a:t>横向对比：与国外大学相关规定相比，我国大学章程基本局限于《大学章程制定细则》指引，仅仅部分学校根据自身特色界定了学生培养目标、毕业条件等规范。</a:t>
            </a:r>
          </a:p>
        </p:txBody>
      </p:sp>
      <p:sp>
        <p:nvSpPr>
          <p:cNvPr id="11" name="文本框 10"/>
          <p:cNvSpPr txBox="1"/>
          <p:nvPr/>
        </p:nvSpPr>
        <p:spPr>
          <a:xfrm>
            <a:off x="1914343" y="2668905"/>
            <a:ext cx="9392286" cy="1815882"/>
          </a:xfrm>
          <a:prstGeom prst="rect">
            <a:avLst/>
          </a:prstGeom>
          <a:noFill/>
        </p:spPr>
        <p:txBody>
          <a:bodyPr wrap="square" rtlCol="0">
            <a:spAutoFit/>
          </a:bodyPr>
          <a:lstStyle/>
          <a:p>
            <a:pPr algn="just"/>
            <a:r>
              <a:rPr lang="en-US" altLang="zh-CN" sz="2800" dirty="0">
                <a:solidFill>
                  <a:srgbClr val="46646E"/>
                </a:solidFill>
                <a:latin typeface="楷体" charset="0"/>
                <a:ea typeface="楷体" charset="0"/>
              </a:rPr>
              <a:t>   </a:t>
            </a:r>
            <a:r>
              <a:rPr lang="zh-CN" altLang="en-US" sz="2800" dirty="0">
                <a:solidFill>
                  <a:srgbClr val="46646E"/>
                </a:solidFill>
                <a:latin typeface="楷体" charset="0"/>
                <a:ea typeface="楷体" charset="0"/>
              </a:rPr>
              <a:t>纵向对比：与大学章程的其他规范相比，大学章程仅仅提及学生事务管理作为制度之存在，却没有提及制度实现之路径。此种规范的设计模式，让学生事务管理中的很多制度犹如海市蜃楼，可望而不可及。</a:t>
            </a:r>
          </a:p>
        </p:txBody>
      </p:sp>
      <p:grpSp>
        <p:nvGrpSpPr>
          <p:cNvPr id="12" name="组合 11"/>
          <p:cNvGrpSpPr/>
          <p:nvPr/>
        </p:nvGrpSpPr>
        <p:grpSpPr>
          <a:xfrm>
            <a:off x="868232" y="1035826"/>
            <a:ext cx="745081" cy="698920"/>
            <a:chOff x="3002739" y="2560733"/>
            <a:chExt cx="745081" cy="698920"/>
          </a:xfrm>
          <a:solidFill>
            <a:srgbClr val="46646E"/>
          </a:solidFill>
        </p:grpSpPr>
        <p:sp>
          <p:nvSpPr>
            <p:cNvPr id="13" name="Freeform 489"/>
            <p:cNvSpPr/>
            <p:nvPr/>
          </p:nvSpPr>
          <p:spPr bwMode="auto">
            <a:xfrm>
              <a:off x="3502585" y="2560733"/>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17" name="Freeform 490"/>
            <p:cNvSpPr/>
            <p:nvPr/>
          </p:nvSpPr>
          <p:spPr bwMode="auto">
            <a:xfrm>
              <a:off x="3478783" y="2829770"/>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18" name="Freeform 491"/>
            <p:cNvSpPr/>
            <p:nvPr/>
          </p:nvSpPr>
          <p:spPr bwMode="auto">
            <a:xfrm>
              <a:off x="3357608" y="2865834"/>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19" name="Rectangle 492"/>
            <p:cNvSpPr>
              <a:spLocks noChangeArrowheads="1"/>
            </p:cNvSpPr>
            <p:nvPr/>
          </p:nvSpPr>
          <p:spPr bwMode="auto">
            <a:xfrm>
              <a:off x="3131127" y="2945896"/>
              <a:ext cx="168779" cy="15147"/>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0" name="Rectangle 493"/>
            <p:cNvSpPr>
              <a:spLocks noChangeArrowheads="1"/>
            </p:cNvSpPr>
            <p:nvPr/>
          </p:nvSpPr>
          <p:spPr bwMode="auto">
            <a:xfrm>
              <a:off x="3131127" y="2899734"/>
              <a:ext cx="168779" cy="17311"/>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1" name="Rectangle 494"/>
            <p:cNvSpPr>
              <a:spLocks noChangeArrowheads="1"/>
            </p:cNvSpPr>
            <p:nvPr/>
          </p:nvSpPr>
          <p:spPr bwMode="auto">
            <a:xfrm>
              <a:off x="3131127" y="2853573"/>
              <a:ext cx="168779" cy="1586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2" name="Rectangle 495"/>
            <p:cNvSpPr>
              <a:spLocks noChangeArrowheads="1"/>
            </p:cNvSpPr>
            <p:nvPr/>
          </p:nvSpPr>
          <p:spPr bwMode="auto">
            <a:xfrm>
              <a:off x="3131127" y="2808132"/>
              <a:ext cx="168779" cy="15147"/>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3" name="Freeform 496"/>
            <p:cNvSpPr/>
            <p:nvPr/>
          </p:nvSpPr>
          <p:spPr bwMode="auto">
            <a:xfrm>
              <a:off x="3002739" y="2666040"/>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grpSp>
      <p:grpSp>
        <p:nvGrpSpPr>
          <p:cNvPr id="8" name="组合 7"/>
          <p:cNvGrpSpPr/>
          <p:nvPr/>
        </p:nvGrpSpPr>
        <p:grpSpPr>
          <a:xfrm>
            <a:off x="974549" y="2624233"/>
            <a:ext cx="745081" cy="698920"/>
            <a:chOff x="3002739" y="2560733"/>
            <a:chExt cx="745081" cy="698920"/>
          </a:xfrm>
          <a:solidFill>
            <a:srgbClr val="46646E"/>
          </a:solidFill>
        </p:grpSpPr>
        <p:sp>
          <p:nvSpPr>
            <p:cNvPr id="9" name="Freeform 489"/>
            <p:cNvSpPr/>
            <p:nvPr/>
          </p:nvSpPr>
          <p:spPr bwMode="auto">
            <a:xfrm>
              <a:off x="3502585" y="2560733"/>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4" name="Freeform 490"/>
            <p:cNvSpPr/>
            <p:nvPr/>
          </p:nvSpPr>
          <p:spPr bwMode="auto">
            <a:xfrm>
              <a:off x="3478783" y="2829770"/>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5" name="Freeform 491"/>
            <p:cNvSpPr/>
            <p:nvPr/>
          </p:nvSpPr>
          <p:spPr bwMode="auto">
            <a:xfrm>
              <a:off x="3357608" y="2865834"/>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6" name="Rectangle 492"/>
            <p:cNvSpPr>
              <a:spLocks noChangeArrowheads="1"/>
            </p:cNvSpPr>
            <p:nvPr/>
          </p:nvSpPr>
          <p:spPr bwMode="auto">
            <a:xfrm>
              <a:off x="3131127" y="2945896"/>
              <a:ext cx="168779" cy="15147"/>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7" name="Rectangle 493"/>
            <p:cNvSpPr>
              <a:spLocks noChangeArrowheads="1"/>
            </p:cNvSpPr>
            <p:nvPr/>
          </p:nvSpPr>
          <p:spPr bwMode="auto">
            <a:xfrm>
              <a:off x="3131127" y="2899734"/>
              <a:ext cx="168779" cy="17311"/>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8" name="Rectangle 494"/>
            <p:cNvSpPr>
              <a:spLocks noChangeArrowheads="1"/>
            </p:cNvSpPr>
            <p:nvPr/>
          </p:nvSpPr>
          <p:spPr bwMode="auto">
            <a:xfrm>
              <a:off x="3131127" y="2853573"/>
              <a:ext cx="168779" cy="1586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29" name="Rectangle 495"/>
            <p:cNvSpPr>
              <a:spLocks noChangeArrowheads="1"/>
            </p:cNvSpPr>
            <p:nvPr/>
          </p:nvSpPr>
          <p:spPr bwMode="auto">
            <a:xfrm>
              <a:off x="3131127" y="2808132"/>
              <a:ext cx="168779" cy="15147"/>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30" name="Freeform 496"/>
            <p:cNvSpPr/>
            <p:nvPr/>
          </p:nvSpPr>
          <p:spPr bwMode="auto">
            <a:xfrm>
              <a:off x="3002739" y="2666040"/>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grpSp>
      <p:grpSp>
        <p:nvGrpSpPr>
          <p:cNvPr id="357" name="组合 356"/>
          <p:cNvGrpSpPr/>
          <p:nvPr/>
        </p:nvGrpSpPr>
        <p:grpSpPr>
          <a:xfrm>
            <a:off x="1048175" y="4688404"/>
            <a:ext cx="553943" cy="654922"/>
            <a:chOff x="5191822" y="1680772"/>
            <a:chExt cx="553943" cy="654922"/>
          </a:xfrm>
          <a:solidFill>
            <a:srgbClr val="46646E"/>
          </a:solidFill>
        </p:grpSpPr>
        <p:sp>
          <p:nvSpPr>
            <p:cNvPr id="358" name="Freeform 621"/>
            <p:cNvSpPr>
              <a:spLocks noEditPoints="1"/>
            </p:cNvSpPr>
            <p:nvPr/>
          </p:nvSpPr>
          <p:spPr bwMode="auto">
            <a:xfrm>
              <a:off x="5447155" y="1680772"/>
              <a:ext cx="298610" cy="266152"/>
            </a:xfrm>
            <a:custGeom>
              <a:avLst/>
              <a:gdLst>
                <a:gd name="T0" fmla="*/ 163 w 175"/>
                <a:gd name="T1" fmla="*/ 97 h 156"/>
                <a:gd name="T2" fmla="*/ 175 w 175"/>
                <a:gd name="T3" fmla="*/ 73 h 156"/>
                <a:gd name="T4" fmla="*/ 159 w 175"/>
                <a:gd name="T5" fmla="*/ 47 h 156"/>
                <a:gd name="T6" fmla="*/ 145 w 175"/>
                <a:gd name="T7" fmla="*/ 44 h 156"/>
                <a:gd name="T8" fmla="*/ 145 w 175"/>
                <a:gd name="T9" fmla="*/ 44 h 156"/>
                <a:gd name="T10" fmla="*/ 120 w 175"/>
                <a:gd name="T11" fmla="*/ 58 h 156"/>
                <a:gd name="T12" fmla="*/ 132 w 175"/>
                <a:gd name="T13" fmla="*/ 69 h 156"/>
                <a:gd name="T14" fmla="*/ 140 w 175"/>
                <a:gd name="T15" fmla="*/ 81 h 156"/>
                <a:gd name="T16" fmla="*/ 143 w 175"/>
                <a:gd name="T17" fmla="*/ 89 h 156"/>
                <a:gd name="T18" fmla="*/ 129 w 175"/>
                <a:gd name="T19" fmla="*/ 95 h 156"/>
                <a:gd name="T20" fmla="*/ 128 w 175"/>
                <a:gd name="T21" fmla="*/ 90 h 156"/>
                <a:gd name="T22" fmla="*/ 120 w 175"/>
                <a:gd name="T23" fmla="*/ 77 h 156"/>
                <a:gd name="T24" fmla="*/ 116 w 175"/>
                <a:gd name="T25" fmla="*/ 74 h 156"/>
                <a:gd name="T26" fmla="*/ 105 w 175"/>
                <a:gd name="T27" fmla="*/ 67 h 156"/>
                <a:gd name="T28" fmla="*/ 91 w 175"/>
                <a:gd name="T29" fmla="*/ 65 h 156"/>
                <a:gd name="T30" fmla="*/ 76 w 175"/>
                <a:gd name="T31" fmla="*/ 67 h 156"/>
                <a:gd name="T32" fmla="*/ 64 w 175"/>
                <a:gd name="T33" fmla="*/ 75 h 156"/>
                <a:gd name="T34" fmla="*/ 64 w 175"/>
                <a:gd name="T35" fmla="*/ 75 h 156"/>
                <a:gd name="T36" fmla="*/ 61 w 175"/>
                <a:gd name="T37" fmla="*/ 78 h 156"/>
                <a:gd name="T38" fmla="*/ 61 w 175"/>
                <a:gd name="T39" fmla="*/ 78 h 156"/>
                <a:gd name="T40" fmla="*/ 59 w 175"/>
                <a:gd name="T41" fmla="*/ 81 h 156"/>
                <a:gd name="T42" fmla="*/ 61 w 175"/>
                <a:gd name="T43" fmla="*/ 78 h 156"/>
                <a:gd name="T44" fmla="*/ 55 w 175"/>
                <a:gd name="T45" fmla="*/ 72 h 156"/>
                <a:gd name="T46" fmla="*/ 58 w 175"/>
                <a:gd name="T47" fmla="*/ 67 h 156"/>
                <a:gd name="T48" fmla="*/ 60 w 175"/>
                <a:gd name="T49" fmla="*/ 59 h 156"/>
                <a:gd name="T50" fmla="*/ 68 w 175"/>
                <a:gd name="T51" fmla="*/ 55 h 156"/>
                <a:gd name="T52" fmla="*/ 69 w 175"/>
                <a:gd name="T53" fmla="*/ 54 h 156"/>
                <a:gd name="T54" fmla="*/ 91 w 175"/>
                <a:gd name="T55" fmla="*/ 50 h 156"/>
                <a:gd name="T56" fmla="*/ 110 w 175"/>
                <a:gd name="T57" fmla="*/ 53 h 156"/>
                <a:gd name="T58" fmla="*/ 144 w 175"/>
                <a:gd name="T59" fmla="*/ 33 h 156"/>
                <a:gd name="T60" fmla="*/ 105 w 175"/>
                <a:gd name="T61" fmla="*/ 0 h 156"/>
                <a:gd name="T62" fmla="*/ 65 w 175"/>
                <a:gd name="T63" fmla="*/ 40 h 156"/>
                <a:gd name="T64" fmla="*/ 65 w 175"/>
                <a:gd name="T65" fmla="*/ 41 h 156"/>
                <a:gd name="T66" fmla="*/ 52 w 175"/>
                <a:gd name="T67" fmla="*/ 28 h 156"/>
                <a:gd name="T68" fmla="*/ 37 w 175"/>
                <a:gd name="T69" fmla="*/ 24 h 156"/>
                <a:gd name="T70" fmla="*/ 4 w 175"/>
                <a:gd name="T71" fmla="*/ 57 h 156"/>
                <a:gd name="T72" fmla="*/ 7 w 175"/>
                <a:gd name="T73" fmla="*/ 69 h 156"/>
                <a:gd name="T74" fmla="*/ 13 w 175"/>
                <a:gd name="T75" fmla="*/ 79 h 156"/>
                <a:gd name="T76" fmla="*/ 0 w 175"/>
                <a:gd name="T77" fmla="*/ 103 h 156"/>
                <a:gd name="T78" fmla="*/ 15 w 175"/>
                <a:gd name="T79" fmla="*/ 128 h 156"/>
                <a:gd name="T80" fmla="*/ 21 w 175"/>
                <a:gd name="T81" fmla="*/ 130 h 156"/>
                <a:gd name="T82" fmla="*/ 19 w 175"/>
                <a:gd name="T83" fmla="*/ 138 h 156"/>
                <a:gd name="T84" fmla="*/ 19 w 175"/>
                <a:gd name="T85" fmla="*/ 141 h 156"/>
                <a:gd name="T86" fmla="*/ 37 w 175"/>
                <a:gd name="T87" fmla="*/ 156 h 156"/>
                <a:gd name="T88" fmla="*/ 54 w 175"/>
                <a:gd name="T89" fmla="*/ 144 h 156"/>
                <a:gd name="T90" fmla="*/ 55 w 175"/>
                <a:gd name="T91" fmla="*/ 138 h 156"/>
                <a:gd name="T92" fmla="*/ 54 w 175"/>
                <a:gd name="T93" fmla="*/ 134 h 156"/>
                <a:gd name="T94" fmla="*/ 60 w 175"/>
                <a:gd name="T95" fmla="*/ 129 h 156"/>
                <a:gd name="T96" fmla="*/ 60 w 175"/>
                <a:gd name="T97" fmla="*/ 129 h 156"/>
                <a:gd name="T98" fmla="*/ 60 w 175"/>
                <a:gd name="T99" fmla="*/ 129 h 156"/>
                <a:gd name="T100" fmla="*/ 91 w 175"/>
                <a:gd name="T101" fmla="*/ 144 h 156"/>
                <a:gd name="T102" fmla="*/ 124 w 175"/>
                <a:gd name="T103" fmla="*/ 126 h 156"/>
                <a:gd name="T104" fmla="*/ 135 w 175"/>
                <a:gd name="T105" fmla="*/ 136 h 156"/>
                <a:gd name="T106" fmla="*/ 145 w 175"/>
                <a:gd name="T107" fmla="*/ 138 h 156"/>
                <a:gd name="T108" fmla="*/ 170 w 175"/>
                <a:gd name="T109" fmla="*/ 113 h 156"/>
                <a:gd name="T110" fmla="*/ 169 w 175"/>
                <a:gd name="T111" fmla="*/ 106 h 156"/>
                <a:gd name="T112" fmla="*/ 163 w 175"/>
                <a:gd name="T113" fmla="*/ 97 h 156"/>
                <a:gd name="T114" fmla="*/ 53 w 175"/>
                <a:gd name="T115" fmla="*/ 120 h 156"/>
                <a:gd name="T116" fmla="*/ 54 w 175"/>
                <a:gd name="T117" fmla="*/ 119 h 156"/>
                <a:gd name="T118" fmla="*/ 55 w 175"/>
                <a:gd name="T119" fmla="*/ 122 h 156"/>
                <a:gd name="T120" fmla="*/ 53 w 175"/>
                <a:gd name="T121" fmla="*/ 12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5" h="156">
                  <a:moveTo>
                    <a:pt x="163" y="97"/>
                  </a:moveTo>
                  <a:cubicBezTo>
                    <a:pt x="170" y="91"/>
                    <a:pt x="175" y="83"/>
                    <a:pt x="175" y="73"/>
                  </a:cubicBezTo>
                  <a:cubicBezTo>
                    <a:pt x="175" y="62"/>
                    <a:pt x="168" y="52"/>
                    <a:pt x="159" y="47"/>
                  </a:cubicBezTo>
                  <a:cubicBezTo>
                    <a:pt x="155" y="45"/>
                    <a:pt x="150" y="44"/>
                    <a:pt x="145" y="44"/>
                  </a:cubicBezTo>
                  <a:cubicBezTo>
                    <a:pt x="145" y="44"/>
                    <a:pt x="145" y="44"/>
                    <a:pt x="145" y="44"/>
                  </a:cubicBezTo>
                  <a:cubicBezTo>
                    <a:pt x="134" y="44"/>
                    <a:pt x="125" y="50"/>
                    <a:pt x="120" y="58"/>
                  </a:cubicBezTo>
                  <a:cubicBezTo>
                    <a:pt x="125" y="61"/>
                    <a:pt x="129" y="65"/>
                    <a:pt x="132" y="69"/>
                  </a:cubicBezTo>
                  <a:cubicBezTo>
                    <a:pt x="135" y="73"/>
                    <a:pt x="138" y="77"/>
                    <a:pt x="140" y="81"/>
                  </a:cubicBezTo>
                  <a:cubicBezTo>
                    <a:pt x="141" y="84"/>
                    <a:pt x="142" y="86"/>
                    <a:pt x="143" y="89"/>
                  </a:cubicBezTo>
                  <a:cubicBezTo>
                    <a:pt x="138" y="89"/>
                    <a:pt x="133" y="92"/>
                    <a:pt x="129" y="95"/>
                  </a:cubicBezTo>
                  <a:cubicBezTo>
                    <a:pt x="129" y="93"/>
                    <a:pt x="128" y="91"/>
                    <a:pt x="128" y="90"/>
                  </a:cubicBezTo>
                  <a:cubicBezTo>
                    <a:pt x="126" y="85"/>
                    <a:pt x="123" y="81"/>
                    <a:pt x="120" y="77"/>
                  </a:cubicBezTo>
                  <a:cubicBezTo>
                    <a:pt x="118" y="76"/>
                    <a:pt x="117" y="75"/>
                    <a:pt x="116" y="74"/>
                  </a:cubicBezTo>
                  <a:cubicBezTo>
                    <a:pt x="113" y="71"/>
                    <a:pt x="109" y="69"/>
                    <a:pt x="105" y="67"/>
                  </a:cubicBezTo>
                  <a:cubicBezTo>
                    <a:pt x="101" y="66"/>
                    <a:pt x="96" y="65"/>
                    <a:pt x="91" y="65"/>
                  </a:cubicBezTo>
                  <a:cubicBezTo>
                    <a:pt x="86" y="65"/>
                    <a:pt x="81" y="66"/>
                    <a:pt x="76" y="67"/>
                  </a:cubicBezTo>
                  <a:cubicBezTo>
                    <a:pt x="72" y="69"/>
                    <a:pt x="67" y="72"/>
                    <a:pt x="64" y="75"/>
                  </a:cubicBezTo>
                  <a:cubicBezTo>
                    <a:pt x="64" y="75"/>
                    <a:pt x="64" y="75"/>
                    <a:pt x="64" y="75"/>
                  </a:cubicBezTo>
                  <a:cubicBezTo>
                    <a:pt x="63" y="76"/>
                    <a:pt x="62" y="77"/>
                    <a:pt x="61" y="78"/>
                  </a:cubicBezTo>
                  <a:cubicBezTo>
                    <a:pt x="61" y="78"/>
                    <a:pt x="61" y="78"/>
                    <a:pt x="61" y="78"/>
                  </a:cubicBezTo>
                  <a:cubicBezTo>
                    <a:pt x="60" y="79"/>
                    <a:pt x="60" y="80"/>
                    <a:pt x="59" y="81"/>
                  </a:cubicBezTo>
                  <a:cubicBezTo>
                    <a:pt x="59" y="80"/>
                    <a:pt x="60" y="79"/>
                    <a:pt x="61" y="78"/>
                  </a:cubicBezTo>
                  <a:cubicBezTo>
                    <a:pt x="59" y="76"/>
                    <a:pt x="57" y="74"/>
                    <a:pt x="55" y="72"/>
                  </a:cubicBezTo>
                  <a:cubicBezTo>
                    <a:pt x="56" y="70"/>
                    <a:pt x="57" y="69"/>
                    <a:pt x="58" y="67"/>
                  </a:cubicBezTo>
                  <a:cubicBezTo>
                    <a:pt x="59" y="65"/>
                    <a:pt x="60" y="62"/>
                    <a:pt x="60" y="59"/>
                  </a:cubicBezTo>
                  <a:cubicBezTo>
                    <a:pt x="63" y="57"/>
                    <a:pt x="65" y="56"/>
                    <a:pt x="68" y="55"/>
                  </a:cubicBezTo>
                  <a:cubicBezTo>
                    <a:pt x="69" y="54"/>
                    <a:pt x="69" y="54"/>
                    <a:pt x="69" y="54"/>
                  </a:cubicBezTo>
                  <a:cubicBezTo>
                    <a:pt x="76" y="51"/>
                    <a:pt x="83" y="50"/>
                    <a:pt x="91" y="50"/>
                  </a:cubicBezTo>
                  <a:cubicBezTo>
                    <a:pt x="98" y="50"/>
                    <a:pt x="104" y="51"/>
                    <a:pt x="110" y="53"/>
                  </a:cubicBezTo>
                  <a:cubicBezTo>
                    <a:pt x="117" y="42"/>
                    <a:pt x="130" y="33"/>
                    <a:pt x="144" y="33"/>
                  </a:cubicBezTo>
                  <a:cubicBezTo>
                    <a:pt x="141" y="14"/>
                    <a:pt x="125" y="0"/>
                    <a:pt x="105" y="0"/>
                  </a:cubicBezTo>
                  <a:cubicBezTo>
                    <a:pt x="83" y="0"/>
                    <a:pt x="65" y="18"/>
                    <a:pt x="65" y="40"/>
                  </a:cubicBezTo>
                  <a:cubicBezTo>
                    <a:pt x="65" y="40"/>
                    <a:pt x="65" y="41"/>
                    <a:pt x="65" y="41"/>
                  </a:cubicBezTo>
                  <a:cubicBezTo>
                    <a:pt x="62" y="35"/>
                    <a:pt x="58" y="31"/>
                    <a:pt x="52" y="28"/>
                  </a:cubicBezTo>
                  <a:cubicBezTo>
                    <a:pt x="47" y="26"/>
                    <a:pt x="42" y="24"/>
                    <a:pt x="37" y="24"/>
                  </a:cubicBezTo>
                  <a:cubicBezTo>
                    <a:pt x="19" y="24"/>
                    <a:pt x="4" y="39"/>
                    <a:pt x="4" y="57"/>
                  </a:cubicBezTo>
                  <a:cubicBezTo>
                    <a:pt x="4" y="61"/>
                    <a:pt x="5" y="65"/>
                    <a:pt x="7" y="69"/>
                  </a:cubicBezTo>
                  <a:cubicBezTo>
                    <a:pt x="8" y="73"/>
                    <a:pt x="10" y="76"/>
                    <a:pt x="13" y="79"/>
                  </a:cubicBezTo>
                  <a:cubicBezTo>
                    <a:pt x="5" y="84"/>
                    <a:pt x="0" y="93"/>
                    <a:pt x="0" y="103"/>
                  </a:cubicBezTo>
                  <a:cubicBezTo>
                    <a:pt x="0" y="113"/>
                    <a:pt x="6" y="123"/>
                    <a:pt x="15" y="128"/>
                  </a:cubicBezTo>
                  <a:cubicBezTo>
                    <a:pt x="16" y="129"/>
                    <a:pt x="18" y="130"/>
                    <a:pt x="21" y="130"/>
                  </a:cubicBezTo>
                  <a:cubicBezTo>
                    <a:pt x="20" y="133"/>
                    <a:pt x="19" y="135"/>
                    <a:pt x="19" y="138"/>
                  </a:cubicBezTo>
                  <a:cubicBezTo>
                    <a:pt x="19" y="139"/>
                    <a:pt x="19" y="140"/>
                    <a:pt x="19" y="141"/>
                  </a:cubicBezTo>
                  <a:cubicBezTo>
                    <a:pt x="21" y="150"/>
                    <a:pt x="28" y="156"/>
                    <a:pt x="37" y="156"/>
                  </a:cubicBezTo>
                  <a:cubicBezTo>
                    <a:pt x="45" y="156"/>
                    <a:pt x="51" y="151"/>
                    <a:pt x="54" y="144"/>
                  </a:cubicBezTo>
                  <a:cubicBezTo>
                    <a:pt x="54" y="142"/>
                    <a:pt x="55" y="140"/>
                    <a:pt x="55" y="138"/>
                  </a:cubicBezTo>
                  <a:cubicBezTo>
                    <a:pt x="55" y="137"/>
                    <a:pt x="55" y="135"/>
                    <a:pt x="54" y="134"/>
                  </a:cubicBezTo>
                  <a:cubicBezTo>
                    <a:pt x="56" y="133"/>
                    <a:pt x="58" y="131"/>
                    <a:pt x="60" y="129"/>
                  </a:cubicBezTo>
                  <a:cubicBezTo>
                    <a:pt x="60" y="129"/>
                    <a:pt x="60" y="129"/>
                    <a:pt x="60" y="129"/>
                  </a:cubicBezTo>
                  <a:cubicBezTo>
                    <a:pt x="60" y="129"/>
                    <a:pt x="60" y="129"/>
                    <a:pt x="60" y="129"/>
                  </a:cubicBezTo>
                  <a:cubicBezTo>
                    <a:pt x="67" y="138"/>
                    <a:pt x="78" y="144"/>
                    <a:pt x="91" y="144"/>
                  </a:cubicBezTo>
                  <a:cubicBezTo>
                    <a:pt x="105" y="144"/>
                    <a:pt x="117" y="137"/>
                    <a:pt x="124" y="126"/>
                  </a:cubicBezTo>
                  <a:cubicBezTo>
                    <a:pt x="127" y="130"/>
                    <a:pt x="131" y="134"/>
                    <a:pt x="135" y="136"/>
                  </a:cubicBezTo>
                  <a:cubicBezTo>
                    <a:pt x="138" y="137"/>
                    <a:pt x="142" y="138"/>
                    <a:pt x="145" y="138"/>
                  </a:cubicBezTo>
                  <a:cubicBezTo>
                    <a:pt x="159" y="138"/>
                    <a:pt x="170" y="127"/>
                    <a:pt x="170" y="113"/>
                  </a:cubicBezTo>
                  <a:cubicBezTo>
                    <a:pt x="170" y="111"/>
                    <a:pt x="169" y="108"/>
                    <a:pt x="169" y="106"/>
                  </a:cubicBezTo>
                  <a:cubicBezTo>
                    <a:pt x="167" y="102"/>
                    <a:pt x="166" y="99"/>
                    <a:pt x="163" y="97"/>
                  </a:cubicBezTo>
                  <a:close/>
                  <a:moveTo>
                    <a:pt x="53" y="120"/>
                  </a:moveTo>
                  <a:cubicBezTo>
                    <a:pt x="53" y="119"/>
                    <a:pt x="54" y="119"/>
                    <a:pt x="54" y="119"/>
                  </a:cubicBezTo>
                  <a:cubicBezTo>
                    <a:pt x="54" y="120"/>
                    <a:pt x="55" y="121"/>
                    <a:pt x="55" y="122"/>
                  </a:cubicBezTo>
                  <a:cubicBezTo>
                    <a:pt x="54" y="121"/>
                    <a:pt x="54" y="120"/>
                    <a:pt x="53" y="12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359" name="Oval 622"/>
            <p:cNvSpPr>
              <a:spLocks noChangeArrowheads="1"/>
            </p:cNvSpPr>
            <p:nvPr/>
          </p:nvSpPr>
          <p:spPr bwMode="auto">
            <a:xfrm>
              <a:off x="5447155" y="1969284"/>
              <a:ext cx="41113" cy="40392"/>
            </a:xfrm>
            <a:prstGeom prst="ellipse">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360" name="Freeform 623"/>
            <p:cNvSpPr/>
            <p:nvPr/>
          </p:nvSpPr>
          <p:spPr bwMode="auto">
            <a:xfrm>
              <a:off x="5191822" y="2078197"/>
              <a:ext cx="286348" cy="257497"/>
            </a:xfrm>
            <a:custGeom>
              <a:avLst/>
              <a:gdLst>
                <a:gd name="T0" fmla="*/ 109 w 168"/>
                <a:gd name="T1" fmla="*/ 0 h 151"/>
                <a:gd name="T2" fmla="*/ 109 w 168"/>
                <a:gd name="T3" fmla="*/ 0 h 151"/>
                <a:gd name="T4" fmla="*/ 84 w 168"/>
                <a:gd name="T5" fmla="*/ 9 h 151"/>
                <a:gd name="T6" fmla="*/ 104 w 168"/>
                <a:gd name="T7" fmla="*/ 82 h 151"/>
                <a:gd name="T8" fmla="*/ 84 w 168"/>
                <a:gd name="T9" fmla="*/ 111 h 151"/>
                <a:gd name="T10" fmla="*/ 64 w 168"/>
                <a:gd name="T11" fmla="*/ 82 h 151"/>
                <a:gd name="T12" fmla="*/ 84 w 168"/>
                <a:gd name="T13" fmla="*/ 9 h 151"/>
                <a:gd name="T14" fmla="*/ 59 w 168"/>
                <a:gd name="T15" fmla="*/ 0 h 151"/>
                <a:gd name="T16" fmla="*/ 59 w 168"/>
                <a:gd name="T17" fmla="*/ 0 h 151"/>
                <a:gd name="T18" fmla="*/ 0 w 168"/>
                <a:gd name="T19" fmla="*/ 59 h 151"/>
                <a:gd name="T20" fmla="*/ 0 w 168"/>
                <a:gd name="T21" fmla="*/ 123 h 151"/>
                <a:gd name="T22" fmla="*/ 76 w 168"/>
                <a:gd name="T23" fmla="*/ 151 h 151"/>
                <a:gd name="T24" fmla="*/ 92 w 168"/>
                <a:gd name="T25" fmla="*/ 151 h 151"/>
                <a:gd name="T26" fmla="*/ 168 w 168"/>
                <a:gd name="T27" fmla="*/ 123 h 151"/>
                <a:gd name="T28" fmla="*/ 168 w 168"/>
                <a:gd name="T29" fmla="*/ 59 h 151"/>
                <a:gd name="T30" fmla="*/ 109 w 168"/>
                <a:gd name="T3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8" h="151">
                  <a:moveTo>
                    <a:pt x="109" y="0"/>
                  </a:moveTo>
                  <a:cubicBezTo>
                    <a:pt x="109" y="0"/>
                    <a:pt x="109" y="0"/>
                    <a:pt x="109" y="0"/>
                  </a:cubicBezTo>
                  <a:cubicBezTo>
                    <a:pt x="84" y="9"/>
                    <a:pt x="84" y="9"/>
                    <a:pt x="84" y="9"/>
                  </a:cubicBezTo>
                  <a:cubicBezTo>
                    <a:pt x="104" y="82"/>
                    <a:pt x="104" y="82"/>
                    <a:pt x="104" y="82"/>
                  </a:cubicBezTo>
                  <a:cubicBezTo>
                    <a:pt x="84" y="111"/>
                    <a:pt x="84" y="111"/>
                    <a:pt x="84" y="111"/>
                  </a:cubicBezTo>
                  <a:cubicBezTo>
                    <a:pt x="64" y="82"/>
                    <a:pt x="64" y="82"/>
                    <a:pt x="64" y="82"/>
                  </a:cubicBezTo>
                  <a:cubicBezTo>
                    <a:pt x="84" y="9"/>
                    <a:pt x="84" y="9"/>
                    <a:pt x="84" y="9"/>
                  </a:cubicBezTo>
                  <a:cubicBezTo>
                    <a:pt x="59" y="0"/>
                    <a:pt x="59" y="0"/>
                    <a:pt x="59" y="0"/>
                  </a:cubicBezTo>
                  <a:cubicBezTo>
                    <a:pt x="59" y="0"/>
                    <a:pt x="59" y="0"/>
                    <a:pt x="59" y="0"/>
                  </a:cubicBezTo>
                  <a:cubicBezTo>
                    <a:pt x="37" y="6"/>
                    <a:pt x="0" y="22"/>
                    <a:pt x="0" y="59"/>
                  </a:cubicBezTo>
                  <a:cubicBezTo>
                    <a:pt x="0" y="113"/>
                    <a:pt x="0" y="123"/>
                    <a:pt x="0" y="123"/>
                  </a:cubicBezTo>
                  <a:cubicBezTo>
                    <a:pt x="0" y="123"/>
                    <a:pt x="2" y="151"/>
                    <a:pt x="76" y="151"/>
                  </a:cubicBezTo>
                  <a:cubicBezTo>
                    <a:pt x="92" y="151"/>
                    <a:pt x="92" y="151"/>
                    <a:pt x="92" y="151"/>
                  </a:cubicBezTo>
                  <a:cubicBezTo>
                    <a:pt x="166" y="151"/>
                    <a:pt x="168" y="123"/>
                    <a:pt x="168" y="123"/>
                  </a:cubicBezTo>
                  <a:cubicBezTo>
                    <a:pt x="168" y="123"/>
                    <a:pt x="168" y="113"/>
                    <a:pt x="168" y="59"/>
                  </a:cubicBezTo>
                  <a:cubicBezTo>
                    <a:pt x="168" y="22"/>
                    <a:pt x="132" y="6"/>
                    <a:pt x="109"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361" name="Oval 624"/>
            <p:cNvSpPr>
              <a:spLocks noChangeArrowheads="1"/>
            </p:cNvSpPr>
            <p:nvPr/>
          </p:nvSpPr>
          <p:spPr bwMode="auto">
            <a:xfrm>
              <a:off x="5418303" y="2021937"/>
              <a:ext cx="27409" cy="27409"/>
            </a:xfrm>
            <a:prstGeom prst="ellipse">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362" name="Oval 625"/>
            <p:cNvSpPr>
              <a:spLocks noChangeArrowheads="1"/>
            </p:cNvSpPr>
            <p:nvPr/>
          </p:nvSpPr>
          <p:spPr bwMode="auto">
            <a:xfrm>
              <a:off x="5263229" y="1897156"/>
              <a:ext cx="144977" cy="168779"/>
            </a:xfrm>
            <a:prstGeom prst="ellipse">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grpSp>
      <p:sp>
        <p:nvSpPr>
          <p:cNvPr id="31" name="文本框 30"/>
          <p:cNvSpPr txBox="1"/>
          <p:nvPr/>
        </p:nvSpPr>
        <p:spPr>
          <a:xfrm>
            <a:off x="1763486" y="4718051"/>
            <a:ext cx="9557658" cy="1815882"/>
          </a:xfrm>
          <a:prstGeom prst="rect">
            <a:avLst/>
          </a:prstGeom>
          <a:noFill/>
        </p:spPr>
        <p:txBody>
          <a:bodyPr wrap="square" rtlCol="0">
            <a:spAutoFit/>
          </a:bodyPr>
          <a:lstStyle/>
          <a:p>
            <a:pPr algn="just"/>
            <a:r>
              <a:rPr lang="en-US" altLang="zh-CN" sz="2400" dirty="0">
                <a:latin typeface="楷体" charset="0"/>
                <a:ea typeface="楷体" charset="0"/>
              </a:rPr>
              <a:t>   </a:t>
            </a:r>
            <a:r>
              <a:rPr lang="zh-CN" altLang="en-US" sz="2800" dirty="0">
                <a:solidFill>
                  <a:srgbClr val="46646E"/>
                </a:solidFill>
                <a:latin typeface="楷体" charset="0"/>
                <a:ea typeface="楷体" charset="0"/>
              </a:rPr>
              <a:t>上述问题的症结，在于高校对学生事务管理重视不够，反映在大学章程中即是对于其规定的泛化和模糊。作为划分责任和权限依据的大学章程，应该成为除法律法规之外保证师生合法权益、对抗行政不合理命令的效力最高的规则。</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57"/>
                                        </p:tgtEl>
                                        <p:attrNameLst>
                                          <p:attrName>style.visibility</p:attrName>
                                        </p:attrNameLst>
                                      </p:cBhvr>
                                      <p:to>
                                        <p:strVal val="visible"/>
                                      </p:to>
                                    </p:set>
                                    <p:animEffect transition="in" filter="blinds(horizontal)">
                                      <p:cBhvr>
                                        <p:cTn id="25" dur="500"/>
                                        <p:tgtEl>
                                          <p:spTgt spid="35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blinds(horizontal)">
                                      <p:cBhvr>
                                        <p:cTn id="2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11" name="文本框 10"/>
          <p:cNvSpPr txBox="1"/>
          <p:nvPr/>
        </p:nvSpPr>
        <p:spPr>
          <a:xfrm flipH="1">
            <a:off x="2818130" y="2030730"/>
            <a:ext cx="7909560" cy="1310640"/>
          </a:xfrm>
          <a:prstGeom prst="rect">
            <a:avLst/>
          </a:prstGeom>
          <a:noFill/>
        </p:spPr>
        <p:txBody>
          <a:bodyPr wrap="square" rtlCol="0">
            <a:spAutoFit/>
          </a:bodyPr>
          <a:lstStyle/>
          <a:p>
            <a:pPr algn="l"/>
            <a:r>
              <a:rPr lang="zh-CN" altLang="en-US" sz="4000" b="1" dirty="0">
                <a:solidFill>
                  <a:srgbClr val="476671"/>
                </a:solidFill>
                <a:latin typeface="楷体" pitchFamily="49" charset="-122"/>
                <a:ea typeface="楷体" pitchFamily="49" charset="-122"/>
              </a:rPr>
              <a:t>作为高等教育有机组成部分的学生事务管理     </a:t>
            </a:r>
          </a:p>
        </p:txBody>
      </p:sp>
      <p:sp>
        <p:nvSpPr>
          <p:cNvPr id="12" name="文本框 11"/>
          <p:cNvSpPr txBox="1"/>
          <p:nvPr/>
        </p:nvSpPr>
        <p:spPr>
          <a:xfrm>
            <a:off x="2513330" y="3512185"/>
            <a:ext cx="9497695" cy="701040"/>
          </a:xfrm>
          <a:prstGeom prst="rect">
            <a:avLst/>
          </a:prstGeom>
          <a:noFill/>
        </p:spPr>
        <p:txBody>
          <a:bodyPr wrap="square" rtlCol="0">
            <a:spAutoFit/>
          </a:bodyPr>
          <a:lstStyle/>
          <a:p>
            <a:r>
              <a:rPr lang="zh-CN" altLang="en-US" sz="4000" b="1" dirty="0">
                <a:solidFill>
                  <a:srgbClr val="476671"/>
                </a:solidFill>
                <a:latin typeface="楷体" pitchFamily="49" charset="-122"/>
                <a:ea typeface="楷体" pitchFamily="49" charset="-122"/>
              </a:rPr>
              <a:t> 大学章程中学生事务管理规定之不足</a:t>
            </a:r>
          </a:p>
        </p:txBody>
      </p:sp>
      <p:sp>
        <p:nvSpPr>
          <p:cNvPr id="2" name="文本框 1"/>
          <p:cNvSpPr txBox="1"/>
          <p:nvPr/>
        </p:nvSpPr>
        <p:spPr>
          <a:xfrm>
            <a:off x="5010846" y="82274"/>
            <a:ext cx="1974126" cy="1107996"/>
          </a:xfrm>
          <a:prstGeom prst="rect">
            <a:avLst/>
          </a:prstGeom>
          <a:noFill/>
        </p:spPr>
        <p:txBody>
          <a:bodyPr wrap="square" rtlCol="0">
            <a:spAutoFit/>
          </a:bodyPr>
          <a:lstStyle/>
          <a:p>
            <a:r>
              <a:rPr lang="zh-CN" altLang="en-US" sz="6600" b="1" dirty="0">
                <a:solidFill>
                  <a:srgbClr val="46646E"/>
                </a:solidFill>
                <a:latin typeface="楷体" pitchFamily="49" charset="-122"/>
                <a:ea typeface="楷体" pitchFamily="49" charset="-122"/>
              </a:rPr>
              <a:t>目录</a:t>
            </a:r>
          </a:p>
        </p:txBody>
      </p:sp>
      <p:sp>
        <p:nvSpPr>
          <p:cNvPr id="15" name="文本框 14"/>
          <p:cNvSpPr txBox="1"/>
          <p:nvPr/>
        </p:nvSpPr>
        <p:spPr>
          <a:xfrm>
            <a:off x="2548255" y="4525645"/>
            <a:ext cx="9825355" cy="701040"/>
          </a:xfrm>
          <a:prstGeom prst="rect">
            <a:avLst/>
          </a:prstGeom>
          <a:noFill/>
        </p:spPr>
        <p:txBody>
          <a:bodyPr wrap="square" rtlCol="0">
            <a:spAutoFit/>
          </a:bodyPr>
          <a:lstStyle/>
          <a:p>
            <a:r>
              <a:rPr lang="zh-CN" altLang="en-US" sz="4000" b="1" dirty="0">
                <a:solidFill>
                  <a:srgbClr val="476671"/>
                </a:solidFill>
                <a:latin typeface="楷体" pitchFamily="49" charset="-122"/>
                <a:ea typeface="楷体" pitchFamily="49" charset="-122"/>
              </a:rPr>
              <a:t> 完善大学章程中学生事务管理的规定</a:t>
            </a:r>
          </a:p>
        </p:txBody>
      </p:sp>
      <p:sp>
        <p:nvSpPr>
          <p:cNvPr id="17" name="文本框 16"/>
          <p:cNvSpPr txBox="1"/>
          <p:nvPr/>
        </p:nvSpPr>
        <p:spPr>
          <a:xfrm>
            <a:off x="2493645" y="5688965"/>
            <a:ext cx="9709150" cy="701040"/>
          </a:xfrm>
          <a:prstGeom prst="rect">
            <a:avLst/>
          </a:prstGeom>
          <a:noFill/>
        </p:spPr>
        <p:txBody>
          <a:bodyPr wrap="square" rtlCol="0">
            <a:spAutoFit/>
          </a:bodyPr>
          <a:lstStyle/>
          <a:p>
            <a:r>
              <a:rPr lang="zh-CN" altLang="en-US" sz="4000" b="1" dirty="0">
                <a:solidFill>
                  <a:srgbClr val="476671"/>
                </a:solidFill>
                <a:latin typeface="楷体" pitchFamily="49" charset="-122"/>
                <a:ea typeface="楷体" pitchFamily="49" charset="-122"/>
              </a:rPr>
              <a:t> 结论——兼论大学章程制定的技术性 </a:t>
            </a:r>
          </a:p>
        </p:txBody>
      </p:sp>
      <p:sp>
        <p:nvSpPr>
          <p:cNvPr id="21" name="文本框 20"/>
          <p:cNvSpPr txBox="1"/>
          <p:nvPr/>
        </p:nvSpPr>
        <p:spPr>
          <a:xfrm flipH="1">
            <a:off x="1564640" y="1092200"/>
            <a:ext cx="9159875" cy="701040"/>
          </a:xfrm>
          <a:prstGeom prst="rect">
            <a:avLst/>
          </a:prstGeom>
          <a:noFill/>
        </p:spPr>
        <p:txBody>
          <a:bodyPr wrap="square" rtlCol="0">
            <a:spAutoFit/>
          </a:bodyPr>
          <a:lstStyle/>
          <a:p>
            <a:pPr algn="l"/>
            <a:r>
              <a:rPr lang="en-US" altLang="zh-CN" sz="4000" b="1" dirty="0">
                <a:solidFill>
                  <a:srgbClr val="476671"/>
                </a:solidFill>
                <a:latin typeface="楷体" pitchFamily="49" charset="-122"/>
                <a:ea typeface="楷体" pitchFamily="49" charset="-122"/>
              </a:rPr>
              <a:t>    </a:t>
            </a:r>
            <a:r>
              <a:rPr lang="zh-CN" altLang="en-US" sz="4000" b="1" dirty="0">
                <a:solidFill>
                  <a:srgbClr val="476671"/>
                </a:solidFill>
                <a:latin typeface="楷体" pitchFamily="49" charset="-122"/>
                <a:ea typeface="楷体" pitchFamily="49" charset="-122"/>
              </a:rPr>
              <a:t> 问题的提出</a:t>
            </a:r>
          </a:p>
        </p:txBody>
      </p:sp>
      <p:sp>
        <p:nvSpPr>
          <p:cNvPr id="22" name="椭圆 21"/>
          <p:cNvSpPr/>
          <p:nvPr/>
        </p:nvSpPr>
        <p:spPr>
          <a:xfrm>
            <a:off x="1419860" y="1085215"/>
            <a:ext cx="966470" cy="923925"/>
          </a:xfrm>
          <a:prstGeom prst="ellipse">
            <a:avLst/>
          </a:prstGeom>
          <a:noFill/>
          <a:ln w="28575">
            <a:solidFill>
              <a:srgbClr val="DBD4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476671"/>
                </a:solidFill>
                <a:latin typeface="楷体" pitchFamily="49" charset="-122"/>
                <a:ea typeface="楷体" pitchFamily="49" charset="-122"/>
              </a:rPr>
              <a:t>壹</a:t>
            </a:r>
          </a:p>
        </p:txBody>
      </p:sp>
      <p:sp>
        <p:nvSpPr>
          <p:cNvPr id="23" name="椭圆 22"/>
          <p:cNvSpPr/>
          <p:nvPr/>
        </p:nvSpPr>
        <p:spPr>
          <a:xfrm>
            <a:off x="1416685" y="2150110"/>
            <a:ext cx="995045" cy="980440"/>
          </a:xfrm>
          <a:prstGeom prst="ellipse">
            <a:avLst/>
          </a:prstGeom>
          <a:solidFill>
            <a:srgbClr val="476671"/>
          </a:solidFill>
          <a:ln w="28575">
            <a:solidFill>
              <a:srgbClr val="DBD4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latin typeface="楷体" pitchFamily="49" charset="-122"/>
                <a:ea typeface="楷体" pitchFamily="49" charset="-122"/>
              </a:rPr>
              <a:t>贰</a:t>
            </a:r>
          </a:p>
        </p:txBody>
      </p:sp>
      <p:sp>
        <p:nvSpPr>
          <p:cNvPr id="24" name="椭圆 23"/>
          <p:cNvSpPr/>
          <p:nvPr/>
        </p:nvSpPr>
        <p:spPr>
          <a:xfrm>
            <a:off x="1440180" y="3372485"/>
            <a:ext cx="908685" cy="894080"/>
          </a:xfrm>
          <a:prstGeom prst="ellipse">
            <a:avLst/>
          </a:prstGeom>
          <a:noFill/>
          <a:ln w="28575">
            <a:solidFill>
              <a:srgbClr val="DBD4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476671"/>
                </a:solidFill>
                <a:latin typeface="楷体" pitchFamily="49" charset="-122"/>
                <a:ea typeface="楷体" pitchFamily="49" charset="-122"/>
              </a:rPr>
              <a:t>叁</a:t>
            </a:r>
          </a:p>
        </p:txBody>
      </p:sp>
      <p:sp>
        <p:nvSpPr>
          <p:cNvPr id="25" name="椭圆 24"/>
          <p:cNvSpPr/>
          <p:nvPr/>
        </p:nvSpPr>
        <p:spPr>
          <a:xfrm>
            <a:off x="1407795" y="4434840"/>
            <a:ext cx="938530" cy="980440"/>
          </a:xfrm>
          <a:prstGeom prst="ellipse">
            <a:avLst/>
          </a:prstGeom>
          <a:solidFill>
            <a:srgbClr val="476671"/>
          </a:solidFill>
          <a:ln w="28575">
            <a:solidFill>
              <a:srgbClr val="DBD4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latin typeface="楷体" pitchFamily="49" charset="-122"/>
                <a:ea typeface="楷体" pitchFamily="49" charset="-122"/>
              </a:rPr>
              <a:t>肆</a:t>
            </a:r>
          </a:p>
        </p:txBody>
      </p:sp>
      <p:sp>
        <p:nvSpPr>
          <p:cNvPr id="26" name="椭圆 25"/>
          <p:cNvSpPr/>
          <p:nvPr/>
        </p:nvSpPr>
        <p:spPr>
          <a:xfrm>
            <a:off x="1426210" y="5645150"/>
            <a:ext cx="937260" cy="879475"/>
          </a:xfrm>
          <a:prstGeom prst="ellipse">
            <a:avLst/>
          </a:prstGeom>
          <a:noFill/>
          <a:ln w="28575">
            <a:solidFill>
              <a:srgbClr val="DBD4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rgbClr val="476671"/>
                </a:solidFill>
                <a:latin typeface="楷体" pitchFamily="49" charset="-122"/>
                <a:ea typeface="楷体" pitchFamily="49" charset="-122"/>
              </a:rPr>
              <a:t>伍</a:t>
            </a: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grpSp>
        <p:nvGrpSpPr>
          <p:cNvPr id="13" name="组合 12"/>
          <p:cNvGrpSpPr/>
          <p:nvPr/>
        </p:nvGrpSpPr>
        <p:grpSpPr>
          <a:xfrm>
            <a:off x="5380309" y="1446655"/>
            <a:ext cx="2795270" cy="4470400"/>
            <a:chOff x="4731026" y="1446655"/>
            <a:chExt cx="2795270" cy="4470400"/>
          </a:xfrm>
        </p:grpSpPr>
        <p:sp>
          <p:nvSpPr>
            <p:cNvPr id="6" name="矩形 5"/>
            <p:cNvSpPr/>
            <p:nvPr/>
          </p:nvSpPr>
          <p:spPr>
            <a:xfrm>
              <a:off x="5088059" y="1446655"/>
              <a:ext cx="1271889" cy="4394017"/>
            </a:xfrm>
            <a:prstGeom prst="rect">
              <a:avLst/>
            </a:prstGeom>
            <a:noFill/>
            <a:ln w="38100">
              <a:solidFill>
                <a:srgbClr val="46646E"/>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31026" y="1961322"/>
              <a:ext cx="2054087" cy="477078"/>
            </a:xfrm>
            <a:prstGeom prst="rect">
              <a:avLst/>
            </a:pr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407142" y="1607379"/>
              <a:ext cx="701853" cy="701040"/>
            </a:xfrm>
            <a:prstGeom prst="rect">
              <a:avLst/>
            </a:prstGeom>
            <a:noFill/>
          </p:spPr>
          <p:txBody>
            <a:bodyPr wrap="square" rtlCol="0">
              <a:spAutoFit/>
            </a:bodyPr>
            <a:lstStyle/>
            <a:p>
              <a:r>
                <a:rPr lang="en-US" altLang="zh-CN" sz="4000" b="1" dirty="0" smtClean="0">
                  <a:solidFill>
                    <a:srgbClr val="46646E"/>
                  </a:solidFill>
                  <a:latin typeface="楷体" pitchFamily="49" charset="-122"/>
                  <a:ea typeface="楷体" pitchFamily="49" charset="-122"/>
                </a:rPr>
                <a:t>05</a:t>
              </a:r>
              <a:endParaRPr lang="zh-CN" altLang="en-US" sz="4000" b="1" dirty="0">
                <a:solidFill>
                  <a:srgbClr val="46646E"/>
                </a:solidFill>
                <a:latin typeface="楷体" pitchFamily="49" charset="-122"/>
                <a:ea typeface="楷体" pitchFamily="49" charset="-122"/>
              </a:endParaRPr>
            </a:p>
          </p:txBody>
        </p:sp>
        <p:sp>
          <p:nvSpPr>
            <p:cNvPr id="9" name="文本框 8"/>
            <p:cNvSpPr txBox="1"/>
            <p:nvPr/>
          </p:nvSpPr>
          <p:spPr>
            <a:xfrm>
              <a:off x="5012633" y="2156859"/>
              <a:ext cx="1437861" cy="400110"/>
            </a:xfrm>
            <a:prstGeom prst="rect">
              <a:avLst/>
            </a:prstGeom>
            <a:noFill/>
          </p:spPr>
          <p:txBody>
            <a:bodyPr wrap="square" rtlCol="0">
              <a:spAutoFit/>
            </a:bodyPr>
            <a:lstStyle/>
            <a:p>
              <a:r>
                <a:rPr lang="en-US" altLang="zh-CN" sz="2000" b="1" dirty="0">
                  <a:solidFill>
                    <a:srgbClr val="46646E"/>
                  </a:solidFill>
                  <a:latin typeface="Adobe 宋体 Std L" panose="02020300000000000000" pitchFamily="18" charset="-122"/>
                  <a:ea typeface="Adobe 宋体 Std L" panose="02020300000000000000" pitchFamily="18" charset="-122"/>
                </a:rPr>
                <a:t>THE  ONE</a:t>
              </a:r>
              <a:endParaRPr lang="zh-CN" altLang="en-US" sz="2000" b="1" dirty="0">
                <a:solidFill>
                  <a:srgbClr val="46646E"/>
                </a:solidFill>
                <a:latin typeface="Adobe 宋体 Std L" panose="02020300000000000000" pitchFamily="18" charset="-122"/>
                <a:ea typeface="Adobe 宋体 Std L" panose="02020300000000000000" pitchFamily="18" charset="-122"/>
              </a:endParaRPr>
            </a:p>
          </p:txBody>
        </p:sp>
        <p:sp>
          <p:nvSpPr>
            <p:cNvPr id="10" name="文本框 9"/>
            <p:cNvSpPr txBox="1"/>
            <p:nvPr/>
          </p:nvSpPr>
          <p:spPr>
            <a:xfrm>
              <a:off x="6368056" y="1527300"/>
              <a:ext cx="1158240" cy="4389755"/>
            </a:xfrm>
            <a:prstGeom prst="rect">
              <a:avLst/>
            </a:prstGeom>
            <a:noFill/>
          </p:spPr>
          <p:txBody>
            <a:bodyPr vert="eaVert" wrap="square" rtlCol="0">
              <a:spAutoFit/>
            </a:bodyPr>
            <a:lstStyle/>
            <a:p>
              <a:r>
                <a:rPr lang="en-US" altLang="zh-CN" sz="3200" b="1" dirty="0">
                  <a:solidFill>
                    <a:srgbClr val="46646E"/>
                  </a:solidFill>
                  <a:latin typeface="楷体" pitchFamily="49" charset="-122"/>
                  <a:ea typeface="楷体" pitchFamily="49" charset="-122"/>
                </a:rPr>
                <a:t>  </a:t>
              </a:r>
              <a:r>
                <a:rPr lang="zh-CN" altLang="en-US" sz="3200" b="1" dirty="0">
                  <a:solidFill>
                    <a:srgbClr val="46646E"/>
                  </a:solidFill>
                  <a:latin typeface="楷体" pitchFamily="49" charset="-122"/>
                  <a:ea typeface="楷体" pitchFamily="49" charset="-122"/>
                </a:rPr>
                <a:t>结论</a:t>
              </a:r>
              <a:r>
                <a:rPr lang="en-US" altLang="zh-CN" sz="3200" b="1" dirty="0">
                  <a:solidFill>
                    <a:srgbClr val="46646E"/>
                  </a:solidFill>
                  <a:latin typeface="楷体" pitchFamily="49" charset="-122"/>
                  <a:ea typeface="楷体" pitchFamily="49" charset="-122"/>
                </a:rPr>
                <a:t>——</a:t>
              </a:r>
              <a:r>
                <a:rPr lang="zh-CN" altLang="en-US" sz="3200" b="1" dirty="0">
                  <a:solidFill>
                    <a:srgbClr val="46646E"/>
                  </a:solidFill>
                  <a:latin typeface="楷体" pitchFamily="49" charset="-122"/>
                  <a:ea typeface="楷体" pitchFamily="49" charset="-122"/>
                </a:rPr>
                <a:t>兼论大学章程制定的技术性</a:t>
              </a:r>
            </a:p>
          </p:txBody>
        </p:sp>
      </p:grpSp>
      <p:sp>
        <p:nvSpPr>
          <p:cNvPr id="11" name="矩形 10"/>
          <p:cNvSpPr/>
          <p:nvPr/>
        </p:nvSpPr>
        <p:spPr>
          <a:xfrm>
            <a:off x="0" y="3256722"/>
            <a:ext cx="848139" cy="344557"/>
          </a:xfrm>
          <a:prstGeom prst="rect">
            <a:avLst/>
          </a:prstGeom>
          <a:solidFill>
            <a:srgbClr val="AD9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43861" y="3256722"/>
            <a:ext cx="848139" cy="344557"/>
          </a:xfrm>
          <a:prstGeom prst="rect">
            <a:avLst/>
          </a:prstGeom>
          <a:solidFill>
            <a:srgbClr val="466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p:nvPr/>
        </p:nvSpPr>
        <p:spPr>
          <a:xfrm rot="10800000">
            <a:off x="228348" y="3343861"/>
            <a:ext cx="391441" cy="170277"/>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5" name="KSO_Shape"/>
          <p:cNvSpPr/>
          <p:nvPr/>
        </p:nvSpPr>
        <p:spPr>
          <a:xfrm>
            <a:off x="11572209" y="3329279"/>
            <a:ext cx="391441" cy="199439"/>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16" name="图片 15"/>
          <p:cNvPicPr>
            <a:picLocks noChangeAspect="1"/>
          </p:cNvPicPr>
          <p:nvPr/>
        </p:nvPicPr>
        <p:blipFill rotWithShape="1">
          <a:blip r:embed="rId3" cstate="print">
            <a:extLst>
              <a:ext uri="{28A0092B-C50C-407E-A947-70E740481C1C}">
                <a14:useLocalDpi xmlns="" xmlns:a14="http://schemas.microsoft.com/office/drawing/2010/main" val="0"/>
              </a:ext>
            </a:extLst>
          </a:blip>
          <a:srcRect r="24652"/>
          <a:stretch>
            <a:fillRect/>
          </a:stretch>
        </p:blipFill>
        <p:spPr>
          <a:xfrm>
            <a:off x="4429029" y="2210118"/>
            <a:ext cx="2580202" cy="3791278"/>
          </a:xfrm>
          <a:prstGeom prst="rect">
            <a:avLst/>
          </a:prstGeom>
        </p:spPr>
      </p:pic>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4" name="矩形 3"/>
          <p:cNvSpPr/>
          <p:nvPr/>
        </p:nvSpPr>
        <p:spPr>
          <a:xfrm>
            <a:off x="0" y="413914"/>
            <a:ext cx="786106"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4947" y="396749"/>
            <a:ext cx="556212" cy="457200"/>
          </a:xfrm>
          <a:prstGeom prst="rect">
            <a:avLst/>
          </a:prstGeom>
          <a:noFill/>
        </p:spPr>
        <p:txBody>
          <a:bodyPr wrap="square" rtlCol="0">
            <a:spAutoFit/>
          </a:bodyPr>
          <a:lstStyle/>
          <a:p>
            <a:pPr algn="dist"/>
            <a:r>
              <a:rPr lang="en-US" altLang="zh-CN" sz="2400" dirty="0" smtClean="0">
                <a:solidFill>
                  <a:schemeClr val="bg1"/>
                </a:solidFill>
                <a:latin typeface="楷体" pitchFamily="49" charset="-122"/>
                <a:ea typeface="楷体" pitchFamily="49" charset="-122"/>
              </a:rPr>
              <a:t>05</a:t>
            </a:r>
            <a:endParaRPr lang="zh-CN" altLang="en-US" sz="2400" dirty="0">
              <a:solidFill>
                <a:schemeClr val="bg1"/>
              </a:solidFill>
              <a:latin typeface="楷体" pitchFamily="49" charset="-122"/>
              <a:ea typeface="楷体" pitchFamily="49" charset="-122"/>
            </a:endParaRPr>
          </a:p>
        </p:txBody>
      </p:sp>
      <p:sp>
        <p:nvSpPr>
          <p:cNvPr id="5" name="矩形 4"/>
          <p:cNvSpPr/>
          <p:nvPr/>
        </p:nvSpPr>
        <p:spPr>
          <a:xfrm>
            <a:off x="850253" y="413914"/>
            <a:ext cx="114947"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3" cstate="print">
            <a:extLst>
              <a:ext uri="{28A0092B-C50C-407E-A947-70E740481C1C}">
                <a14:useLocalDpi xmlns="" xmlns:a14="http://schemas.microsoft.com/office/drawing/2010/main" val="0"/>
              </a:ext>
            </a:extLst>
          </a:blip>
          <a:srcRect r="24652"/>
          <a:stretch>
            <a:fillRect/>
          </a:stretch>
        </p:blipFill>
        <p:spPr>
          <a:xfrm>
            <a:off x="163195" y="2362835"/>
            <a:ext cx="2205990" cy="4114165"/>
          </a:xfrm>
          <a:prstGeom prst="rect">
            <a:avLst/>
          </a:prstGeom>
          <a:ln>
            <a:solidFill>
              <a:schemeClr val="bg1"/>
            </a:solidFill>
          </a:ln>
        </p:spPr>
      </p:pic>
      <p:sp>
        <p:nvSpPr>
          <p:cNvPr id="2" name="文本框 1"/>
          <p:cNvSpPr txBox="1"/>
          <p:nvPr/>
        </p:nvSpPr>
        <p:spPr>
          <a:xfrm>
            <a:off x="2191657" y="790575"/>
            <a:ext cx="8694057" cy="1384995"/>
          </a:xfrm>
          <a:prstGeom prst="rect">
            <a:avLst/>
          </a:prstGeom>
          <a:noFill/>
        </p:spPr>
        <p:txBody>
          <a:bodyPr wrap="square" rtlCol="0">
            <a:spAutoFit/>
          </a:bodyPr>
          <a:lstStyle/>
          <a:p>
            <a:pPr algn="just"/>
            <a:r>
              <a:rPr lang="en-US" altLang="zh-CN" sz="2400" b="1" dirty="0">
                <a:solidFill>
                  <a:srgbClr val="46646E"/>
                </a:solidFill>
                <a:latin typeface="楷体" charset="0"/>
                <a:ea typeface="楷体" charset="0"/>
              </a:rPr>
              <a:t>   </a:t>
            </a:r>
            <a:r>
              <a:rPr lang="zh-CN" altLang="en-US" sz="2800" b="1" dirty="0">
                <a:solidFill>
                  <a:srgbClr val="46646E"/>
                </a:solidFill>
                <a:latin typeface="楷体" charset="0"/>
                <a:ea typeface="楷体" charset="0"/>
              </a:rPr>
              <a:t>弥补法律之空白，彰显学校之特色，是大学章程的题中之义。针对当前大学章程规范的不足，我们需要强调章程制定的技术性。</a:t>
            </a:r>
          </a:p>
        </p:txBody>
      </p:sp>
      <p:sp>
        <p:nvSpPr>
          <p:cNvPr id="7" name="文本框 6"/>
          <p:cNvSpPr txBox="1"/>
          <p:nvPr/>
        </p:nvSpPr>
        <p:spPr>
          <a:xfrm>
            <a:off x="3057797" y="2220414"/>
            <a:ext cx="7290889" cy="1815882"/>
          </a:xfrm>
          <a:prstGeom prst="rect">
            <a:avLst/>
          </a:prstGeom>
          <a:noFill/>
        </p:spPr>
        <p:txBody>
          <a:bodyPr wrap="square" rtlCol="0">
            <a:spAutoFit/>
          </a:bodyPr>
          <a:lstStyle/>
          <a:p>
            <a:pPr algn="just"/>
            <a:r>
              <a:rPr lang="en-US" altLang="zh-CN" sz="2800" b="1" dirty="0">
                <a:solidFill>
                  <a:srgbClr val="46646E"/>
                </a:solidFill>
                <a:latin typeface="楷体" charset="0"/>
                <a:ea typeface="楷体" charset="0"/>
              </a:rPr>
              <a:t>   1</a:t>
            </a:r>
            <a:r>
              <a:rPr lang="zh-CN" altLang="en-US" sz="2800" b="1" dirty="0">
                <a:solidFill>
                  <a:srgbClr val="46646E"/>
                </a:solidFill>
                <a:latin typeface="楷体" charset="0"/>
                <a:ea typeface="楷体" charset="0"/>
              </a:rPr>
              <a:t>、原则性与具体性的平衡与取舍。在学生事务管理层面，应当给出较为具体的规定和指引。盖因学生事务管理多涉及学生权利义务等与学生切身利益密切相关的事项。</a:t>
            </a:r>
          </a:p>
        </p:txBody>
      </p:sp>
      <p:sp>
        <p:nvSpPr>
          <p:cNvPr id="19" name="文本框 18"/>
          <p:cNvSpPr txBox="1"/>
          <p:nvPr/>
        </p:nvSpPr>
        <p:spPr>
          <a:xfrm>
            <a:off x="3149601" y="4221843"/>
            <a:ext cx="7242628" cy="2246769"/>
          </a:xfrm>
          <a:prstGeom prst="rect">
            <a:avLst/>
          </a:prstGeom>
          <a:noFill/>
        </p:spPr>
        <p:txBody>
          <a:bodyPr wrap="square" rtlCol="0">
            <a:spAutoFit/>
          </a:bodyPr>
          <a:lstStyle/>
          <a:p>
            <a:pPr algn="just"/>
            <a:r>
              <a:rPr lang="en-US" altLang="zh-CN" sz="2800" dirty="0">
                <a:solidFill>
                  <a:srgbClr val="46646E"/>
                </a:solidFill>
                <a:latin typeface="楷体" charset="0"/>
                <a:ea typeface="楷体" charset="0"/>
              </a:rPr>
              <a:t>  </a:t>
            </a:r>
            <a:r>
              <a:rPr lang="en-US" altLang="zh-CN" sz="2800" b="1" dirty="0">
                <a:solidFill>
                  <a:srgbClr val="46646E"/>
                </a:solidFill>
                <a:latin typeface="楷体" charset="0"/>
                <a:ea typeface="楷体" charset="0"/>
              </a:rPr>
              <a:t>2</a:t>
            </a:r>
            <a:r>
              <a:rPr lang="zh-CN" altLang="en-US" sz="2800" b="1" dirty="0">
                <a:solidFill>
                  <a:srgbClr val="46646E"/>
                </a:solidFill>
                <a:latin typeface="楷体" charset="0"/>
                <a:ea typeface="楷体" charset="0"/>
              </a:rPr>
              <a:t>、兼顾实体正义与程序正义。高校和学生之间并非完全平等的契约关系或协商关系，若不关注对学生权利的实现和处理程序的公正性，很难真正做到对学生权利处分的</a:t>
            </a:r>
            <a:r>
              <a:rPr lang="en-US" altLang="zh-CN" sz="2800" b="1" dirty="0">
                <a:solidFill>
                  <a:srgbClr val="46646E"/>
                </a:solidFill>
                <a:latin typeface="楷体" charset="0"/>
                <a:ea typeface="楷体" charset="0"/>
              </a:rPr>
              <a:t>“</a:t>
            </a:r>
            <a:r>
              <a:rPr lang="zh-CN" altLang="en-US" sz="2800" b="1" dirty="0">
                <a:solidFill>
                  <a:srgbClr val="46646E"/>
                </a:solidFill>
                <a:latin typeface="楷体" charset="0"/>
                <a:ea typeface="楷体" charset="0"/>
              </a:rPr>
              <a:t>实体公正</a:t>
            </a:r>
            <a:r>
              <a:rPr lang="en-US" altLang="zh-CN" sz="2800" b="1" dirty="0">
                <a:solidFill>
                  <a:srgbClr val="46646E"/>
                </a:solidFill>
                <a:latin typeface="楷体" charset="0"/>
                <a:ea typeface="楷体" charset="0"/>
              </a:rPr>
              <a:t>”</a:t>
            </a:r>
            <a:r>
              <a:rPr lang="zh-CN" altLang="en-US" sz="2800" b="1" dirty="0">
                <a:solidFill>
                  <a:srgbClr val="46646E"/>
                </a:solidFill>
                <a:latin typeface="楷体" charset="0"/>
                <a:ea typeface="楷体" charset="0"/>
              </a:rPr>
              <a:t>。</a:t>
            </a:r>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2" name="矩形 1"/>
          <p:cNvSpPr/>
          <p:nvPr/>
        </p:nvSpPr>
        <p:spPr>
          <a:xfrm>
            <a:off x="0" y="4267200"/>
            <a:ext cx="12192000" cy="25908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352261" y="699052"/>
            <a:ext cx="7487478" cy="4863548"/>
          </a:xfrm>
          <a:prstGeom prst="roundRect">
            <a:avLst/>
          </a:prstGeom>
          <a:solidFill>
            <a:srgbClr val="FAF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955235" y="1242391"/>
            <a:ext cx="6281530" cy="3776870"/>
          </a:xfrm>
          <a:prstGeom prst="rect">
            <a:avLst/>
          </a:pr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9372600" y="2806148"/>
            <a:ext cx="331304" cy="331304"/>
          </a:xfrm>
          <a:prstGeom prst="ellipse">
            <a:avLst/>
          </a:prstGeom>
          <a:solidFill>
            <a:srgbClr val="466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itchFamily="49" charset="-122"/>
              <a:ea typeface="楷体" pitchFamily="49" charset="-122"/>
            </a:endParaRPr>
          </a:p>
        </p:txBody>
      </p:sp>
      <p:sp>
        <p:nvSpPr>
          <p:cNvPr id="7" name="圆角矩形 6"/>
          <p:cNvSpPr/>
          <p:nvPr/>
        </p:nvSpPr>
        <p:spPr>
          <a:xfrm>
            <a:off x="2517913" y="2806148"/>
            <a:ext cx="119270" cy="983974"/>
          </a:xfrm>
          <a:prstGeom prst="roundRect">
            <a:avLst/>
          </a:prstGeom>
          <a:solidFill>
            <a:srgbClr val="466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楷体" pitchFamily="49" charset="-122"/>
              <a:ea typeface="楷体" pitchFamily="49" charset="-122"/>
            </a:endParaRPr>
          </a:p>
        </p:txBody>
      </p:sp>
      <p:pic>
        <p:nvPicPr>
          <p:cNvPr id="5" name="图片 4"/>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b="6430"/>
          <a:stretch>
            <a:fillRect/>
          </a:stretch>
        </p:blipFill>
        <p:spPr>
          <a:xfrm rot="20897952">
            <a:off x="5044140" y="536593"/>
            <a:ext cx="2103720" cy="2031264"/>
          </a:xfrm>
          <a:prstGeom prst="rect">
            <a:avLst/>
          </a:prstGeom>
        </p:spPr>
      </p:pic>
      <p:sp>
        <p:nvSpPr>
          <p:cNvPr id="8" name="文本框 7"/>
          <p:cNvSpPr txBox="1"/>
          <p:nvPr/>
        </p:nvSpPr>
        <p:spPr>
          <a:xfrm>
            <a:off x="3514090" y="2528570"/>
            <a:ext cx="5249545" cy="1920240"/>
          </a:xfrm>
          <a:prstGeom prst="rect">
            <a:avLst/>
          </a:prstGeom>
          <a:noFill/>
        </p:spPr>
        <p:txBody>
          <a:bodyPr wrap="square" rtlCol="0">
            <a:spAutoFit/>
          </a:bodyPr>
          <a:lstStyle/>
          <a:p>
            <a:pPr algn="dist"/>
            <a:r>
              <a:rPr lang="en-US" altLang="zh-CN" sz="6000" dirty="0">
                <a:solidFill>
                  <a:srgbClr val="476671"/>
                </a:solidFill>
                <a:latin typeface="楷体" pitchFamily="49" charset="-122"/>
                <a:ea typeface="楷体" pitchFamily="49" charset="-122"/>
              </a:rPr>
              <a:t>  </a:t>
            </a:r>
            <a:r>
              <a:rPr lang="zh-CN" altLang="en-US" sz="6000" dirty="0">
                <a:solidFill>
                  <a:srgbClr val="476671"/>
                </a:solidFill>
                <a:latin typeface="楷体" pitchFamily="49" charset="-122"/>
                <a:ea typeface="楷体" pitchFamily="49" charset="-122"/>
              </a:rPr>
              <a:t>感谢聆听</a:t>
            </a:r>
          </a:p>
          <a:p>
            <a:pPr algn="dist"/>
            <a:r>
              <a:rPr lang="zh-CN" altLang="en-US" sz="6000" dirty="0">
                <a:solidFill>
                  <a:srgbClr val="476671"/>
                </a:solidFill>
                <a:latin typeface="楷体" pitchFamily="49" charset="-122"/>
                <a:ea typeface="楷体" pitchFamily="49" charset="-122"/>
              </a:rPr>
              <a:t> 敬请批评指正！</a:t>
            </a: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grpSp>
        <p:nvGrpSpPr>
          <p:cNvPr id="13" name="组合 12"/>
          <p:cNvGrpSpPr/>
          <p:nvPr/>
        </p:nvGrpSpPr>
        <p:grpSpPr>
          <a:xfrm>
            <a:off x="4133509" y="1446655"/>
            <a:ext cx="3924935" cy="4986502"/>
            <a:chOff x="3484226" y="1446655"/>
            <a:chExt cx="3924935" cy="4986502"/>
          </a:xfrm>
        </p:grpSpPr>
        <p:sp>
          <p:nvSpPr>
            <p:cNvPr id="6" name="矩形 5"/>
            <p:cNvSpPr/>
            <p:nvPr/>
          </p:nvSpPr>
          <p:spPr>
            <a:xfrm>
              <a:off x="5088059" y="1446655"/>
              <a:ext cx="1271889" cy="4394017"/>
            </a:xfrm>
            <a:prstGeom prst="rect">
              <a:avLst/>
            </a:prstGeom>
            <a:noFill/>
            <a:ln w="38100">
              <a:solidFill>
                <a:srgbClr val="46646E"/>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3" cstate="print">
              <a:clrChange>
                <a:clrFrom>
                  <a:srgbClr val="FEFEFE"/>
                </a:clrFrom>
                <a:clrTo>
                  <a:srgbClr val="FEFEFE">
                    <a:alpha val="0"/>
                  </a:srgbClr>
                </a:clrTo>
              </a:clrChange>
              <a:extLst>
                <a:ext uri="{28A0092B-C50C-407E-A947-70E740481C1C}">
                  <a14:useLocalDpi xmlns="" xmlns:a14="http://schemas.microsoft.com/office/drawing/2010/main" val="0"/>
                </a:ext>
              </a:extLst>
            </a:blip>
            <a:srcRect b="6937"/>
            <a:stretch>
              <a:fillRect/>
            </a:stretch>
          </p:blipFill>
          <p:spPr>
            <a:xfrm>
              <a:off x="3484226" y="2609978"/>
              <a:ext cx="2875722" cy="3823179"/>
            </a:xfrm>
            <a:prstGeom prst="rect">
              <a:avLst/>
            </a:prstGeom>
          </p:spPr>
        </p:pic>
        <p:sp>
          <p:nvSpPr>
            <p:cNvPr id="7" name="矩形 6"/>
            <p:cNvSpPr/>
            <p:nvPr/>
          </p:nvSpPr>
          <p:spPr>
            <a:xfrm>
              <a:off x="4731026" y="1961322"/>
              <a:ext cx="2054087" cy="477078"/>
            </a:xfrm>
            <a:prstGeom prst="rect">
              <a:avLst/>
            </a:pr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407142" y="1607379"/>
              <a:ext cx="701853" cy="707886"/>
            </a:xfrm>
            <a:prstGeom prst="rect">
              <a:avLst/>
            </a:prstGeom>
            <a:noFill/>
          </p:spPr>
          <p:txBody>
            <a:bodyPr wrap="square" rtlCol="0">
              <a:spAutoFit/>
            </a:bodyPr>
            <a:lstStyle/>
            <a:p>
              <a:r>
                <a:rPr lang="en-US" altLang="zh-CN" sz="4000" b="1" dirty="0">
                  <a:solidFill>
                    <a:srgbClr val="46646E"/>
                  </a:solidFill>
                  <a:latin typeface="楷体" pitchFamily="49" charset="-122"/>
                  <a:ea typeface="楷体" pitchFamily="49" charset="-122"/>
                </a:rPr>
                <a:t>01</a:t>
              </a:r>
              <a:endParaRPr lang="zh-CN" altLang="en-US" sz="4000" b="1" dirty="0">
                <a:solidFill>
                  <a:srgbClr val="46646E"/>
                </a:solidFill>
                <a:latin typeface="楷体" pitchFamily="49" charset="-122"/>
                <a:ea typeface="楷体" pitchFamily="49" charset="-122"/>
              </a:endParaRPr>
            </a:p>
          </p:txBody>
        </p:sp>
        <p:sp>
          <p:nvSpPr>
            <p:cNvPr id="9" name="文本框 8"/>
            <p:cNvSpPr txBox="1"/>
            <p:nvPr/>
          </p:nvSpPr>
          <p:spPr>
            <a:xfrm>
              <a:off x="5012633" y="2156859"/>
              <a:ext cx="1437861" cy="400110"/>
            </a:xfrm>
            <a:prstGeom prst="rect">
              <a:avLst/>
            </a:prstGeom>
            <a:noFill/>
          </p:spPr>
          <p:txBody>
            <a:bodyPr wrap="square" rtlCol="0">
              <a:spAutoFit/>
            </a:bodyPr>
            <a:lstStyle/>
            <a:p>
              <a:r>
                <a:rPr lang="en-US" altLang="zh-CN" sz="2000" b="1" dirty="0">
                  <a:solidFill>
                    <a:srgbClr val="46646E"/>
                  </a:solidFill>
                  <a:latin typeface="Adobe 宋体 Std L" panose="02020300000000000000" pitchFamily="18" charset="-122"/>
                  <a:ea typeface="Adobe 宋体 Std L" panose="02020300000000000000" pitchFamily="18" charset="-122"/>
                </a:rPr>
                <a:t>THE  ONE</a:t>
              </a:r>
              <a:endParaRPr lang="zh-CN" altLang="en-US" sz="2000" b="1" dirty="0">
                <a:solidFill>
                  <a:srgbClr val="46646E"/>
                </a:solidFill>
                <a:latin typeface="Adobe 宋体 Std L" panose="02020300000000000000" pitchFamily="18" charset="-122"/>
                <a:ea typeface="Adobe 宋体 Std L" panose="02020300000000000000" pitchFamily="18" charset="-122"/>
              </a:endParaRPr>
            </a:p>
          </p:txBody>
        </p:sp>
        <p:sp>
          <p:nvSpPr>
            <p:cNvPr id="10" name="文本框 9"/>
            <p:cNvSpPr txBox="1"/>
            <p:nvPr/>
          </p:nvSpPr>
          <p:spPr>
            <a:xfrm>
              <a:off x="6616681" y="1933065"/>
              <a:ext cx="792480" cy="3301365"/>
            </a:xfrm>
            <a:prstGeom prst="rect">
              <a:avLst/>
            </a:prstGeom>
            <a:noFill/>
          </p:spPr>
          <p:txBody>
            <a:bodyPr vert="eaVert" wrap="square" rtlCol="0">
              <a:spAutoFit/>
            </a:bodyPr>
            <a:lstStyle/>
            <a:p>
              <a:r>
                <a:rPr lang="zh-CN" altLang="en-US" sz="4000" b="1" dirty="0">
                  <a:solidFill>
                    <a:srgbClr val="46646E"/>
                  </a:solidFill>
                  <a:latin typeface="楷体" pitchFamily="49" charset="-122"/>
                  <a:ea typeface="楷体" pitchFamily="49" charset="-122"/>
                </a:rPr>
                <a:t>问题的提出</a:t>
              </a:r>
            </a:p>
          </p:txBody>
        </p:sp>
      </p:grpSp>
      <p:sp>
        <p:nvSpPr>
          <p:cNvPr id="11" name="矩形 10"/>
          <p:cNvSpPr/>
          <p:nvPr/>
        </p:nvSpPr>
        <p:spPr>
          <a:xfrm>
            <a:off x="0" y="3256722"/>
            <a:ext cx="848139" cy="344557"/>
          </a:xfrm>
          <a:prstGeom prst="rect">
            <a:avLst/>
          </a:prstGeom>
          <a:solidFill>
            <a:srgbClr val="AD9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43861" y="3256722"/>
            <a:ext cx="848139" cy="344557"/>
          </a:xfrm>
          <a:prstGeom prst="rect">
            <a:avLst/>
          </a:prstGeom>
          <a:solidFill>
            <a:srgbClr val="466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p:nvPr/>
        </p:nvSpPr>
        <p:spPr>
          <a:xfrm rot="10800000">
            <a:off x="228348" y="3343861"/>
            <a:ext cx="391441" cy="170277"/>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5" name="KSO_Shape"/>
          <p:cNvSpPr/>
          <p:nvPr/>
        </p:nvSpPr>
        <p:spPr>
          <a:xfrm>
            <a:off x="11572209" y="3329279"/>
            <a:ext cx="391441" cy="199439"/>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sp>
        <p:nvSpPr>
          <p:cNvPr id="4" name="矩形 3"/>
          <p:cNvSpPr/>
          <p:nvPr/>
        </p:nvSpPr>
        <p:spPr>
          <a:xfrm>
            <a:off x="0" y="413914"/>
            <a:ext cx="786106"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4947" y="396749"/>
            <a:ext cx="556212" cy="461665"/>
          </a:xfrm>
          <a:prstGeom prst="rect">
            <a:avLst/>
          </a:prstGeom>
          <a:noFill/>
        </p:spPr>
        <p:txBody>
          <a:bodyPr wrap="square" rtlCol="0">
            <a:spAutoFit/>
          </a:bodyPr>
          <a:lstStyle/>
          <a:p>
            <a:pPr algn="dist"/>
            <a:r>
              <a:rPr lang="en-US" altLang="zh-CN" sz="2400" dirty="0">
                <a:solidFill>
                  <a:schemeClr val="bg1"/>
                </a:solidFill>
                <a:latin typeface="楷体" pitchFamily="49" charset="-122"/>
                <a:ea typeface="楷体" pitchFamily="49" charset="-122"/>
              </a:rPr>
              <a:t>01</a:t>
            </a:r>
            <a:endParaRPr lang="zh-CN" altLang="en-US" sz="2400" dirty="0">
              <a:solidFill>
                <a:schemeClr val="bg1"/>
              </a:solidFill>
              <a:latin typeface="楷体" pitchFamily="49" charset="-122"/>
              <a:ea typeface="楷体" pitchFamily="49" charset="-122"/>
            </a:endParaRPr>
          </a:p>
        </p:txBody>
      </p:sp>
      <p:sp>
        <p:nvSpPr>
          <p:cNvPr id="5" name="矩形 4"/>
          <p:cNvSpPr/>
          <p:nvPr/>
        </p:nvSpPr>
        <p:spPr>
          <a:xfrm>
            <a:off x="850253" y="413914"/>
            <a:ext cx="3141176"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6005" y="394092"/>
            <a:ext cx="2381510" cy="518160"/>
          </a:xfrm>
          <a:prstGeom prst="rect">
            <a:avLst/>
          </a:prstGeom>
          <a:noFill/>
        </p:spPr>
        <p:txBody>
          <a:bodyPr wrap="square" rtlCol="0">
            <a:spAutoFit/>
          </a:bodyPr>
          <a:lstStyle/>
          <a:p>
            <a:r>
              <a:rPr lang="zh-CN" altLang="en-US" sz="2800" b="1" dirty="0">
                <a:solidFill>
                  <a:srgbClr val="FAFBFC"/>
                </a:solidFill>
                <a:latin typeface="楷体" pitchFamily="49" charset="-122"/>
                <a:ea typeface="楷体" pitchFamily="49" charset="-122"/>
              </a:rPr>
              <a:t>问题的提出</a:t>
            </a:r>
          </a:p>
        </p:txBody>
      </p:sp>
      <p:sp>
        <p:nvSpPr>
          <p:cNvPr id="14" name="文本框 13"/>
          <p:cNvSpPr txBox="1"/>
          <p:nvPr/>
        </p:nvSpPr>
        <p:spPr>
          <a:xfrm>
            <a:off x="1045845" y="3380105"/>
            <a:ext cx="10466705" cy="1508105"/>
          </a:xfrm>
          <a:prstGeom prst="rect">
            <a:avLst/>
          </a:prstGeom>
          <a:noFill/>
        </p:spPr>
        <p:txBody>
          <a:bodyPr wrap="square" rtlCol="0">
            <a:spAutoFit/>
          </a:bodyPr>
          <a:lstStyle/>
          <a:p>
            <a:r>
              <a:rPr lang="zh-CN" altLang="en-US" sz="3600" b="1" dirty="0">
                <a:solidFill>
                  <a:srgbClr val="476671"/>
                </a:solidFill>
                <a:latin typeface="楷体" pitchFamily="49" charset="-122"/>
                <a:ea typeface="楷体" pitchFamily="49" charset="-122"/>
              </a:rPr>
              <a:t>追问起点：</a:t>
            </a:r>
            <a:r>
              <a:rPr lang="zh-CN" altLang="en-US" sz="2800" b="1" dirty="0">
                <a:solidFill>
                  <a:srgbClr val="476671"/>
                </a:solidFill>
                <a:latin typeface="楷体" pitchFamily="49" charset="-122"/>
                <a:ea typeface="楷体" pitchFamily="49" charset="-122"/>
              </a:rPr>
              <a:t>大学章程在高校管理中的地位已经成为学界共识。而作为高校管理重要事项的学生事务管理规定并未在章程中得到与其地位相一致的反映。</a:t>
            </a:r>
          </a:p>
        </p:txBody>
      </p:sp>
      <p:sp>
        <p:nvSpPr>
          <p:cNvPr id="15" name="文本框 14"/>
          <p:cNvSpPr txBox="1"/>
          <p:nvPr/>
        </p:nvSpPr>
        <p:spPr>
          <a:xfrm>
            <a:off x="1012825" y="1756410"/>
            <a:ext cx="10486390" cy="1077218"/>
          </a:xfrm>
          <a:prstGeom prst="rect">
            <a:avLst/>
          </a:prstGeom>
          <a:noFill/>
          <a:ln>
            <a:solidFill>
              <a:srgbClr val="FBF7EE"/>
            </a:solidFill>
          </a:ln>
        </p:spPr>
        <p:txBody>
          <a:bodyPr wrap="square" rtlCol="0">
            <a:spAutoFit/>
          </a:bodyPr>
          <a:lstStyle/>
          <a:p>
            <a:r>
              <a:rPr lang="zh-CN" altLang="en-US" sz="3600" b="1" dirty="0">
                <a:solidFill>
                  <a:srgbClr val="476671"/>
                </a:solidFill>
                <a:latin typeface="楷体" pitchFamily="49" charset="-122"/>
                <a:ea typeface="楷体" pitchFamily="49" charset="-122"/>
              </a:rPr>
              <a:t>问题背景</a:t>
            </a:r>
            <a:r>
              <a:rPr lang="zh-CN" altLang="en-US" sz="3600" b="1" dirty="0" smtClean="0">
                <a:solidFill>
                  <a:srgbClr val="476671"/>
                </a:solidFill>
                <a:latin typeface="楷体" pitchFamily="49" charset="-122"/>
                <a:ea typeface="楷体" pitchFamily="49" charset="-122"/>
              </a:rPr>
              <a:t>：</a:t>
            </a:r>
            <a:r>
              <a:rPr lang="zh-CN" altLang="en-US" sz="2800" b="1" dirty="0" smtClean="0">
                <a:solidFill>
                  <a:srgbClr val="476671"/>
                </a:solidFill>
                <a:latin typeface="楷体" pitchFamily="49" charset="-122"/>
                <a:ea typeface="楷体" pitchFamily="49" charset="-122"/>
              </a:rPr>
              <a:t>规</a:t>
            </a:r>
            <a:r>
              <a:rPr lang="zh-CN" altLang="en-US" sz="2800" b="1" dirty="0">
                <a:solidFill>
                  <a:srgbClr val="476671"/>
                </a:solidFill>
                <a:latin typeface="楷体" pitchFamily="49" charset="-122"/>
                <a:ea typeface="楷体" pitchFamily="49" charset="-122"/>
              </a:rPr>
              <a:t>范层面</a:t>
            </a:r>
            <a:r>
              <a:rPr lang="zh-CN" altLang="en-US" sz="2800" b="1" dirty="0" smtClean="0">
                <a:solidFill>
                  <a:srgbClr val="476671"/>
                </a:solidFill>
                <a:latin typeface="楷体" pitchFamily="49" charset="-122"/>
                <a:ea typeface="楷体" pitchFamily="49" charset="-122"/>
              </a:rPr>
              <a:t>下，国</a:t>
            </a:r>
            <a:r>
              <a:rPr lang="zh-CN" altLang="en-US" sz="2800" b="1" dirty="0">
                <a:solidFill>
                  <a:srgbClr val="476671"/>
                </a:solidFill>
                <a:latin typeface="楷体" pitchFamily="49" charset="-122"/>
                <a:ea typeface="楷体" pitchFamily="49" charset="-122"/>
              </a:rPr>
              <a:t>家逐年清晰并强</a:t>
            </a:r>
            <a:r>
              <a:rPr lang="zh-CN" altLang="en-US" sz="2800" b="1" dirty="0" smtClean="0">
                <a:solidFill>
                  <a:srgbClr val="476671"/>
                </a:solidFill>
                <a:latin typeface="楷体" pitchFamily="49" charset="-122"/>
                <a:ea typeface="楷体" pitchFamily="49" charset="-122"/>
              </a:rPr>
              <a:t>化政策的引</a:t>
            </a:r>
            <a:r>
              <a:rPr lang="zh-CN" altLang="en-US" sz="2800" b="1" dirty="0">
                <a:solidFill>
                  <a:srgbClr val="476671"/>
                </a:solidFill>
                <a:latin typeface="楷体" pitchFamily="49" charset="-122"/>
                <a:ea typeface="楷体" pitchFamily="49" charset="-122"/>
              </a:rPr>
              <a:t>导和推进</a:t>
            </a:r>
            <a:r>
              <a:rPr lang="zh-CN" altLang="en-US" sz="2800" b="1" dirty="0" smtClean="0">
                <a:solidFill>
                  <a:srgbClr val="476671"/>
                </a:solidFill>
                <a:latin typeface="楷体" pitchFamily="49" charset="-122"/>
                <a:ea typeface="楷体" pitchFamily="49" charset="-122"/>
              </a:rPr>
              <a:t>；实</a:t>
            </a:r>
            <a:r>
              <a:rPr lang="zh-CN" altLang="en-US" sz="2800" b="1" dirty="0">
                <a:solidFill>
                  <a:srgbClr val="476671"/>
                </a:solidFill>
                <a:latin typeface="楷体" pitchFamily="49" charset="-122"/>
                <a:ea typeface="楷体" pitchFamily="49" charset="-122"/>
              </a:rPr>
              <a:t>践层面</a:t>
            </a:r>
            <a:r>
              <a:rPr lang="zh-CN" altLang="en-US" sz="2800" b="1" dirty="0" smtClean="0">
                <a:solidFill>
                  <a:srgbClr val="476671"/>
                </a:solidFill>
                <a:latin typeface="楷体" pitchFamily="49" charset="-122"/>
                <a:ea typeface="楷体" pitchFamily="49" charset="-122"/>
              </a:rPr>
              <a:t>下，各</a:t>
            </a:r>
            <a:r>
              <a:rPr lang="zh-CN" altLang="en-US" sz="2800" b="1" dirty="0">
                <a:solidFill>
                  <a:srgbClr val="476671"/>
                </a:solidFill>
                <a:latin typeface="楷体" pitchFamily="49" charset="-122"/>
                <a:ea typeface="楷体" pitchFamily="49" charset="-122"/>
              </a:rPr>
              <a:t>高校不断反思与总结，陆续完成其章程制定。</a:t>
            </a:r>
          </a:p>
        </p:txBody>
      </p:sp>
      <p:sp>
        <p:nvSpPr>
          <p:cNvPr id="16" name="文本框 15"/>
          <p:cNvSpPr txBox="1"/>
          <p:nvPr/>
        </p:nvSpPr>
        <p:spPr>
          <a:xfrm>
            <a:off x="1142818" y="5133794"/>
            <a:ext cx="10539730" cy="1077218"/>
          </a:xfrm>
          <a:prstGeom prst="rect">
            <a:avLst/>
          </a:prstGeom>
          <a:noFill/>
        </p:spPr>
        <p:txBody>
          <a:bodyPr wrap="square" rtlCol="0">
            <a:spAutoFit/>
          </a:bodyPr>
          <a:lstStyle/>
          <a:p>
            <a:r>
              <a:rPr lang="zh-CN" altLang="en-US" sz="3600" b="1" dirty="0">
                <a:solidFill>
                  <a:srgbClr val="476671"/>
                </a:solidFill>
                <a:latin typeface="楷体" pitchFamily="49" charset="-122"/>
                <a:ea typeface="楷体" pitchFamily="49" charset="-122"/>
              </a:rPr>
              <a:t>研究问题：</a:t>
            </a:r>
            <a:r>
              <a:rPr lang="zh-CN" altLang="en-US" sz="2800" b="1" dirty="0">
                <a:solidFill>
                  <a:srgbClr val="476671"/>
                </a:solidFill>
                <a:latin typeface="楷体" pitchFamily="49" charset="-122"/>
                <a:ea typeface="楷体" pitchFamily="49" charset="-122"/>
              </a:rPr>
              <a:t>检讨大学章程中学生事务规定之空白和不合理之处，探索大学章程在学生事务管理层面的完善。</a:t>
            </a:r>
          </a:p>
        </p:txBody>
      </p:sp>
      <p:grpSp>
        <p:nvGrpSpPr>
          <p:cNvPr id="99" name="组合 98"/>
          <p:cNvGrpSpPr/>
          <p:nvPr/>
        </p:nvGrpSpPr>
        <p:grpSpPr>
          <a:xfrm>
            <a:off x="235678" y="1793655"/>
            <a:ext cx="759784" cy="553349"/>
            <a:chOff x="8203492" y="3660058"/>
            <a:chExt cx="759784" cy="553349"/>
          </a:xfrm>
          <a:solidFill>
            <a:srgbClr val="46646E"/>
          </a:solidFill>
        </p:grpSpPr>
        <p:sp>
          <p:nvSpPr>
            <p:cNvPr id="100" name="Rectangle 330"/>
            <p:cNvSpPr>
              <a:spLocks noChangeArrowheads="1"/>
            </p:cNvSpPr>
            <p:nvPr/>
          </p:nvSpPr>
          <p:spPr bwMode="auto">
            <a:xfrm>
              <a:off x="8387941" y="3843080"/>
              <a:ext cx="236701" cy="21986"/>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01" name="Rectangle 331"/>
            <p:cNvSpPr>
              <a:spLocks noChangeArrowheads="1"/>
            </p:cNvSpPr>
            <p:nvPr/>
          </p:nvSpPr>
          <p:spPr bwMode="auto">
            <a:xfrm>
              <a:off x="8389940" y="3898187"/>
              <a:ext cx="236701" cy="2170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02" name="Freeform 332"/>
            <p:cNvSpPr/>
            <p:nvPr/>
          </p:nvSpPr>
          <p:spPr bwMode="auto">
            <a:xfrm>
              <a:off x="8340544" y="3784262"/>
              <a:ext cx="335493" cy="400022"/>
            </a:xfrm>
            <a:custGeom>
              <a:avLst/>
              <a:gdLst>
                <a:gd name="T0" fmla="*/ 0 w 1175"/>
                <a:gd name="T1" fmla="*/ 0 h 1401"/>
                <a:gd name="T2" fmla="*/ 0 w 1175"/>
                <a:gd name="T3" fmla="*/ 40 h 1401"/>
                <a:gd name="T4" fmla="*/ 109 w 1175"/>
                <a:gd name="T5" fmla="*/ 309 h 1401"/>
                <a:gd name="T6" fmla="*/ 109 w 1175"/>
                <a:gd name="T7" fmla="*/ 109 h 1401"/>
                <a:gd name="T8" fmla="*/ 1066 w 1175"/>
                <a:gd name="T9" fmla="*/ 109 h 1401"/>
                <a:gd name="T10" fmla="*/ 1066 w 1175"/>
                <a:gd name="T11" fmla="*/ 1290 h 1401"/>
                <a:gd name="T12" fmla="*/ 324 w 1175"/>
                <a:gd name="T13" fmla="*/ 1290 h 1401"/>
                <a:gd name="T14" fmla="*/ 324 w 1175"/>
                <a:gd name="T15" fmla="*/ 1297 h 1401"/>
                <a:gd name="T16" fmla="*/ 317 w 1175"/>
                <a:gd name="T17" fmla="*/ 1290 h 1401"/>
                <a:gd name="T18" fmla="*/ 109 w 1175"/>
                <a:gd name="T19" fmla="*/ 1290 h 1401"/>
                <a:gd name="T20" fmla="*/ 109 w 1175"/>
                <a:gd name="T21" fmla="*/ 1092 h 1401"/>
                <a:gd name="T22" fmla="*/ 21 w 1175"/>
                <a:gd name="T23" fmla="*/ 1007 h 1401"/>
                <a:gd name="T24" fmla="*/ 17 w 1175"/>
                <a:gd name="T25" fmla="*/ 1007 h 1401"/>
                <a:gd name="T26" fmla="*/ 14 w 1175"/>
                <a:gd name="T27" fmla="*/ 999 h 1401"/>
                <a:gd name="T28" fmla="*/ 0 w 1175"/>
                <a:gd name="T29" fmla="*/ 985 h 1401"/>
                <a:gd name="T30" fmla="*/ 0 w 1175"/>
                <a:gd name="T31" fmla="*/ 1401 h 1401"/>
                <a:gd name="T32" fmla="*/ 1175 w 1175"/>
                <a:gd name="T33" fmla="*/ 1401 h 1401"/>
                <a:gd name="T34" fmla="*/ 1175 w 1175"/>
                <a:gd name="T35" fmla="*/ 0 h 1401"/>
                <a:gd name="T36" fmla="*/ 0 w 1175"/>
                <a:gd name="T37" fmla="*/ 0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1">
                  <a:moveTo>
                    <a:pt x="0" y="0"/>
                  </a:moveTo>
                  <a:lnTo>
                    <a:pt x="0" y="40"/>
                  </a:lnTo>
                  <a:lnTo>
                    <a:pt x="109" y="309"/>
                  </a:lnTo>
                  <a:lnTo>
                    <a:pt x="109" y="109"/>
                  </a:lnTo>
                  <a:lnTo>
                    <a:pt x="1066" y="109"/>
                  </a:lnTo>
                  <a:lnTo>
                    <a:pt x="1066" y="1290"/>
                  </a:lnTo>
                  <a:lnTo>
                    <a:pt x="324" y="1290"/>
                  </a:lnTo>
                  <a:lnTo>
                    <a:pt x="324" y="1297"/>
                  </a:lnTo>
                  <a:lnTo>
                    <a:pt x="317" y="1290"/>
                  </a:lnTo>
                  <a:lnTo>
                    <a:pt x="109" y="1290"/>
                  </a:lnTo>
                  <a:lnTo>
                    <a:pt x="109" y="1092"/>
                  </a:lnTo>
                  <a:lnTo>
                    <a:pt x="21" y="1007"/>
                  </a:lnTo>
                  <a:lnTo>
                    <a:pt x="17" y="1007"/>
                  </a:lnTo>
                  <a:lnTo>
                    <a:pt x="14" y="999"/>
                  </a:lnTo>
                  <a:lnTo>
                    <a:pt x="0" y="985"/>
                  </a:lnTo>
                  <a:lnTo>
                    <a:pt x="0" y="1401"/>
                  </a:lnTo>
                  <a:lnTo>
                    <a:pt x="1175" y="1401"/>
                  </a:lnTo>
                  <a:lnTo>
                    <a:pt x="1175" y="0"/>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03" name="Freeform 333"/>
            <p:cNvSpPr/>
            <p:nvPr/>
          </p:nvSpPr>
          <p:spPr bwMode="auto">
            <a:xfrm>
              <a:off x="8402789" y="3947583"/>
              <a:ext cx="222425" cy="21415"/>
            </a:xfrm>
            <a:custGeom>
              <a:avLst/>
              <a:gdLst>
                <a:gd name="T0" fmla="*/ 0 w 779"/>
                <a:gd name="T1" fmla="*/ 0 h 75"/>
                <a:gd name="T2" fmla="*/ 30 w 779"/>
                <a:gd name="T3" fmla="*/ 75 h 75"/>
                <a:gd name="T4" fmla="*/ 779 w 779"/>
                <a:gd name="T5" fmla="*/ 75 h 75"/>
                <a:gd name="T6" fmla="*/ 779 w 779"/>
                <a:gd name="T7" fmla="*/ 0 h 75"/>
                <a:gd name="T8" fmla="*/ 0 w 779"/>
                <a:gd name="T9" fmla="*/ 0 h 75"/>
              </a:gdLst>
              <a:ahLst/>
              <a:cxnLst>
                <a:cxn ang="0">
                  <a:pos x="T0" y="T1"/>
                </a:cxn>
                <a:cxn ang="0">
                  <a:pos x="T2" y="T3"/>
                </a:cxn>
                <a:cxn ang="0">
                  <a:pos x="T4" y="T5"/>
                </a:cxn>
                <a:cxn ang="0">
                  <a:pos x="T6" y="T7"/>
                </a:cxn>
                <a:cxn ang="0">
                  <a:pos x="T8" y="T9"/>
                </a:cxn>
              </a:cxnLst>
              <a:rect l="0" t="0" r="r" b="b"/>
              <a:pathLst>
                <a:path w="779" h="75">
                  <a:moveTo>
                    <a:pt x="0" y="0"/>
                  </a:moveTo>
                  <a:lnTo>
                    <a:pt x="30" y="75"/>
                  </a:lnTo>
                  <a:lnTo>
                    <a:pt x="779" y="75"/>
                  </a:lnTo>
                  <a:lnTo>
                    <a:pt x="779" y="0"/>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04" name="Freeform 334"/>
            <p:cNvSpPr/>
            <p:nvPr/>
          </p:nvSpPr>
          <p:spPr bwMode="auto">
            <a:xfrm>
              <a:off x="8425060" y="4002975"/>
              <a:ext cx="202152" cy="21415"/>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05" name="Freeform 335"/>
            <p:cNvSpPr/>
            <p:nvPr/>
          </p:nvSpPr>
          <p:spPr bwMode="auto">
            <a:xfrm>
              <a:off x="8435624" y="4046089"/>
              <a:ext cx="191017" cy="21415"/>
            </a:xfrm>
            <a:custGeom>
              <a:avLst/>
              <a:gdLst>
                <a:gd name="T0" fmla="*/ 3 w 669"/>
                <a:gd name="T1" fmla="*/ 0 h 75"/>
                <a:gd name="T2" fmla="*/ 0 w 669"/>
                <a:gd name="T3" fmla="*/ 75 h 75"/>
                <a:gd name="T4" fmla="*/ 669 w 669"/>
                <a:gd name="T5" fmla="*/ 75 h 75"/>
                <a:gd name="T6" fmla="*/ 669 w 669"/>
                <a:gd name="T7" fmla="*/ 0 h 75"/>
                <a:gd name="T8" fmla="*/ 3 w 669"/>
                <a:gd name="T9" fmla="*/ 0 h 75"/>
              </a:gdLst>
              <a:ahLst/>
              <a:cxnLst>
                <a:cxn ang="0">
                  <a:pos x="T0" y="T1"/>
                </a:cxn>
                <a:cxn ang="0">
                  <a:pos x="T2" y="T3"/>
                </a:cxn>
                <a:cxn ang="0">
                  <a:pos x="T4" y="T5"/>
                </a:cxn>
                <a:cxn ang="0">
                  <a:pos x="T6" y="T7"/>
                </a:cxn>
                <a:cxn ang="0">
                  <a:pos x="T8" y="T9"/>
                </a:cxn>
              </a:cxnLst>
              <a:rect l="0" t="0" r="r" b="b"/>
              <a:pathLst>
                <a:path w="669" h="75">
                  <a:moveTo>
                    <a:pt x="3" y="0"/>
                  </a:moveTo>
                  <a:lnTo>
                    <a:pt x="0" y="75"/>
                  </a:lnTo>
                  <a:lnTo>
                    <a:pt x="669" y="75"/>
                  </a:lnTo>
                  <a:lnTo>
                    <a:pt x="669" y="0"/>
                  </a:lnTo>
                  <a:lnTo>
                    <a:pt x="3"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06" name="Freeform 336"/>
            <p:cNvSpPr/>
            <p:nvPr/>
          </p:nvSpPr>
          <p:spPr bwMode="auto">
            <a:xfrm>
              <a:off x="8352822" y="4033811"/>
              <a:ext cx="74237" cy="98506"/>
            </a:xfrm>
            <a:custGeom>
              <a:avLst/>
              <a:gdLst>
                <a:gd name="T0" fmla="*/ 250 w 260"/>
                <a:gd name="T1" fmla="*/ 345 h 345"/>
                <a:gd name="T2" fmla="*/ 260 w 260"/>
                <a:gd name="T3" fmla="*/ 0 h 345"/>
                <a:gd name="T4" fmla="*/ 0 w 260"/>
                <a:gd name="T5" fmla="*/ 107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7"/>
                  </a:lnTo>
                  <a:lnTo>
                    <a:pt x="250" y="34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07" name="Freeform 337"/>
            <p:cNvSpPr/>
            <p:nvPr/>
          </p:nvSpPr>
          <p:spPr bwMode="auto">
            <a:xfrm>
              <a:off x="8203492" y="3660058"/>
              <a:ext cx="95366" cy="89655"/>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08" name="Freeform 338"/>
            <p:cNvSpPr/>
            <p:nvPr/>
          </p:nvSpPr>
          <p:spPr bwMode="auto">
            <a:xfrm>
              <a:off x="8434482" y="4101481"/>
              <a:ext cx="194158" cy="21415"/>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09" name="Freeform 339"/>
            <p:cNvSpPr/>
            <p:nvPr/>
          </p:nvSpPr>
          <p:spPr bwMode="auto">
            <a:xfrm>
              <a:off x="8688600" y="3859070"/>
              <a:ext cx="187591" cy="95080"/>
            </a:xfrm>
            <a:custGeom>
              <a:avLst/>
              <a:gdLst>
                <a:gd name="T0" fmla="*/ 629 w 657"/>
                <a:gd name="T1" fmla="*/ 333 h 333"/>
                <a:gd name="T2" fmla="*/ 657 w 657"/>
                <a:gd name="T3" fmla="*/ 265 h 333"/>
                <a:gd name="T4" fmla="*/ 650 w 657"/>
                <a:gd name="T5" fmla="*/ 260 h 333"/>
                <a:gd name="T6" fmla="*/ 0 w 657"/>
                <a:gd name="T7" fmla="*/ 0 h 333"/>
                <a:gd name="T8" fmla="*/ 0 w 657"/>
                <a:gd name="T9" fmla="*/ 81 h 333"/>
                <a:gd name="T10" fmla="*/ 622 w 657"/>
                <a:gd name="T11" fmla="*/ 331 h 333"/>
                <a:gd name="T12" fmla="*/ 629 w 657"/>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7" h="333">
                  <a:moveTo>
                    <a:pt x="629" y="333"/>
                  </a:moveTo>
                  <a:lnTo>
                    <a:pt x="657" y="265"/>
                  </a:lnTo>
                  <a:lnTo>
                    <a:pt x="650" y="260"/>
                  </a:lnTo>
                  <a:lnTo>
                    <a:pt x="0" y="0"/>
                  </a:lnTo>
                  <a:lnTo>
                    <a:pt x="0" y="81"/>
                  </a:lnTo>
                  <a:lnTo>
                    <a:pt x="622" y="331"/>
                  </a:lnTo>
                  <a:lnTo>
                    <a:pt x="629" y="33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10" name="Freeform 340"/>
            <p:cNvSpPr/>
            <p:nvPr/>
          </p:nvSpPr>
          <p:spPr bwMode="auto">
            <a:xfrm>
              <a:off x="8688600" y="3911035"/>
              <a:ext cx="168746" cy="87657"/>
            </a:xfrm>
            <a:custGeom>
              <a:avLst/>
              <a:gdLst>
                <a:gd name="T0" fmla="*/ 591 w 591"/>
                <a:gd name="T1" fmla="*/ 236 h 307"/>
                <a:gd name="T2" fmla="*/ 0 w 591"/>
                <a:gd name="T3" fmla="*/ 0 h 307"/>
                <a:gd name="T4" fmla="*/ 0 w 591"/>
                <a:gd name="T5" fmla="*/ 81 h 307"/>
                <a:gd name="T6" fmla="*/ 563 w 591"/>
                <a:gd name="T7" fmla="*/ 307 h 307"/>
                <a:gd name="T8" fmla="*/ 591 w 591"/>
                <a:gd name="T9" fmla="*/ 236 h 307"/>
              </a:gdLst>
              <a:ahLst/>
              <a:cxnLst>
                <a:cxn ang="0">
                  <a:pos x="T0" y="T1"/>
                </a:cxn>
                <a:cxn ang="0">
                  <a:pos x="T2" y="T3"/>
                </a:cxn>
                <a:cxn ang="0">
                  <a:pos x="T4" y="T5"/>
                </a:cxn>
                <a:cxn ang="0">
                  <a:pos x="T6" y="T7"/>
                </a:cxn>
                <a:cxn ang="0">
                  <a:pos x="T8" y="T9"/>
                </a:cxn>
              </a:cxnLst>
              <a:rect l="0" t="0" r="r" b="b"/>
              <a:pathLst>
                <a:path w="591" h="307">
                  <a:moveTo>
                    <a:pt x="591" y="236"/>
                  </a:moveTo>
                  <a:lnTo>
                    <a:pt x="0" y="0"/>
                  </a:lnTo>
                  <a:lnTo>
                    <a:pt x="0" y="81"/>
                  </a:lnTo>
                  <a:lnTo>
                    <a:pt x="563" y="307"/>
                  </a:lnTo>
                  <a:lnTo>
                    <a:pt x="591" y="23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11" name="Freeform 341"/>
            <p:cNvSpPr/>
            <p:nvPr/>
          </p:nvSpPr>
          <p:spPr bwMode="auto">
            <a:xfrm>
              <a:off x="8688600" y="3800537"/>
              <a:ext cx="207863" cy="103075"/>
            </a:xfrm>
            <a:custGeom>
              <a:avLst/>
              <a:gdLst>
                <a:gd name="T0" fmla="*/ 700 w 728"/>
                <a:gd name="T1" fmla="*/ 361 h 361"/>
                <a:gd name="T2" fmla="*/ 728 w 728"/>
                <a:gd name="T3" fmla="*/ 293 h 361"/>
                <a:gd name="T4" fmla="*/ 721 w 728"/>
                <a:gd name="T5" fmla="*/ 290 h 361"/>
                <a:gd name="T6" fmla="*/ 0 w 728"/>
                <a:gd name="T7" fmla="*/ 0 h 361"/>
                <a:gd name="T8" fmla="*/ 0 w 728"/>
                <a:gd name="T9" fmla="*/ 80 h 361"/>
                <a:gd name="T10" fmla="*/ 695 w 728"/>
                <a:gd name="T11" fmla="*/ 359 h 361"/>
                <a:gd name="T12" fmla="*/ 700 w 728"/>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728" h="361">
                  <a:moveTo>
                    <a:pt x="700" y="361"/>
                  </a:moveTo>
                  <a:lnTo>
                    <a:pt x="728" y="293"/>
                  </a:lnTo>
                  <a:lnTo>
                    <a:pt x="721" y="290"/>
                  </a:lnTo>
                  <a:lnTo>
                    <a:pt x="0" y="0"/>
                  </a:lnTo>
                  <a:lnTo>
                    <a:pt x="0" y="80"/>
                  </a:lnTo>
                  <a:lnTo>
                    <a:pt x="695" y="359"/>
                  </a:lnTo>
                  <a:lnTo>
                    <a:pt x="700" y="361"/>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12" name="Freeform 342"/>
            <p:cNvSpPr/>
            <p:nvPr/>
          </p:nvSpPr>
          <p:spPr bwMode="auto">
            <a:xfrm>
              <a:off x="8688600" y="3968997"/>
              <a:ext cx="150472" cy="80518"/>
            </a:xfrm>
            <a:custGeom>
              <a:avLst/>
              <a:gdLst>
                <a:gd name="T0" fmla="*/ 527 w 527"/>
                <a:gd name="T1" fmla="*/ 213 h 282"/>
                <a:gd name="T2" fmla="*/ 0 w 527"/>
                <a:gd name="T3" fmla="*/ 0 h 282"/>
                <a:gd name="T4" fmla="*/ 0 w 527"/>
                <a:gd name="T5" fmla="*/ 81 h 282"/>
                <a:gd name="T6" fmla="*/ 499 w 527"/>
                <a:gd name="T7" fmla="*/ 282 h 282"/>
                <a:gd name="T8" fmla="*/ 527 w 527"/>
                <a:gd name="T9" fmla="*/ 213 h 282"/>
              </a:gdLst>
              <a:ahLst/>
              <a:cxnLst>
                <a:cxn ang="0">
                  <a:pos x="T0" y="T1"/>
                </a:cxn>
                <a:cxn ang="0">
                  <a:pos x="T2" y="T3"/>
                </a:cxn>
                <a:cxn ang="0">
                  <a:pos x="T4" y="T5"/>
                </a:cxn>
                <a:cxn ang="0">
                  <a:pos x="T6" y="T7"/>
                </a:cxn>
                <a:cxn ang="0">
                  <a:pos x="T8" y="T9"/>
                </a:cxn>
              </a:cxnLst>
              <a:rect l="0" t="0" r="r" b="b"/>
              <a:pathLst>
                <a:path w="527" h="282">
                  <a:moveTo>
                    <a:pt x="527" y="213"/>
                  </a:moveTo>
                  <a:lnTo>
                    <a:pt x="0" y="0"/>
                  </a:lnTo>
                  <a:lnTo>
                    <a:pt x="0" y="81"/>
                  </a:lnTo>
                  <a:lnTo>
                    <a:pt x="499" y="282"/>
                  </a:lnTo>
                  <a:lnTo>
                    <a:pt x="527" y="21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13" name="Freeform 343"/>
            <p:cNvSpPr/>
            <p:nvPr/>
          </p:nvSpPr>
          <p:spPr bwMode="auto">
            <a:xfrm>
              <a:off x="8688600" y="4073785"/>
              <a:ext cx="114781" cy="65957"/>
            </a:xfrm>
            <a:custGeom>
              <a:avLst/>
              <a:gdLst>
                <a:gd name="T0" fmla="*/ 402 w 402"/>
                <a:gd name="T1" fmla="*/ 163 h 231"/>
                <a:gd name="T2" fmla="*/ 0 w 402"/>
                <a:gd name="T3" fmla="*/ 0 h 231"/>
                <a:gd name="T4" fmla="*/ 0 w 402"/>
                <a:gd name="T5" fmla="*/ 80 h 231"/>
                <a:gd name="T6" fmla="*/ 376 w 402"/>
                <a:gd name="T7" fmla="*/ 231 h 231"/>
                <a:gd name="T8" fmla="*/ 402 w 402"/>
                <a:gd name="T9" fmla="*/ 163 h 231"/>
              </a:gdLst>
              <a:ahLst/>
              <a:cxnLst>
                <a:cxn ang="0">
                  <a:pos x="T0" y="T1"/>
                </a:cxn>
                <a:cxn ang="0">
                  <a:pos x="T2" y="T3"/>
                </a:cxn>
                <a:cxn ang="0">
                  <a:pos x="T4" y="T5"/>
                </a:cxn>
                <a:cxn ang="0">
                  <a:pos x="T6" y="T7"/>
                </a:cxn>
                <a:cxn ang="0">
                  <a:pos x="T8" y="T9"/>
                </a:cxn>
              </a:cxnLst>
              <a:rect l="0" t="0" r="r" b="b"/>
              <a:pathLst>
                <a:path w="402" h="231">
                  <a:moveTo>
                    <a:pt x="402" y="163"/>
                  </a:moveTo>
                  <a:lnTo>
                    <a:pt x="0" y="0"/>
                  </a:lnTo>
                  <a:lnTo>
                    <a:pt x="0" y="80"/>
                  </a:lnTo>
                  <a:lnTo>
                    <a:pt x="376" y="231"/>
                  </a:lnTo>
                  <a:lnTo>
                    <a:pt x="402" y="16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14" name="Freeform 344"/>
            <p:cNvSpPr/>
            <p:nvPr/>
          </p:nvSpPr>
          <p:spPr bwMode="auto">
            <a:xfrm>
              <a:off x="8688600" y="4015538"/>
              <a:ext cx="133626" cy="73095"/>
            </a:xfrm>
            <a:custGeom>
              <a:avLst/>
              <a:gdLst>
                <a:gd name="T0" fmla="*/ 468 w 468"/>
                <a:gd name="T1" fmla="*/ 187 h 256"/>
                <a:gd name="T2" fmla="*/ 0 w 468"/>
                <a:gd name="T3" fmla="*/ 0 h 256"/>
                <a:gd name="T4" fmla="*/ 0 w 468"/>
                <a:gd name="T5" fmla="*/ 81 h 256"/>
                <a:gd name="T6" fmla="*/ 440 w 468"/>
                <a:gd name="T7" fmla="*/ 256 h 256"/>
                <a:gd name="T8" fmla="*/ 468 w 468"/>
                <a:gd name="T9" fmla="*/ 187 h 256"/>
              </a:gdLst>
              <a:ahLst/>
              <a:cxnLst>
                <a:cxn ang="0">
                  <a:pos x="T0" y="T1"/>
                </a:cxn>
                <a:cxn ang="0">
                  <a:pos x="T2" y="T3"/>
                </a:cxn>
                <a:cxn ang="0">
                  <a:pos x="T4" y="T5"/>
                </a:cxn>
                <a:cxn ang="0">
                  <a:pos x="T6" y="T7"/>
                </a:cxn>
                <a:cxn ang="0">
                  <a:pos x="T8" y="T9"/>
                </a:cxn>
              </a:cxnLst>
              <a:rect l="0" t="0" r="r" b="b"/>
              <a:pathLst>
                <a:path w="468" h="256">
                  <a:moveTo>
                    <a:pt x="468" y="187"/>
                  </a:moveTo>
                  <a:lnTo>
                    <a:pt x="0" y="0"/>
                  </a:lnTo>
                  <a:lnTo>
                    <a:pt x="0" y="81"/>
                  </a:lnTo>
                  <a:lnTo>
                    <a:pt x="440" y="256"/>
                  </a:lnTo>
                  <a:lnTo>
                    <a:pt x="468" y="18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15" name="Freeform 345"/>
            <p:cNvSpPr/>
            <p:nvPr/>
          </p:nvSpPr>
          <p:spPr bwMode="auto">
            <a:xfrm>
              <a:off x="8636920" y="3724301"/>
              <a:ext cx="326356" cy="489106"/>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1 w 1143"/>
                <a:gd name="T17" fmla="*/ 1415 h 1713"/>
                <a:gd name="T18" fmla="*/ 181 w 1143"/>
                <a:gd name="T19" fmla="*/ 1531 h 1713"/>
                <a:gd name="T20" fmla="*/ 621 w 1143"/>
                <a:gd name="T21" fmla="*/ 1708 h 1713"/>
                <a:gd name="T22" fmla="*/ 628 w 1143"/>
                <a:gd name="T23" fmla="*/ 1713 h 1713"/>
                <a:gd name="T24" fmla="*/ 1143 w 1143"/>
                <a:gd name="T25" fmla="*/ 434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1" y="1415"/>
                  </a:lnTo>
                  <a:lnTo>
                    <a:pt x="181" y="1531"/>
                  </a:lnTo>
                  <a:lnTo>
                    <a:pt x="621" y="1708"/>
                  </a:lnTo>
                  <a:lnTo>
                    <a:pt x="628" y="1713"/>
                  </a:lnTo>
                  <a:lnTo>
                    <a:pt x="1143" y="434"/>
                  </a:lnTo>
                  <a:lnTo>
                    <a:pt x="1136" y="43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16" name="Freeform 346"/>
            <p:cNvSpPr>
              <a:spLocks noEditPoints="1"/>
            </p:cNvSpPr>
            <p:nvPr/>
          </p:nvSpPr>
          <p:spPr bwMode="auto">
            <a:xfrm>
              <a:off x="8228047" y="3727442"/>
              <a:ext cx="197013" cy="331496"/>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grpSp>
      <p:grpSp>
        <p:nvGrpSpPr>
          <p:cNvPr id="2" name="组合 1"/>
          <p:cNvGrpSpPr/>
          <p:nvPr/>
        </p:nvGrpSpPr>
        <p:grpSpPr>
          <a:xfrm>
            <a:off x="288383" y="3477675"/>
            <a:ext cx="759784" cy="553349"/>
            <a:chOff x="8203492" y="3660058"/>
            <a:chExt cx="759784" cy="553349"/>
          </a:xfrm>
          <a:solidFill>
            <a:srgbClr val="46646E"/>
          </a:solidFill>
        </p:grpSpPr>
        <p:sp>
          <p:nvSpPr>
            <p:cNvPr id="6" name="Rectangle 330"/>
            <p:cNvSpPr>
              <a:spLocks noChangeArrowheads="1"/>
            </p:cNvSpPr>
            <p:nvPr/>
          </p:nvSpPr>
          <p:spPr bwMode="auto">
            <a:xfrm>
              <a:off x="8387941" y="3843080"/>
              <a:ext cx="236701" cy="21986"/>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8" name="Rectangle 331"/>
            <p:cNvSpPr>
              <a:spLocks noChangeArrowheads="1"/>
            </p:cNvSpPr>
            <p:nvPr/>
          </p:nvSpPr>
          <p:spPr bwMode="auto">
            <a:xfrm>
              <a:off x="8389940" y="3898187"/>
              <a:ext cx="236701" cy="2170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9" name="Freeform 332"/>
            <p:cNvSpPr/>
            <p:nvPr/>
          </p:nvSpPr>
          <p:spPr bwMode="auto">
            <a:xfrm>
              <a:off x="8340544" y="3784262"/>
              <a:ext cx="335493" cy="400022"/>
            </a:xfrm>
            <a:custGeom>
              <a:avLst/>
              <a:gdLst>
                <a:gd name="T0" fmla="*/ 0 w 1175"/>
                <a:gd name="T1" fmla="*/ 0 h 1401"/>
                <a:gd name="T2" fmla="*/ 0 w 1175"/>
                <a:gd name="T3" fmla="*/ 40 h 1401"/>
                <a:gd name="T4" fmla="*/ 109 w 1175"/>
                <a:gd name="T5" fmla="*/ 309 h 1401"/>
                <a:gd name="T6" fmla="*/ 109 w 1175"/>
                <a:gd name="T7" fmla="*/ 109 h 1401"/>
                <a:gd name="T8" fmla="*/ 1066 w 1175"/>
                <a:gd name="T9" fmla="*/ 109 h 1401"/>
                <a:gd name="T10" fmla="*/ 1066 w 1175"/>
                <a:gd name="T11" fmla="*/ 1290 h 1401"/>
                <a:gd name="T12" fmla="*/ 324 w 1175"/>
                <a:gd name="T13" fmla="*/ 1290 h 1401"/>
                <a:gd name="T14" fmla="*/ 324 w 1175"/>
                <a:gd name="T15" fmla="*/ 1297 h 1401"/>
                <a:gd name="T16" fmla="*/ 317 w 1175"/>
                <a:gd name="T17" fmla="*/ 1290 h 1401"/>
                <a:gd name="T18" fmla="*/ 109 w 1175"/>
                <a:gd name="T19" fmla="*/ 1290 h 1401"/>
                <a:gd name="T20" fmla="*/ 109 w 1175"/>
                <a:gd name="T21" fmla="*/ 1092 h 1401"/>
                <a:gd name="T22" fmla="*/ 21 w 1175"/>
                <a:gd name="T23" fmla="*/ 1007 h 1401"/>
                <a:gd name="T24" fmla="*/ 17 w 1175"/>
                <a:gd name="T25" fmla="*/ 1007 h 1401"/>
                <a:gd name="T26" fmla="*/ 14 w 1175"/>
                <a:gd name="T27" fmla="*/ 999 h 1401"/>
                <a:gd name="T28" fmla="*/ 0 w 1175"/>
                <a:gd name="T29" fmla="*/ 985 h 1401"/>
                <a:gd name="T30" fmla="*/ 0 w 1175"/>
                <a:gd name="T31" fmla="*/ 1401 h 1401"/>
                <a:gd name="T32" fmla="*/ 1175 w 1175"/>
                <a:gd name="T33" fmla="*/ 1401 h 1401"/>
                <a:gd name="T34" fmla="*/ 1175 w 1175"/>
                <a:gd name="T35" fmla="*/ 0 h 1401"/>
                <a:gd name="T36" fmla="*/ 0 w 1175"/>
                <a:gd name="T37" fmla="*/ 0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1">
                  <a:moveTo>
                    <a:pt x="0" y="0"/>
                  </a:moveTo>
                  <a:lnTo>
                    <a:pt x="0" y="40"/>
                  </a:lnTo>
                  <a:lnTo>
                    <a:pt x="109" y="309"/>
                  </a:lnTo>
                  <a:lnTo>
                    <a:pt x="109" y="109"/>
                  </a:lnTo>
                  <a:lnTo>
                    <a:pt x="1066" y="109"/>
                  </a:lnTo>
                  <a:lnTo>
                    <a:pt x="1066" y="1290"/>
                  </a:lnTo>
                  <a:lnTo>
                    <a:pt x="324" y="1290"/>
                  </a:lnTo>
                  <a:lnTo>
                    <a:pt x="324" y="1297"/>
                  </a:lnTo>
                  <a:lnTo>
                    <a:pt x="317" y="1290"/>
                  </a:lnTo>
                  <a:lnTo>
                    <a:pt x="109" y="1290"/>
                  </a:lnTo>
                  <a:lnTo>
                    <a:pt x="109" y="1092"/>
                  </a:lnTo>
                  <a:lnTo>
                    <a:pt x="21" y="1007"/>
                  </a:lnTo>
                  <a:lnTo>
                    <a:pt x="17" y="1007"/>
                  </a:lnTo>
                  <a:lnTo>
                    <a:pt x="14" y="999"/>
                  </a:lnTo>
                  <a:lnTo>
                    <a:pt x="0" y="985"/>
                  </a:lnTo>
                  <a:lnTo>
                    <a:pt x="0" y="1401"/>
                  </a:lnTo>
                  <a:lnTo>
                    <a:pt x="1175" y="1401"/>
                  </a:lnTo>
                  <a:lnTo>
                    <a:pt x="1175" y="0"/>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0" name="Freeform 333"/>
            <p:cNvSpPr/>
            <p:nvPr/>
          </p:nvSpPr>
          <p:spPr bwMode="auto">
            <a:xfrm>
              <a:off x="8402789" y="3947583"/>
              <a:ext cx="222425" cy="21415"/>
            </a:xfrm>
            <a:custGeom>
              <a:avLst/>
              <a:gdLst>
                <a:gd name="T0" fmla="*/ 0 w 779"/>
                <a:gd name="T1" fmla="*/ 0 h 75"/>
                <a:gd name="T2" fmla="*/ 30 w 779"/>
                <a:gd name="T3" fmla="*/ 75 h 75"/>
                <a:gd name="T4" fmla="*/ 779 w 779"/>
                <a:gd name="T5" fmla="*/ 75 h 75"/>
                <a:gd name="T6" fmla="*/ 779 w 779"/>
                <a:gd name="T7" fmla="*/ 0 h 75"/>
                <a:gd name="T8" fmla="*/ 0 w 779"/>
                <a:gd name="T9" fmla="*/ 0 h 75"/>
              </a:gdLst>
              <a:ahLst/>
              <a:cxnLst>
                <a:cxn ang="0">
                  <a:pos x="T0" y="T1"/>
                </a:cxn>
                <a:cxn ang="0">
                  <a:pos x="T2" y="T3"/>
                </a:cxn>
                <a:cxn ang="0">
                  <a:pos x="T4" y="T5"/>
                </a:cxn>
                <a:cxn ang="0">
                  <a:pos x="T6" y="T7"/>
                </a:cxn>
                <a:cxn ang="0">
                  <a:pos x="T8" y="T9"/>
                </a:cxn>
              </a:cxnLst>
              <a:rect l="0" t="0" r="r" b="b"/>
              <a:pathLst>
                <a:path w="779" h="75">
                  <a:moveTo>
                    <a:pt x="0" y="0"/>
                  </a:moveTo>
                  <a:lnTo>
                    <a:pt x="30" y="75"/>
                  </a:lnTo>
                  <a:lnTo>
                    <a:pt x="779" y="75"/>
                  </a:lnTo>
                  <a:lnTo>
                    <a:pt x="779" y="0"/>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1" name="Freeform 334"/>
            <p:cNvSpPr/>
            <p:nvPr/>
          </p:nvSpPr>
          <p:spPr bwMode="auto">
            <a:xfrm>
              <a:off x="8425060" y="4002975"/>
              <a:ext cx="202152" cy="21415"/>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2" name="Freeform 335"/>
            <p:cNvSpPr/>
            <p:nvPr/>
          </p:nvSpPr>
          <p:spPr bwMode="auto">
            <a:xfrm>
              <a:off x="8435624" y="4046089"/>
              <a:ext cx="191017" cy="21415"/>
            </a:xfrm>
            <a:custGeom>
              <a:avLst/>
              <a:gdLst>
                <a:gd name="T0" fmla="*/ 3 w 669"/>
                <a:gd name="T1" fmla="*/ 0 h 75"/>
                <a:gd name="T2" fmla="*/ 0 w 669"/>
                <a:gd name="T3" fmla="*/ 75 h 75"/>
                <a:gd name="T4" fmla="*/ 669 w 669"/>
                <a:gd name="T5" fmla="*/ 75 h 75"/>
                <a:gd name="T6" fmla="*/ 669 w 669"/>
                <a:gd name="T7" fmla="*/ 0 h 75"/>
                <a:gd name="T8" fmla="*/ 3 w 669"/>
                <a:gd name="T9" fmla="*/ 0 h 75"/>
              </a:gdLst>
              <a:ahLst/>
              <a:cxnLst>
                <a:cxn ang="0">
                  <a:pos x="T0" y="T1"/>
                </a:cxn>
                <a:cxn ang="0">
                  <a:pos x="T2" y="T3"/>
                </a:cxn>
                <a:cxn ang="0">
                  <a:pos x="T4" y="T5"/>
                </a:cxn>
                <a:cxn ang="0">
                  <a:pos x="T6" y="T7"/>
                </a:cxn>
                <a:cxn ang="0">
                  <a:pos x="T8" y="T9"/>
                </a:cxn>
              </a:cxnLst>
              <a:rect l="0" t="0" r="r" b="b"/>
              <a:pathLst>
                <a:path w="669" h="75">
                  <a:moveTo>
                    <a:pt x="3" y="0"/>
                  </a:moveTo>
                  <a:lnTo>
                    <a:pt x="0" y="75"/>
                  </a:lnTo>
                  <a:lnTo>
                    <a:pt x="669" y="75"/>
                  </a:lnTo>
                  <a:lnTo>
                    <a:pt x="669" y="0"/>
                  </a:lnTo>
                  <a:lnTo>
                    <a:pt x="3"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3" name="Freeform 336"/>
            <p:cNvSpPr/>
            <p:nvPr/>
          </p:nvSpPr>
          <p:spPr bwMode="auto">
            <a:xfrm>
              <a:off x="8352822" y="4033811"/>
              <a:ext cx="74237" cy="98506"/>
            </a:xfrm>
            <a:custGeom>
              <a:avLst/>
              <a:gdLst>
                <a:gd name="T0" fmla="*/ 250 w 260"/>
                <a:gd name="T1" fmla="*/ 345 h 345"/>
                <a:gd name="T2" fmla="*/ 260 w 260"/>
                <a:gd name="T3" fmla="*/ 0 h 345"/>
                <a:gd name="T4" fmla="*/ 0 w 260"/>
                <a:gd name="T5" fmla="*/ 107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7"/>
                  </a:lnTo>
                  <a:lnTo>
                    <a:pt x="250" y="34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7" name="Freeform 337"/>
            <p:cNvSpPr/>
            <p:nvPr/>
          </p:nvSpPr>
          <p:spPr bwMode="auto">
            <a:xfrm>
              <a:off x="8203492" y="3660058"/>
              <a:ext cx="95366" cy="89655"/>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8" name="Freeform 338"/>
            <p:cNvSpPr/>
            <p:nvPr/>
          </p:nvSpPr>
          <p:spPr bwMode="auto">
            <a:xfrm>
              <a:off x="8434482" y="4101481"/>
              <a:ext cx="194158" cy="21415"/>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19" name="Freeform 339"/>
            <p:cNvSpPr/>
            <p:nvPr/>
          </p:nvSpPr>
          <p:spPr bwMode="auto">
            <a:xfrm>
              <a:off x="8688600" y="3859070"/>
              <a:ext cx="187591" cy="95080"/>
            </a:xfrm>
            <a:custGeom>
              <a:avLst/>
              <a:gdLst>
                <a:gd name="T0" fmla="*/ 629 w 657"/>
                <a:gd name="T1" fmla="*/ 333 h 333"/>
                <a:gd name="T2" fmla="*/ 657 w 657"/>
                <a:gd name="T3" fmla="*/ 265 h 333"/>
                <a:gd name="T4" fmla="*/ 650 w 657"/>
                <a:gd name="T5" fmla="*/ 260 h 333"/>
                <a:gd name="T6" fmla="*/ 0 w 657"/>
                <a:gd name="T7" fmla="*/ 0 h 333"/>
                <a:gd name="T8" fmla="*/ 0 w 657"/>
                <a:gd name="T9" fmla="*/ 81 h 333"/>
                <a:gd name="T10" fmla="*/ 622 w 657"/>
                <a:gd name="T11" fmla="*/ 331 h 333"/>
                <a:gd name="T12" fmla="*/ 629 w 657"/>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7" h="333">
                  <a:moveTo>
                    <a:pt x="629" y="333"/>
                  </a:moveTo>
                  <a:lnTo>
                    <a:pt x="657" y="265"/>
                  </a:lnTo>
                  <a:lnTo>
                    <a:pt x="650" y="260"/>
                  </a:lnTo>
                  <a:lnTo>
                    <a:pt x="0" y="0"/>
                  </a:lnTo>
                  <a:lnTo>
                    <a:pt x="0" y="81"/>
                  </a:lnTo>
                  <a:lnTo>
                    <a:pt x="622" y="331"/>
                  </a:lnTo>
                  <a:lnTo>
                    <a:pt x="629" y="33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20" name="Freeform 340"/>
            <p:cNvSpPr/>
            <p:nvPr/>
          </p:nvSpPr>
          <p:spPr bwMode="auto">
            <a:xfrm>
              <a:off x="8688600" y="3911035"/>
              <a:ext cx="168746" cy="87657"/>
            </a:xfrm>
            <a:custGeom>
              <a:avLst/>
              <a:gdLst>
                <a:gd name="T0" fmla="*/ 591 w 591"/>
                <a:gd name="T1" fmla="*/ 236 h 307"/>
                <a:gd name="T2" fmla="*/ 0 w 591"/>
                <a:gd name="T3" fmla="*/ 0 h 307"/>
                <a:gd name="T4" fmla="*/ 0 w 591"/>
                <a:gd name="T5" fmla="*/ 81 h 307"/>
                <a:gd name="T6" fmla="*/ 563 w 591"/>
                <a:gd name="T7" fmla="*/ 307 h 307"/>
                <a:gd name="T8" fmla="*/ 591 w 591"/>
                <a:gd name="T9" fmla="*/ 236 h 307"/>
              </a:gdLst>
              <a:ahLst/>
              <a:cxnLst>
                <a:cxn ang="0">
                  <a:pos x="T0" y="T1"/>
                </a:cxn>
                <a:cxn ang="0">
                  <a:pos x="T2" y="T3"/>
                </a:cxn>
                <a:cxn ang="0">
                  <a:pos x="T4" y="T5"/>
                </a:cxn>
                <a:cxn ang="0">
                  <a:pos x="T6" y="T7"/>
                </a:cxn>
                <a:cxn ang="0">
                  <a:pos x="T8" y="T9"/>
                </a:cxn>
              </a:cxnLst>
              <a:rect l="0" t="0" r="r" b="b"/>
              <a:pathLst>
                <a:path w="591" h="307">
                  <a:moveTo>
                    <a:pt x="591" y="236"/>
                  </a:moveTo>
                  <a:lnTo>
                    <a:pt x="0" y="0"/>
                  </a:lnTo>
                  <a:lnTo>
                    <a:pt x="0" y="81"/>
                  </a:lnTo>
                  <a:lnTo>
                    <a:pt x="563" y="307"/>
                  </a:lnTo>
                  <a:lnTo>
                    <a:pt x="591" y="23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21" name="Freeform 341"/>
            <p:cNvSpPr/>
            <p:nvPr/>
          </p:nvSpPr>
          <p:spPr bwMode="auto">
            <a:xfrm>
              <a:off x="8688600" y="3800537"/>
              <a:ext cx="207863" cy="103075"/>
            </a:xfrm>
            <a:custGeom>
              <a:avLst/>
              <a:gdLst>
                <a:gd name="T0" fmla="*/ 700 w 728"/>
                <a:gd name="T1" fmla="*/ 361 h 361"/>
                <a:gd name="T2" fmla="*/ 728 w 728"/>
                <a:gd name="T3" fmla="*/ 293 h 361"/>
                <a:gd name="T4" fmla="*/ 721 w 728"/>
                <a:gd name="T5" fmla="*/ 290 h 361"/>
                <a:gd name="T6" fmla="*/ 0 w 728"/>
                <a:gd name="T7" fmla="*/ 0 h 361"/>
                <a:gd name="T8" fmla="*/ 0 w 728"/>
                <a:gd name="T9" fmla="*/ 80 h 361"/>
                <a:gd name="T10" fmla="*/ 695 w 728"/>
                <a:gd name="T11" fmla="*/ 359 h 361"/>
                <a:gd name="T12" fmla="*/ 700 w 728"/>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728" h="361">
                  <a:moveTo>
                    <a:pt x="700" y="361"/>
                  </a:moveTo>
                  <a:lnTo>
                    <a:pt x="728" y="293"/>
                  </a:lnTo>
                  <a:lnTo>
                    <a:pt x="721" y="290"/>
                  </a:lnTo>
                  <a:lnTo>
                    <a:pt x="0" y="0"/>
                  </a:lnTo>
                  <a:lnTo>
                    <a:pt x="0" y="80"/>
                  </a:lnTo>
                  <a:lnTo>
                    <a:pt x="695" y="359"/>
                  </a:lnTo>
                  <a:lnTo>
                    <a:pt x="700" y="361"/>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22" name="Freeform 342"/>
            <p:cNvSpPr/>
            <p:nvPr/>
          </p:nvSpPr>
          <p:spPr bwMode="auto">
            <a:xfrm>
              <a:off x="8688600" y="3968997"/>
              <a:ext cx="150472" cy="80518"/>
            </a:xfrm>
            <a:custGeom>
              <a:avLst/>
              <a:gdLst>
                <a:gd name="T0" fmla="*/ 527 w 527"/>
                <a:gd name="T1" fmla="*/ 213 h 282"/>
                <a:gd name="T2" fmla="*/ 0 w 527"/>
                <a:gd name="T3" fmla="*/ 0 h 282"/>
                <a:gd name="T4" fmla="*/ 0 w 527"/>
                <a:gd name="T5" fmla="*/ 81 h 282"/>
                <a:gd name="T6" fmla="*/ 499 w 527"/>
                <a:gd name="T7" fmla="*/ 282 h 282"/>
                <a:gd name="T8" fmla="*/ 527 w 527"/>
                <a:gd name="T9" fmla="*/ 213 h 282"/>
              </a:gdLst>
              <a:ahLst/>
              <a:cxnLst>
                <a:cxn ang="0">
                  <a:pos x="T0" y="T1"/>
                </a:cxn>
                <a:cxn ang="0">
                  <a:pos x="T2" y="T3"/>
                </a:cxn>
                <a:cxn ang="0">
                  <a:pos x="T4" y="T5"/>
                </a:cxn>
                <a:cxn ang="0">
                  <a:pos x="T6" y="T7"/>
                </a:cxn>
                <a:cxn ang="0">
                  <a:pos x="T8" y="T9"/>
                </a:cxn>
              </a:cxnLst>
              <a:rect l="0" t="0" r="r" b="b"/>
              <a:pathLst>
                <a:path w="527" h="282">
                  <a:moveTo>
                    <a:pt x="527" y="213"/>
                  </a:moveTo>
                  <a:lnTo>
                    <a:pt x="0" y="0"/>
                  </a:lnTo>
                  <a:lnTo>
                    <a:pt x="0" y="81"/>
                  </a:lnTo>
                  <a:lnTo>
                    <a:pt x="499" y="282"/>
                  </a:lnTo>
                  <a:lnTo>
                    <a:pt x="527" y="21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23" name="Freeform 343"/>
            <p:cNvSpPr/>
            <p:nvPr/>
          </p:nvSpPr>
          <p:spPr bwMode="auto">
            <a:xfrm>
              <a:off x="8688600" y="4073785"/>
              <a:ext cx="114781" cy="65957"/>
            </a:xfrm>
            <a:custGeom>
              <a:avLst/>
              <a:gdLst>
                <a:gd name="T0" fmla="*/ 402 w 402"/>
                <a:gd name="T1" fmla="*/ 163 h 231"/>
                <a:gd name="T2" fmla="*/ 0 w 402"/>
                <a:gd name="T3" fmla="*/ 0 h 231"/>
                <a:gd name="T4" fmla="*/ 0 w 402"/>
                <a:gd name="T5" fmla="*/ 80 h 231"/>
                <a:gd name="T6" fmla="*/ 376 w 402"/>
                <a:gd name="T7" fmla="*/ 231 h 231"/>
                <a:gd name="T8" fmla="*/ 402 w 402"/>
                <a:gd name="T9" fmla="*/ 163 h 231"/>
              </a:gdLst>
              <a:ahLst/>
              <a:cxnLst>
                <a:cxn ang="0">
                  <a:pos x="T0" y="T1"/>
                </a:cxn>
                <a:cxn ang="0">
                  <a:pos x="T2" y="T3"/>
                </a:cxn>
                <a:cxn ang="0">
                  <a:pos x="T4" y="T5"/>
                </a:cxn>
                <a:cxn ang="0">
                  <a:pos x="T6" y="T7"/>
                </a:cxn>
                <a:cxn ang="0">
                  <a:pos x="T8" y="T9"/>
                </a:cxn>
              </a:cxnLst>
              <a:rect l="0" t="0" r="r" b="b"/>
              <a:pathLst>
                <a:path w="402" h="231">
                  <a:moveTo>
                    <a:pt x="402" y="163"/>
                  </a:moveTo>
                  <a:lnTo>
                    <a:pt x="0" y="0"/>
                  </a:lnTo>
                  <a:lnTo>
                    <a:pt x="0" y="80"/>
                  </a:lnTo>
                  <a:lnTo>
                    <a:pt x="376" y="231"/>
                  </a:lnTo>
                  <a:lnTo>
                    <a:pt x="402" y="16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24" name="Freeform 344"/>
            <p:cNvSpPr/>
            <p:nvPr/>
          </p:nvSpPr>
          <p:spPr bwMode="auto">
            <a:xfrm>
              <a:off x="8688600" y="4015538"/>
              <a:ext cx="133626" cy="73095"/>
            </a:xfrm>
            <a:custGeom>
              <a:avLst/>
              <a:gdLst>
                <a:gd name="T0" fmla="*/ 468 w 468"/>
                <a:gd name="T1" fmla="*/ 187 h 256"/>
                <a:gd name="T2" fmla="*/ 0 w 468"/>
                <a:gd name="T3" fmla="*/ 0 h 256"/>
                <a:gd name="T4" fmla="*/ 0 w 468"/>
                <a:gd name="T5" fmla="*/ 81 h 256"/>
                <a:gd name="T6" fmla="*/ 440 w 468"/>
                <a:gd name="T7" fmla="*/ 256 h 256"/>
                <a:gd name="T8" fmla="*/ 468 w 468"/>
                <a:gd name="T9" fmla="*/ 187 h 256"/>
              </a:gdLst>
              <a:ahLst/>
              <a:cxnLst>
                <a:cxn ang="0">
                  <a:pos x="T0" y="T1"/>
                </a:cxn>
                <a:cxn ang="0">
                  <a:pos x="T2" y="T3"/>
                </a:cxn>
                <a:cxn ang="0">
                  <a:pos x="T4" y="T5"/>
                </a:cxn>
                <a:cxn ang="0">
                  <a:pos x="T6" y="T7"/>
                </a:cxn>
                <a:cxn ang="0">
                  <a:pos x="T8" y="T9"/>
                </a:cxn>
              </a:cxnLst>
              <a:rect l="0" t="0" r="r" b="b"/>
              <a:pathLst>
                <a:path w="468" h="256">
                  <a:moveTo>
                    <a:pt x="468" y="187"/>
                  </a:moveTo>
                  <a:lnTo>
                    <a:pt x="0" y="0"/>
                  </a:lnTo>
                  <a:lnTo>
                    <a:pt x="0" y="81"/>
                  </a:lnTo>
                  <a:lnTo>
                    <a:pt x="440" y="256"/>
                  </a:lnTo>
                  <a:lnTo>
                    <a:pt x="468" y="18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25" name="Freeform 345"/>
            <p:cNvSpPr/>
            <p:nvPr/>
          </p:nvSpPr>
          <p:spPr bwMode="auto">
            <a:xfrm>
              <a:off x="8636920" y="3724301"/>
              <a:ext cx="326356" cy="489106"/>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1 w 1143"/>
                <a:gd name="T17" fmla="*/ 1415 h 1713"/>
                <a:gd name="T18" fmla="*/ 181 w 1143"/>
                <a:gd name="T19" fmla="*/ 1531 h 1713"/>
                <a:gd name="T20" fmla="*/ 621 w 1143"/>
                <a:gd name="T21" fmla="*/ 1708 h 1713"/>
                <a:gd name="T22" fmla="*/ 628 w 1143"/>
                <a:gd name="T23" fmla="*/ 1713 h 1713"/>
                <a:gd name="T24" fmla="*/ 1143 w 1143"/>
                <a:gd name="T25" fmla="*/ 434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1" y="1415"/>
                  </a:lnTo>
                  <a:lnTo>
                    <a:pt x="181" y="1531"/>
                  </a:lnTo>
                  <a:lnTo>
                    <a:pt x="621" y="1708"/>
                  </a:lnTo>
                  <a:lnTo>
                    <a:pt x="628" y="1713"/>
                  </a:lnTo>
                  <a:lnTo>
                    <a:pt x="1143" y="434"/>
                  </a:lnTo>
                  <a:lnTo>
                    <a:pt x="1136" y="43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26" name="Freeform 346"/>
            <p:cNvSpPr>
              <a:spLocks noEditPoints="1"/>
            </p:cNvSpPr>
            <p:nvPr/>
          </p:nvSpPr>
          <p:spPr bwMode="auto">
            <a:xfrm>
              <a:off x="8228047" y="3727442"/>
              <a:ext cx="197013" cy="331496"/>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grpSp>
      <p:grpSp>
        <p:nvGrpSpPr>
          <p:cNvPr id="27" name="组合 26"/>
          <p:cNvGrpSpPr/>
          <p:nvPr/>
        </p:nvGrpSpPr>
        <p:grpSpPr>
          <a:xfrm>
            <a:off x="327118" y="5002945"/>
            <a:ext cx="759784" cy="553349"/>
            <a:chOff x="8203492" y="3660058"/>
            <a:chExt cx="759784" cy="553349"/>
          </a:xfrm>
          <a:solidFill>
            <a:srgbClr val="46646E"/>
          </a:solidFill>
        </p:grpSpPr>
        <p:sp>
          <p:nvSpPr>
            <p:cNvPr id="28" name="Rectangle 330"/>
            <p:cNvSpPr>
              <a:spLocks noChangeArrowheads="1"/>
            </p:cNvSpPr>
            <p:nvPr/>
          </p:nvSpPr>
          <p:spPr bwMode="auto">
            <a:xfrm>
              <a:off x="8387941" y="3843080"/>
              <a:ext cx="236701" cy="21986"/>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29" name="Rectangle 331"/>
            <p:cNvSpPr>
              <a:spLocks noChangeArrowheads="1"/>
            </p:cNvSpPr>
            <p:nvPr/>
          </p:nvSpPr>
          <p:spPr bwMode="auto">
            <a:xfrm>
              <a:off x="8389940" y="3898187"/>
              <a:ext cx="236701" cy="2170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30" name="Freeform 332"/>
            <p:cNvSpPr/>
            <p:nvPr/>
          </p:nvSpPr>
          <p:spPr bwMode="auto">
            <a:xfrm>
              <a:off x="8340544" y="3784262"/>
              <a:ext cx="335493" cy="400022"/>
            </a:xfrm>
            <a:custGeom>
              <a:avLst/>
              <a:gdLst>
                <a:gd name="T0" fmla="*/ 0 w 1175"/>
                <a:gd name="T1" fmla="*/ 0 h 1401"/>
                <a:gd name="T2" fmla="*/ 0 w 1175"/>
                <a:gd name="T3" fmla="*/ 40 h 1401"/>
                <a:gd name="T4" fmla="*/ 109 w 1175"/>
                <a:gd name="T5" fmla="*/ 309 h 1401"/>
                <a:gd name="T6" fmla="*/ 109 w 1175"/>
                <a:gd name="T7" fmla="*/ 109 h 1401"/>
                <a:gd name="T8" fmla="*/ 1066 w 1175"/>
                <a:gd name="T9" fmla="*/ 109 h 1401"/>
                <a:gd name="T10" fmla="*/ 1066 w 1175"/>
                <a:gd name="T11" fmla="*/ 1290 h 1401"/>
                <a:gd name="T12" fmla="*/ 324 w 1175"/>
                <a:gd name="T13" fmla="*/ 1290 h 1401"/>
                <a:gd name="T14" fmla="*/ 324 w 1175"/>
                <a:gd name="T15" fmla="*/ 1297 h 1401"/>
                <a:gd name="T16" fmla="*/ 317 w 1175"/>
                <a:gd name="T17" fmla="*/ 1290 h 1401"/>
                <a:gd name="T18" fmla="*/ 109 w 1175"/>
                <a:gd name="T19" fmla="*/ 1290 h 1401"/>
                <a:gd name="T20" fmla="*/ 109 w 1175"/>
                <a:gd name="T21" fmla="*/ 1092 h 1401"/>
                <a:gd name="T22" fmla="*/ 21 w 1175"/>
                <a:gd name="T23" fmla="*/ 1007 h 1401"/>
                <a:gd name="T24" fmla="*/ 17 w 1175"/>
                <a:gd name="T25" fmla="*/ 1007 h 1401"/>
                <a:gd name="T26" fmla="*/ 14 w 1175"/>
                <a:gd name="T27" fmla="*/ 999 h 1401"/>
                <a:gd name="T28" fmla="*/ 0 w 1175"/>
                <a:gd name="T29" fmla="*/ 985 h 1401"/>
                <a:gd name="T30" fmla="*/ 0 w 1175"/>
                <a:gd name="T31" fmla="*/ 1401 h 1401"/>
                <a:gd name="T32" fmla="*/ 1175 w 1175"/>
                <a:gd name="T33" fmla="*/ 1401 h 1401"/>
                <a:gd name="T34" fmla="*/ 1175 w 1175"/>
                <a:gd name="T35" fmla="*/ 0 h 1401"/>
                <a:gd name="T36" fmla="*/ 0 w 1175"/>
                <a:gd name="T37" fmla="*/ 0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5" h="1401">
                  <a:moveTo>
                    <a:pt x="0" y="0"/>
                  </a:moveTo>
                  <a:lnTo>
                    <a:pt x="0" y="40"/>
                  </a:lnTo>
                  <a:lnTo>
                    <a:pt x="109" y="309"/>
                  </a:lnTo>
                  <a:lnTo>
                    <a:pt x="109" y="109"/>
                  </a:lnTo>
                  <a:lnTo>
                    <a:pt x="1066" y="109"/>
                  </a:lnTo>
                  <a:lnTo>
                    <a:pt x="1066" y="1290"/>
                  </a:lnTo>
                  <a:lnTo>
                    <a:pt x="324" y="1290"/>
                  </a:lnTo>
                  <a:lnTo>
                    <a:pt x="324" y="1297"/>
                  </a:lnTo>
                  <a:lnTo>
                    <a:pt x="317" y="1290"/>
                  </a:lnTo>
                  <a:lnTo>
                    <a:pt x="109" y="1290"/>
                  </a:lnTo>
                  <a:lnTo>
                    <a:pt x="109" y="1092"/>
                  </a:lnTo>
                  <a:lnTo>
                    <a:pt x="21" y="1007"/>
                  </a:lnTo>
                  <a:lnTo>
                    <a:pt x="17" y="1007"/>
                  </a:lnTo>
                  <a:lnTo>
                    <a:pt x="14" y="999"/>
                  </a:lnTo>
                  <a:lnTo>
                    <a:pt x="0" y="985"/>
                  </a:lnTo>
                  <a:lnTo>
                    <a:pt x="0" y="1401"/>
                  </a:lnTo>
                  <a:lnTo>
                    <a:pt x="1175" y="1401"/>
                  </a:lnTo>
                  <a:lnTo>
                    <a:pt x="1175" y="0"/>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31" name="Freeform 333"/>
            <p:cNvSpPr/>
            <p:nvPr/>
          </p:nvSpPr>
          <p:spPr bwMode="auto">
            <a:xfrm>
              <a:off x="8402789" y="3947583"/>
              <a:ext cx="222425" cy="21415"/>
            </a:xfrm>
            <a:custGeom>
              <a:avLst/>
              <a:gdLst>
                <a:gd name="T0" fmla="*/ 0 w 779"/>
                <a:gd name="T1" fmla="*/ 0 h 75"/>
                <a:gd name="T2" fmla="*/ 30 w 779"/>
                <a:gd name="T3" fmla="*/ 75 h 75"/>
                <a:gd name="T4" fmla="*/ 779 w 779"/>
                <a:gd name="T5" fmla="*/ 75 h 75"/>
                <a:gd name="T6" fmla="*/ 779 w 779"/>
                <a:gd name="T7" fmla="*/ 0 h 75"/>
                <a:gd name="T8" fmla="*/ 0 w 779"/>
                <a:gd name="T9" fmla="*/ 0 h 75"/>
              </a:gdLst>
              <a:ahLst/>
              <a:cxnLst>
                <a:cxn ang="0">
                  <a:pos x="T0" y="T1"/>
                </a:cxn>
                <a:cxn ang="0">
                  <a:pos x="T2" y="T3"/>
                </a:cxn>
                <a:cxn ang="0">
                  <a:pos x="T4" y="T5"/>
                </a:cxn>
                <a:cxn ang="0">
                  <a:pos x="T6" y="T7"/>
                </a:cxn>
                <a:cxn ang="0">
                  <a:pos x="T8" y="T9"/>
                </a:cxn>
              </a:cxnLst>
              <a:rect l="0" t="0" r="r" b="b"/>
              <a:pathLst>
                <a:path w="779" h="75">
                  <a:moveTo>
                    <a:pt x="0" y="0"/>
                  </a:moveTo>
                  <a:lnTo>
                    <a:pt x="30" y="75"/>
                  </a:lnTo>
                  <a:lnTo>
                    <a:pt x="779" y="75"/>
                  </a:lnTo>
                  <a:lnTo>
                    <a:pt x="779" y="0"/>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32" name="Freeform 334"/>
            <p:cNvSpPr/>
            <p:nvPr/>
          </p:nvSpPr>
          <p:spPr bwMode="auto">
            <a:xfrm>
              <a:off x="8425060" y="4002975"/>
              <a:ext cx="202152" cy="21415"/>
            </a:xfrm>
            <a:custGeom>
              <a:avLst/>
              <a:gdLst>
                <a:gd name="T0" fmla="*/ 42 w 708"/>
                <a:gd name="T1" fmla="*/ 75 h 75"/>
                <a:gd name="T2" fmla="*/ 708 w 708"/>
                <a:gd name="T3" fmla="*/ 75 h 75"/>
                <a:gd name="T4" fmla="*/ 708 w 708"/>
                <a:gd name="T5" fmla="*/ 0 h 75"/>
                <a:gd name="T6" fmla="*/ 0 w 708"/>
                <a:gd name="T7" fmla="*/ 0 h 75"/>
                <a:gd name="T8" fmla="*/ 42 w 708"/>
                <a:gd name="T9" fmla="*/ 75 h 75"/>
              </a:gdLst>
              <a:ahLst/>
              <a:cxnLst>
                <a:cxn ang="0">
                  <a:pos x="T0" y="T1"/>
                </a:cxn>
                <a:cxn ang="0">
                  <a:pos x="T2" y="T3"/>
                </a:cxn>
                <a:cxn ang="0">
                  <a:pos x="T4" y="T5"/>
                </a:cxn>
                <a:cxn ang="0">
                  <a:pos x="T6" y="T7"/>
                </a:cxn>
                <a:cxn ang="0">
                  <a:pos x="T8" y="T9"/>
                </a:cxn>
              </a:cxnLst>
              <a:rect l="0" t="0" r="r" b="b"/>
              <a:pathLst>
                <a:path w="708" h="75">
                  <a:moveTo>
                    <a:pt x="42" y="75"/>
                  </a:moveTo>
                  <a:lnTo>
                    <a:pt x="708" y="75"/>
                  </a:lnTo>
                  <a:lnTo>
                    <a:pt x="708" y="0"/>
                  </a:lnTo>
                  <a:lnTo>
                    <a:pt x="0" y="0"/>
                  </a:lnTo>
                  <a:lnTo>
                    <a:pt x="42" y="7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33" name="Freeform 335"/>
            <p:cNvSpPr/>
            <p:nvPr/>
          </p:nvSpPr>
          <p:spPr bwMode="auto">
            <a:xfrm>
              <a:off x="8435624" y="4046089"/>
              <a:ext cx="191017" cy="21415"/>
            </a:xfrm>
            <a:custGeom>
              <a:avLst/>
              <a:gdLst>
                <a:gd name="T0" fmla="*/ 3 w 669"/>
                <a:gd name="T1" fmla="*/ 0 h 75"/>
                <a:gd name="T2" fmla="*/ 0 w 669"/>
                <a:gd name="T3" fmla="*/ 75 h 75"/>
                <a:gd name="T4" fmla="*/ 669 w 669"/>
                <a:gd name="T5" fmla="*/ 75 h 75"/>
                <a:gd name="T6" fmla="*/ 669 w 669"/>
                <a:gd name="T7" fmla="*/ 0 h 75"/>
                <a:gd name="T8" fmla="*/ 3 w 669"/>
                <a:gd name="T9" fmla="*/ 0 h 75"/>
              </a:gdLst>
              <a:ahLst/>
              <a:cxnLst>
                <a:cxn ang="0">
                  <a:pos x="T0" y="T1"/>
                </a:cxn>
                <a:cxn ang="0">
                  <a:pos x="T2" y="T3"/>
                </a:cxn>
                <a:cxn ang="0">
                  <a:pos x="T4" y="T5"/>
                </a:cxn>
                <a:cxn ang="0">
                  <a:pos x="T6" y="T7"/>
                </a:cxn>
                <a:cxn ang="0">
                  <a:pos x="T8" y="T9"/>
                </a:cxn>
              </a:cxnLst>
              <a:rect l="0" t="0" r="r" b="b"/>
              <a:pathLst>
                <a:path w="669" h="75">
                  <a:moveTo>
                    <a:pt x="3" y="0"/>
                  </a:moveTo>
                  <a:lnTo>
                    <a:pt x="0" y="75"/>
                  </a:lnTo>
                  <a:lnTo>
                    <a:pt x="669" y="75"/>
                  </a:lnTo>
                  <a:lnTo>
                    <a:pt x="669" y="0"/>
                  </a:lnTo>
                  <a:lnTo>
                    <a:pt x="3"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34" name="Freeform 336"/>
            <p:cNvSpPr/>
            <p:nvPr/>
          </p:nvSpPr>
          <p:spPr bwMode="auto">
            <a:xfrm>
              <a:off x="8352822" y="4033811"/>
              <a:ext cx="74237" cy="98506"/>
            </a:xfrm>
            <a:custGeom>
              <a:avLst/>
              <a:gdLst>
                <a:gd name="T0" fmla="*/ 250 w 260"/>
                <a:gd name="T1" fmla="*/ 345 h 345"/>
                <a:gd name="T2" fmla="*/ 260 w 260"/>
                <a:gd name="T3" fmla="*/ 0 h 345"/>
                <a:gd name="T4" fmla="*/ 0 w 260"/>
                <a:gd name="T5" fmla="*/ 107 h 345"/>
                <a:gd name="T6" fmla="*/ 250 w 260"/>
                <a:gd name="T7" fmla="*/ 345 h 345"/>
              </a:gdLst>
              <a:ahLst/>
              <a:cxnLst>
                <a:cxn ang="0">
                  <a:pos x="T0" y="T1"/>
                </a:cxn>
                <a:cxn ang="0">
                  <a:pos x="T2" y="T3"/>
                </a:cxn>
                <a:cxn ang="0">
                  <a:pos x="T4" y="T5"/>
                </a:cxn>
                <a:cxn ang="0">
                  <a:pos x="T6" y="T7"/>
                </a:cxn>
              </a:cxnLst>
              <a:rect l="0" t="0" r="r" b="b"/>
              <a:pathLst>
                <a:path w="260" h="345">
                  <a:moveTo>
                    <a:pt x="250" y="345"/>
                  </a:moveTo>
                  <a:lnTo>
                    <a:pt x="260" y="0"/>
                  </a:lnTo>
                  <a:lnTo>
                    <a:pt x="0" y="107"/>
                  </a:lnTo>
                  <a:lnTo>
                    <a:pt x="250" y="34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35" name="Freeform 337"/>
            <p:cNvSpPr/>
            <p:nvPr/>
          </p:nvSpPr>
          <p:spPr bwMode="auto">
            <a:xfrm>
              <a:off x="8203492" y="3660058"/>
              <a:ext cx="95366" cy="89655"/>
            </a:xfrm>
            <a:custGeom>
              <a:avLst/>
              <a:gdLst>
                <a:gd name="T0" fmla="*/ 120 w 141"/>
                <a:gd name="T1" fmla="*/ 35 h 133"/>
                <a:gd name="T2" fmla="*/ 60 w 141"/>
                <a:gd name="T3" fmla="*/ 10 h 133"/>
                <a:gd name="T4" fmla="*/ 34 w 141"/>
                <a:gd name="T5" fmla="*/ 20 h 133"/>
                <a:gd name="T6" fmla="*/ 9 w 141"/>
                <a:gd name="T7" fmla="*/ 79 h 133"/>
                <a:gd name="T8" fmla="*/ 31 w 141"/>
                <a:gd name="T9" fmla="*/ 133 h 133"/>
                <a:gd name="T10" fmla="*/ 141 w 141"/>
                <a:gd name="T11" fmla="*/ 88 h 133"/>
                <a:gd name="T12" fmla="*/ 120 w 141"/>
                <a:gd name="T13" fmla="*/ 35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120" y="35"/>
                  </a:moveTo>
                  <a:cubicBezTo>
                    <a:pt x="110" y="11"/>
                    <a:pt x="83" y="0"/>
                    <a:pt x="60" y="10"/>
                  </a:cubicBezTo>
                  <a:cubicBezTo>
                    <a:pt x="34" y="20"/>
                    <a:pt x="34" y="20"/>
                    <a:pt x="34" y="20"/>
                  </a:cubicBezTo>
                  <a:cubicBezTo>
                    <a:pt x="11" y="30"/>
                    <a:pt x="0" y="56"/>
                    <a:pt x="9" y="79"/>
                  </a:cubicBezTo>
                  <a:cubicBezTo>
                    <a:pt x="31" y="133"/>
                    <a:pt x="31" y="133"/>
                    <a:pt x="31" y="133"/>
                  </a:cubicBezTo>
                  <a:cubicBezTo>
                    <a:pt x="141" y="88"/>
                    <a:pt x="141" y="88"/>
                    <a:pt x="141" y="88"/>
                  </a:cubicBezTo>
                  <a:lnTo>
                    <a:pt x="120" y="3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36" name="Freeform 338"/>
            <p:cNvSpPr/>
            <p:nvPr/>
          </p:nvSpPr>
          <p:spPr bwMode="auto">
            <a:xfrm>
              <a:off x="8434482" y="4101481"/>
              <a:ext cx="194158" cy="21415"/>
            </a:xfrm>
            <a:custGeom>
              <a:avLst/>
              <a:gdLst>
                <a:gd name="T0" fmla="*/ 0 w 680"/>
                <a:gd name="T1" fmla="*/ 75 h 75"/>
                <a:gd name="T2" fmla="*/ 680 w 680"/>
                <a:gd name="T3" fmla="*/ 75 h 75"/>
                <a:gd name="T4" fmla="*/ 680 w 680"/>
                <a:gd name="T5" fmla="*/ 0 h 75"/>
                <a:gd name="T6" fmla="*/ 2 w 680"/>
                <a:gd name="T7" fmla="*/ 0 h 75"/>
                <a:gd name="T8" fmla="*/ 0 w 680"/>
                <a:gd name="T9" fmla="*/ 75 h 75"/>
              </a:gdLst>
              <a:ahLst/>
              <a:cxnLst>
                <a:cxn ang="0">
                  <a:pos x="T0" y="T1"/>
                </a:cxn>
                <a:cxn ang="0">
                  <a:pos x="T2" y="T3"/>
                </a:cxn>
                <a:cxn ang="0">
                  <a:pos x="T4" y="T5"/>
                </a:cxn>
                <a:cxn ang="0">
                  <a:pos x="T6" y="T7"/>
                </a:cxn>
                <a:cxn ang="0">
                  <a:pos x="T8" y="T9"/>
                </a:cxn>
              </a:cxnLst>
              <a:rect l="0" t="0" r="r" b="b"/>
              <a:pathLst>
                <a:path w="680" h="75">
                  <a:moveTo>
                    <a:pt x="0" y="75"/>
                  </a:moveTo>
                  <a:lnTo>
                    <a:pt x="680" y="75"/>
                  </a:lnTo>
                  <a:lnTo>
                    <a:pt x="680" y="0"/>
                  </a:lnTo>
                  <a:lnTo>
                    <a:pt x="2" y="0"/>
                  </a:lnTo>
                  <a:lnTo>
                    <a:pt x="0" y="7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37" name="Freeform 339"/>
            <p:cNvSpPr/>
            <p:nvPr/>
          </p:nvSpPr>
          <p:spPr bwMode="auto">
            <a:xfrm>
              <a:off x="8688600" y="3859070"/>
              <a:ext cx="187591" cy="95080"/>
            </a:xfrm>
            <a:custGeom>
              <a:avLst/>
              <a:gdLst>
                <a:gd name="T0" fmla="*/ 629 w 657"/>
                <a:gd name="T1" fmla="*/ 333 h 333"/>
                <a:gd name="T2" fmla="*/ 657 w 657"/>
                <a:gd name="T3" fmla="*/ 265 h 333"/>
                <a:gd name="T4" fmla="*/ 650 w 657"/>
                <a:gd name="T5" fmla="*/ 260 h 333"/>
                <a:gd name="T6" fmla="*/ 0 w 657"/>
                <a:gd name="T7" fmla="*/ 0 h 333"/>
                <a:gd name="T8" fmla="*/ 0 w 657"/>
                <a:gd name="T9" fmla="*/ 81 h 333"/>
                <a:gd name="T10" fmla="*/ 622 w 657"/>
                <a:gd name="T11" fmla="*/ 331 h 333"/>
                <a:gd name="T12" fmla="*/ 629 w 657"/>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657" h="333">
                  <a:moveTo>
                    <a:pt x="629" y="333"/>
                  </a:moveTo>
                  <a:lnTo>
                    <a:pt x="657" y="265"/>
                  </a:lnTo>
                  <a:lnTo>
                    <a:pt x="650" y="260"/>
                  </a:lnTo>
                  <a:lnTo>
                    <a:pt x="0" y="0"/>
                  </a:lnTo>
                  <a:lnTo>
                    <a:pt x="0" y="81"/>
                  </a:lnTo>
                  <a:lnTo>
                    <a:pt x="622" y="331"/>
                  </a:lnTo>
                  <a:lnTo>
                    <a:pt x="629" y="33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38" name="Freeform 340"/>
            <p:cNvSpPr/>
            <p:nvPr/>
          </p:nvSpPr>
          <p:spPr bwMode="auto">
            <a:xfrm>
              <a:off x="8688600" y="3911035"/>
              <a:ext cx="168746" cy="87657"/>
            </a:xfrm>
            <a:custGeom>
              <a:avLst/>
              <a:gdLst>
                <a:gd name="T0" fmla="*/ 591 w 591"/>
                <a:gd name="T1" fmla="*/ 236 h 307"/>
                <a:gd name="T2" fmla="*/ 0 w 591"/>
                <a:gd name="T3" fmla="*/ 0 h 307"/>
                <a:gd name="T4" fmla="*/ 0 w 591"/>
                <a:gd name="T5" fmla="*/ 81 h 307"/>
                <a:gd name="T6" fmla="*/ 563 w 591"/>
                <a:gd name="T7" fmla="*/ 307 h 307"/>
                <a:gd name="T8" fmla="*/ 591 w 591"/>
                <a:gd name="T9" fmla="*/ 236 h 307"/>
              </a:gdLst>
              <a:ahLst/>
              <a:cxnLst>
                <a:cxn ang="0">
                  <a:pos x="T0" y="T1"/>
                </a:cxn>
                <a:cxn ang="0">
                  <a:pos x="T2" y="T3"/>
                </a:cxn>
                <a:cxn ang="0">
                  <a:pos x="T4" y="T5"/>
                </a:cxn>
                <a:cxn ang="0">
                  <a:pos x="T6" y="T7"/>
                </a:cxn>
                <a:cxn ang="0">
                  <a:pos x="T8" y="T9"/>
                </a:cxn>
              </a:cxnLst>
              <a:rect l="0" t="0" r="r" b="b"/>
              <a:pathLst>
                <a:path w="591" h="307">
                  <a:moveTo>
                    <a:pt x="591" y="236"/>
                  </a:moveTo>
                  <a:lnTo>
                    <a:pt x="0" y="0"/>
                  </a:lnTo>
                  <a:lnTo>
                    <a:pt x="0" y="81"/>
                  </a:lnTo>
                  <a:lnTo>
                    <a:pt x="563" y="307"/>
                  </a:lnTo>
                  <a:lnTo>
                    <a:pt x="591" y="23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39" name="Freeform 341"/>
            <p:cNvSpPr/>
            <p:nvPr/>
          </p:nvSpPr>
          <p:spPr bwMode="auto">
            <a:xfrm>
              <a:off x="8688600" y="3800537"/>
              <a:ext cx="207863" cy="103075"/>
            </a:xfrm>
            <a:custGeom>
              <a:avLst/>
              <a:gdLst>
                <a:gd name="T0" fmla="*/ 700 w 728"/>
                <a:gd name="T1" fmla="*/ 361 h 361"/>
                <a:gd name="T2" fmla="*/ 728 w 728"/>
                <a:gd name="T3" fmla="*/ 293 h 361"/>
                <a:gd name="T4" fmla="*/ 721 w 728"/>
                <a:gd name="T5" fmla="*/ 290 h 361"/>
                <a:gd name="T6" fmla="*/ 0 w 728"/>
                <a:gd name="T7" fmla="*/ 0 h 361"/>
                <a:gd name="T8" fmla="*/ 0 w 728"/>
                <a:gd name="T9" fmla="*/ 80 h 361"/>
                <a:gd name="T10" fmla="*/ 695 w 728"/>
                <a:gd name="T11" fmla="*/ 359 h 361"/>
                <a:gd name="T12" fmla="*/ 700 w 728"/>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728" h="361">
                  <a:moveTo>
                    <a:pt x="700" y="361"/>
                  </a:moveTo>
                  <a:lnTo>
                    <a:pt x="728" y="293"/>
                  </a:lnTo>
                  <a:lnTo>
                    <a:pt x="721" y="290"/>
                  </a:lnTo>
                  <a:lnTo>
                    <a:pt x="0" y="0"/>
                  </a:lnTo>
                  <a:lnTo>
                    <a:pt x="0" y="80"/>
                  </a:lnTo>
                  <a:lnTo>
                    <a:pt x="695" y="359"/>
                  </a:lnTo>
                  <a:lnTo>
                    <a:pt x="700" y="361"/>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40" name="Freeform 342"/>
            <p:cNvSpPr/>
            <p:nvPr/>
          </p:nvSpPr>
          <p:spPr bwMode="auto">
            <a:xfrm>
              <a:off x="8688600" y="3968997"/>
              <a:ext cx="150472" cy="80518"/>
            </a:xfrm>
            <a:custGeom>
              <a:avLst/>
              <a:gdLst>
                <a:gd name="T0" fmla="*/ 527 w 527"/>
                <a:gd name="T1" fmla="*/ 213 h 282"/>
                <a:gd name="T2" fmla="*/ 0 w 527"/>
                <a:gd name="T3" fmla="*/ 0 h 282"/>
                <a:gd name="T4" fmla="*/ 0 w 527"/>
                <a:gd name="T5" fmla="*/ 81 h 282"/>
                <a:gd name="T6" fmla="*/ 499 w 527"/>
                <a:gd name="T7" fmla="*/ 282 h 282"/>
                <a:gd name="T8" fmla="*/ 527 w 527"/>
                <a:gd name="T9" fmla="*/ 213 h 282"/>
              </a:gdLst>
              <a:ahLst/>
              <a:cxnLst>
                <a:cxn ang="0">
                  <a:pos x="T0" y="T1"/>
                </a:cxn>
                <a:cxn ang="0">
                  <a:pos x="T2" y="T3"/>
                </a:cxn>
                <a:cxn ang="0">
                  <a:pos x="T4" y="T5"/>
                </a:cxn>
                <a:cxn ang="0">
                  <a:pos x="T6" y="T7"/>
                </a:cxn>
                <a:cxn ang="0">
                  <a:pos x="T8" y="T9"/>
                </a:cxn>
              </a:cxnLst>
              <a:rect l="0" t="0" r="r" b="b"/>
              <a:pathLst>
                <a:path w="527" h="282">
                  <a:moveTo>
                    <a:pt x="527" y="213"/>
                  </a:moveTo>
                  <a:lnTo>
                    <a:pt x="0" y="0"/>
                  </a:lnTo>
                  <a:lnTo>
                    <a:pt x="0" y="81"/>
                  </a:lnTo>
                  <a:lnTo>
                    <a:pt x="499" y="282"/>
                  </a:lnTo>
                  <a:lnTo>
                    <a:pt x="527" y="21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41" name="Freeform 343"/>
            <p:cNvSpPr/>
            <p:nvPr/>
          </p:nvSpPr>
          <p:spPr bwMode="auto">
            <a:xfrm>
              <a:off x="8688600" y="4073785"/>
              <a:ext cx="114781" cy="65957"/>
            </a:xfrm>
            <a:custGeom>
              <a:avLst/>
              <a:gdLst>
                <a:gd name="T0" fmla="*/ 402 w 402"/>
                <a:gd name="T1" fmla="*/ 163 h 231"/>
                <a:gd name="T2" fmla="*/ 0 w 402"/>
                <a:gd name="T3" fmla="*/ 0 h 231"/>
                <a:gd name="T4" fmla="*/ 0 w 402"/>
                <a:gd name="T5" fmla="*/ 80 h 231"/>
                <a:gd name="T6" fmla="*/ 376 w 402"/>
                <a:gd name="T7" fmla="*/ 231 h 231"/>
                <a:gd name="T8" fmla="*/ 402 w 402"/>
                <a:gd name="T9" fmla="*/ 163 h 231"/>
              </a:gdLst>
              <a:ahLst/>
              <a:cxnLst>
                <a:cxn ang="0">
                  <a:pos x="T0" y="T1"/>
                </a:cxn>
                <a:cxn ang="0">
                  <a:pos x="T2" y="T3"/>
                </a:cxn>
                <a:cxn ang="0">
                  <a:pos x="T4" y="T5"/>
                </a:cxn>
                <a:cxn ang="0">
                  <a:pos x="T6" y="T7"/>
                </a:cxn>
                <a:cxn ang="0">
                  <a:pos x="T8" y="T9"/>
                </a:cxn>
              </a:cxnLst>
              <a:rect l="0" t="0" r="r" b="b"/>
              <a:pathLst>
                <a:path w="402" h="231">
                  <a:moveTo>
                    <a:pt x="402" y="163"/>
                  </a:moveTo>
                  <a:lnTo>
                    <a:pt x="0" y="0"/>
                  </a:lnTo>
                  <a:lnTo>
                    <a:pt x="0" y="80"/>
                  </a:lnTo>
                  <a:lnTo>
                    <a:pt x="376" y="231"/>
                  </a:lnTo>
                  <a:lnTo>
                    <a:pt x="402" y="163"/>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42" name="Freeform 344"/>
            <p:cNvSpPr/>
            <p:nvPr/>
          </p:nvSpPr>
          <p:spPr bwMode="auto">
            <a:xfrm>
              <a:off x="8688600" y="4015538"/>
              <a:ext cx="133626" cy="73095"/>
            </a:xfrm>
            <a:custGeom>
              <a:avLst/>
              <a:gdLst>
                <a:gd name="T0" fmla="*/ 468 w 468"/>
                <a:gd name="T1" fmla="*/ 187 h 256"/>
                <a:gd name="T2" fmla="*/ 0 w 468"/>
                <a:gd name="T3" fmla="*/ 0 h 256"/>
                <a:gd name="T4" fmla="*/ 0 w 468"/>
                <a:gd name="T5" fmla="*/ 81 h 256"/>
                <a:gd name="T6" fmla="*/ 440 w 468"/>
                <a:gd name="T7" fmla="*/ 256 h 256"/>
                <a:gd name="T8" fmla="*/ 468 w 468"/>
                <a:gd name="T9" fmla="*/ 187 h 256"/>
              </a:gdLst>
              <a:ahLst/>
              <a:cxnLst>
                <a:cxn ang="0">
                  <a:pos x="T0" y="T1"/>
                </a:cxn>
                <a:cxn ang="0">
                  <a:pos x="T2" y="T3"/>
                </a:cxn>
                <a:cxn ang="0">
                  <a:pos x="T4" y="T5"/>
                </a:cxn>
                <a:cxn ang="0">
                  <a:pos x="T6" y="T7"/>
                </a:cxn>
                <a:cxn ang="0">
                  <a:pos x="T8" y="T9"/>
                </a:cxn>
              </a:cxnLst>
              <a:rect l="0" t="0" r="r" b="b"/>
              <a:pathLst>
                <a:path w="468" h="256">
                  <a:moveTo>
                    <a:pt x="468" y="187"/>
                  </a:moveTo>
                  <a:lnTo>
                    <a:pt x="0" y="0"/>
                  </a:lnTo>
                  <a:lnTo>
                    <a:pt x="0" y="81"/>
                  </a:lnTo>
                  <a:lnTo>
                    <a:pt x="440" y="256"/>
                  </a:lnTo>
                  <a:lnTo>
                    <a:pt x="468" y="187"/>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43" name="Freeform 345"/>
            <p:cNvSpPr/>
            <p:nvPr/>
          </p:nvSpPr>
          <p:spPr bwMode="auto">
            <a:xfrm>
              <a:off x="8636920" y="3724301"/>
              <a:ext cx="326356" cy="489106"/>
            </a:xfrm>
            <a:custGeom>
              <a:avLst/>
              <a:gdLst>
                <a:gd name="T0" fmla="*/ 1136 w 1143"/>
                <a:gd name="T1" fmla="*/ 432 h 1713"/>
                <a:gd name="T2" fmla="*/ 73 w 1143"/>
                <a:gd name="T3" fmla="*/ 2 h 1713"/>
                <a:gd name="T4" fmla="*/ 66 w 1143"/>
                <a:gd name="T5" fmla="*/ 0 h 1713"/>
                <a:gd name="T6" fmla="*/ 0 w 1143"/>
                <a:gd name="T7" fmla="*/ 163 h 1713"/>
                <a:gd name="T8" fmla="*/ 125 w 1143"/>
                <a:gd name="T9" fmla="*/ 163 h 1713"/>
                <a:gd name="T10" fmla="*/ 132 w 1143"/>
                <a:gd name="T11" fmla="*/ 144 h 1713"/>
                <a:gd name="T12" fmla="*/ 997 w 1143"/>
                <a:gd name="T13" fmla="*/ 491 h 1713"/>
                <a:gd name="T14" fmla="*/ 562 w 1143"/>
                <a:gd name="T15" fmla="*/ 1569 h 1713"/>
                <a:gd name="T16" fmla="*/ 181 w 1143"/>
                <a:gd name="T17" fmla="*/ 1415 h 1713"/>
                <a:gd name="T18" fmla="*/ 181 w 1143"/>
                <a:gd name="T19" fmla="*/ 1531 h 1713"/>
                <a:gd name="T20" fmla="*/ 621 w 1143"/>
                <a:gd name="T21" fmla="*/ 1708 h 1713"/>
                <a:gd name="T22" fmla="*/ 628 w 1143"/>
                <a:gd name="T23" fmla="*/ 1713 h 1713"/>
                <a:gd name="T24" fmla="*/ 1143 w 1143"/>
                <a:gd name="T25" fmla="*/ 434 h 1713"/>
                <a:gd name="T26" fmla="*/ 1136 w 1143"/>
                <a:gd name="T27" fmla="*/ 432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3" h="1713">
                  <a:moveTo>
                    <a:pt x="1136" y="432"/>
                  </a:moveTo>
                  <a:lnTo>
                    <a:pt x="73" y="2"/>
                  </a:lnTo>
                  <a:lnTo>
                    <a:pt x="66" y="0"/>
                  </a:lnTo>
                  <a:lnTo>
                    <a:pt x="0" y="163"/>
                  </a:lnTo>
                  <a:lnTo>
                    <a:pt x="125" y="163"/>
                  </a:lnTo>
                  <a:lnTo>
                    <a:pt x="132" y="144"/>
                  </a:lnTo>
                  <a:lnTo>
                    <a:pt x="997" y="491"/>
                  </a:lnTo>
                  <a:lnTo>
                    <a:pt x="562" y="1569"/>
                  </a:lnTo>
                  <a:lnTo>
                    <a:pt x="181" y="1415"/>
                  </a:lnTo>
                  <a:lnTo>
                    <a:pt x="181" y="1531"/>
                  </a:lnTo>
                  <a:lnTo>
                    <a:pt x="621" y="1708"/>
                  </a:lnTo>
                  <a:lnTo>
                    <a:pt x="628" y="1713"/>
                  </a:lnTo>
                  <a:lnTo>
                    <a:pt x="1143" y="434"/>
                  </a:lnTo>
                  <a:lnTo>
                    <a:pt x="1136" y="43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sp>
          <p:nvSpPr>
            <p:cNvPr id="44" name="Freeform 346"/>
            <p:cNvSpPr>
              <a:spLocks noEditPoints="1"/>
            </p:cNvSpPr>
            <p:nvPr/>
          </p:nvSpPr>
          <p:spPr bwMode="auto">
            <a:xfrm>
              <a:off x="8228047" y="3727442"/>
              <a:ext cx="197013" cy="331496"/>
            </a:xfrm>
            <a:custGeom>
              <a:avLst/>
              <a:gdLst>
                <a:gd name="T0" fmla="*/ 292 w 292"/>
                <a:gd name="T1" fmla="*/ 447 h 491"/>
                <a:gd name="T2" fmla="*/ 110 w 292"/>
                <a:gd name="T3" fmla="*/ 0 h 491"/>
                <a:gd name="T4" fmla="*/ 0 w 292"/>
                <a:gd name="T5" fmla="*/ 45 h 491"/>
                <a:gd name="T6" fmla="*/ 182 w 292"/>
                <a:gd name="T7" fmla="*/ 491 h 491"/>
                <a:gd name="T8" fmla="*/ 292 w 292"/>
                <a:gd name="T9" fmla="*/ 447 h 491"/>
                <a:gd name="T10" fmla="*/ 99 w 292"/>
                <a:gd name="T11" fmla="*/ 19 h 491"/>
                <a:gd name="T12" fmla="*/ 220 w 292"/>
                <a:gd name="T13" fmla="*/ 315 h 491"/>
                <a:gd name="T14" fmla="*/ 215 w 292"/>
                <a:gd name="T15" fmla="*/ 338 h 491"/>
                <a:gd name="T16" fmla="*/ 195 w 292"/>
                <a:gd name="T17" fmla="*/ 325 h 491"/>
                <a:gd name="T18" fmla="*/ 75 w 292"/>
                <a:gd name="T19" fmla="*/ 29 h 491"/>
                <a:gd name="T20" fmla="*/ 99 w 292"/>
                <a:gd name="T21" fmla="*/ 19 h 491"/>
                <a:gd name="T22" fmla="*/ 165 w 292"/>
                <a:gd name="T23" fmla="*/ 358 h 491"/>
                <a:gd name="T24" fmla="*/ 146 w 292"/>
                <a:gd name="T25" fmla="*/ 345 h 491"/>
                <a:gd name="T26" fmla="*/ 25 w 292"/>
                <a:gd name="T27" fmla="*/ 49 h 491"/>
                <a:gd name="T28" fmla="*/ 50 w 292"/>
                <a:gd name="T29" fmla="*/ 39 h 491"/>
                <a:gd name="T30" fmla="*/ 170 w 292"/>
                <a:gd name="T31" fmla="*/ 335 h 491"/>
                <a:gd name="T32" fmla="*/ 165 w 292"/>
                <a:gd name="T33" fmla="*/ 35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2" h="491">
                  <a:moveTo>
                    <a:pt x="292" y="447"/>
                  </a:moveTo>
                  <a:cubicBezTo>
                    <a:pt x="110" y="0"/>
                    <a:pt x="110" y="0"/>
                    <a:pt x="110" y="0"/>
                  </a:cubicBezTo>
                  <a:cubicBezTo>
                    <a:pt x="0" y="45"/>
                    <a:pt x="0" y="45"/>
                    <a:pt x="0" y="45"/>
                  </a:cubicBezTo>
                  <a:cubicBezTo>
                    <a:pt x="182" y="491"/>
                    <a:pt x="182" y="491"/>
                    <a:pt x="182" y="491"/>
                  </a:cubicBezTo>
                  <a:lnTo>
                    <a:pt x="292" y="447"/>
                  </a:lnTo>
                  <a:close/>
                  <a:moveTo>
                    <a:pt x="99" y="19"/>
                  </a:moveTo>
                  <a:cubicBezTo>
                    <a:pt x="220" y="315"/>
                    <a:pt x="220" y="315"/>
                    <a:pt x="220" y="315"/>
                  </a:cubicBezTo>
                  <a:cubicBezTo>
                    <a:pt x="224" y="325"/>
                    <a:pt x="222" y="335"/>
                    <a:pt x="215" y="338"/>
                  </a:cubicBezTo>
                  <a:cubicBezTo>
                    <a:pt x="208" y="340"/>
                    <a:pt x="199" y="335"/>
                    <a:pt x="195" y="325"/>
                  </a:cubicBezTo>
                  <a:cubicBezTo>
                    <a:pt x="75" y="29"/>
                    <a:pt x="75" y="29"/>
                    <a:pt x="75" y="29"/>
                  </a:cubicBezTo>
                  <a:lnTo>
                    <a:pt x="99" y="19"/>
                  </a:lnTo>
                  <a:close/>
                  <a:moveTo>
                    <a:pt x="165" y="358"/>
                  </a:moveTo>
                  <a:cubicBezTo>
                    <a:pt x="159" y="361"/>
                    <a:pt x="150" y="355"/>
                    <a:pt x="146" y="345"/>
                  </a:cubicBezTo>
                  <a:cubicBezTo>
                    <a:pt x="25" y="49"/>
                    <a:pt x="25" y="49"/>
                    <a:pt x="25" y="49"/>
                  </a:cubicBezTo>
                  <a:cubicBezTo>
                    <a:pt x="50" y="39"/>
                    <a:pt x="50" y="39"/>
                    <a:pt x="50" y="39"/>
                  </a:cubicBezTo>
                  <a:cubicBezTo>
                    <a:pt x="170" y="335"/>
                    <a:pt x="170" y="335"/>
                    <a:pt x="170" y="335"/>
                  </a:cubicBezTo>
                  <a:cubicBezTo>
                    <a:pt x="174" y="345"/>
                    <a:pt x="172" y="355"/>
                    <a:pt x="165" y="358"/>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Calibri"/>
                <a:ea typeface="宋体" pitchFamily="2" charset="-122"/>
                <a:cs typeface="+mn-cs"/>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grpSp>
        <p:nvGrpSpPr>
          <p:cNvPr id="13" name="组合 12"/>
          <p:cNvGrpSpPr/>
          <p:nvPr/>
        </p:nvGrpSpPr>
        <p:grpSpPr>
          <a:xfrm>
            <a:off x="5380309" y="1446655"/>
            <a:ext cx="2795270" cy="4470400"/>
            <a:chOff x="4731026" y="1446655"/>
            <a:chExt cx="2795270" cy="4470400"/>
          </a:xfrm>
        </p:grpSpPr>
        <p:sp>
          <p:nvSpPr>
            <p:cNvPr id="6" name="矩形 5"/>
            <p:cNvSpPr/>
            <p:nvPr/>
          </p:nvSpPr>
          <p:spPr>
            <a:xfrm>
              <a:off x="5088059" y="1446655"/>
              <a:ext cx="1271889" cy="4394017"/>
            </a:xfrm>
            <a:prstGeom prst="rect">
              <a:avLst/>
            </a:prstGeom>
            <a:noFill/>
            <a:ln w="38100">
              <a:solidFill>
                <a:srgbClr val="46646E"/>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31026" y="1961322"/>
              <a:ext cx="2054087" cy="477078"/>
            </a:xfrm>
            <a:prstGeom prst="rect">
              <a:avLst/>
            </a:pr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407142" y="1607379"/>
              <a:ext cx="701853" cy="707886"/>
            </a:xfrm>
            <a:prstGeom prst="rect">
              <a:avLst/>
            </a:prstGeom>
            <a:noFill/>
          </p:spPr>
          <p:txBody>
            <a:bodyPr wrap="square" rtlCol="0">
              <a:spAutoFit/>
            </a:bodyPr>
            <a:lstStyle/>
            <a:p>
              <a:r>
                <a:rPr lang="en-US" altLang="zh-CN" sz="4000" b="1" dirty="0" smtClean="0">
                  <a:solidFill>
                    <a:srgbClr val="46646E"/>
                  </a:solidFill>
                  <a:latin typeface="楷体" pitchFamily="49" charset="-122"/>
                  <a:ea typeface="楷体" pitchFamily="49" charset="-122"/>
                </a:rPr>
                <a:t>02</a:t>
              </a:r>
              <a:endParaRPr lang="zh-CN" altLang="en-US" sz="4000" b="1" dirty="0">
                <a:solidFill>
                  <a:srgbClr val="46646E"/>
                </a:solidFill>
                <a:latin typeface="楷体" pitchFamily="49" charset="-122"/>
                <a:ea typeface="楷体" pitchFamily="49" charset="-122"/>
              </a:endParaRPr>
            </a:p>
          </p:txBody>
        </p:sp>
        <p:sp>
          <p:nvSpPr>
            <p:cNvPr id="9" name="文本框 8"/>
            <p:cNvSpPr txBox="1"/>
            <p:nvPr/>
          </p:nvSpPr>
          <p:spPr>
            <a:xfrm>
              <a:off x="5012633" y="2156859"/>
              <a:ext cx="1437861" cy="400110"/>
            </a:xfrm>
            <a:prstGeom prst="rect">
              <a:avLst/>
            </a:prstGeom>
            <a:noFill/>
          </p:spPr>
          <p:txBody>
            <a:bodyPr wrap="square" rtlCol="0">
              <a:spAutoFit/>
            </a:bodyPr>
            <a:lstStyle/>
            <a:p>
              <a:r>
                <a:rPr lang="en-US" altLang="zh-CN" sz="2000" b="1" dirty="0">
                  <a:solidFill>
                    <a:srgbClr val="46646E"/>
                  </a:solidFill>
                  <a:latin typeface="Adobe 宋体 Std L" panose="02020300000000000000" pitchFamily="18" charset="-122"/>
                  <a:ea typeface="Adobe 宋体 Std L" panose="02020300000000000000" pitchFamily="18" charset="-122"/>
                </a:rPr>
                <a:t>THE  ONE</a:t>
              </a:r>
              <a:endParaRPr lang="zh-CN" altLang="en-US" sz="2000" b="1" dirty="0">
                <a:solidFill>
                  <a:srgbClr val="46646E"/>
                </a:solidFill>
                <a:latin typeface="Adobe 宋体 Std L" panose="02020300000000000000" pitchFamily="18" charset="-122"/>
                <a:ea typeface="Adobe 宋体 Std L" panose="02020300000000000000" pitchFamily="18" charset="-122"/>
              </a:endParaRPr>
            </a:p>
          </p:txBody>
        </p:sp>
        <p:sp>
          <p:nvSpPr>
            <p:cNvPr id="10" name="文本框 9"/>
            <p:cNvSpPr txBox="1"/>
            <p:nvPr/>
          </p:nvSpPr>
          <p:spPr>
            <a:xfrm>
              <a:off x="6356745" y="1527300"/>
              <a:ext cx="1169551" cy="4389755"/>
            </a:xfrm>
            <a:prstGeom prst="rect">
              <a:avLst/>
            </a:prstGeom>
            <a:noFill/>
          </p:spPr>
          <p:txBody>
            <a:bodyPr vert="eaVert" wrap="square" rtlCol="0">
              <a:spAutoFit/>
            </a:bodyPr>
            <a:lstStyle/>
            <a:p>
              <a:r>
                <a:rPr lang="en-US" altLang="zh-CN" sz="3200" b="1" dirty="0">
                  <a:solidFill>
                    <a:srgbClr val="46646E"/>
                  </a:solidFill>
                  <a:latin typeface="楷体" pitchFamily="49" charset="-122"/>
                  <a:ea typeface="楷体" pitchFamily="49" charset="-122"/>
                </a:rPr>
                <a:t>  </a:t>
              </a:r>
              <a:r>
                <a:rPr lang="zh-CN" altLang="en-US" sz="3200" b="1" dirty="0">
                  <a:solidFill>
                    <a:srgbClr val="46646E"/>
                  </a:solidFill>
                  <a:latin typeface="楷体" pitchFamily="49" charset="-122"/>
                  <a:ea typeface="楷体" pitchFamily="49" charset="-122"/>
                </a:rPr>
                <a:t>作</a:t>
              </a:r>
              <a:r>
                <a:rPr lang="zh-CN" altLang="en-US" sz="3200" b="1" dirty="0" smtClean="0">
                  <a:solidFill>
                    <a:srgbClr val="46646E"/>
                  </a:solidFill>
                  <a:latin typeface="楷体" pitchFamily="49" charset="-122"/>
                  <a:ea typeface="楷体" pitchFamily="49" charset="-122"/>
                </a:rPr>
                <a:t>为高等教育有</a:t>
              </a:r>
              <a:r>
                <a:rPr lang="zh-CN" altLang="en-US" sz="3200" b="1" dirty="0">
                  <a:solidFill>
                    <a:srgbClr val="46646E"/>
                  </a:solidFill>
                  <a:latin typeface="楷体" pitchFamily="49" charset="-122"/>
                  <a:ea typeface="楷体" pitchFamily="49" charset="-122"/>
                </a:rPr>
                <a:t>机组成部分的学生事务管理</a:t>
              </a:r>
            </a:p>
          </p:txBody>
        </p:sp>
      </p:grpSp>
      <p:sp>
        <p:nvSpPr>
          <p:cNvPr id="11" name="矩形 10"/>
          <p:cNvSpPr/>
          <p:nvPr/>
        </p:nvSpPr>
        <p:spPr>
          <a:xfrm>
            <a:off x="0" y="3256722"/>
            <a:ext cx="848139" cy="344557"/>
          </a:xfrm>
          <a:prstGeom prst="rect">
            <a:avLst/>
          </a:prstGeom>
          <a:solidFill>
            <a:srgbClr val="AD9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43861" y="3256722"/>
            <a:ext cx="848139" cy="344557"/>
          </a:xfrm>
          <a:prstGeom prst="rect">
            <a:avLst/>
          </a:prstGeom>
          <a:solidFill>
            <a:srgbClr val="466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p:nvPr/>
        </p:nvSpPr>
        <p:spPr>
          <a:xfrm rot="10800000">
            <a:off x="228348" y="3343861"/>
            <a:ext cx="391441" cy="170277"/>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5" name="KSO_Shape"/>
          <p:cNvSpPr/>
          <p:nvPr/>
        </p:nvSpPr>
        <p:spPr>
          <a:xfrm>
            <a:off x="11572209" y="3329279"/>
            <a:ext cx="391441" cy="199439"/>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16" name="图片 15"/>
          <p:cNvPicPr>
            <a:picLocks noChangeAspect="1"/>
          </p:cNvPicPr>
          <p:nvPr/>
        </p:nvPicPr>
        <p:blipFill rotWithShape="1">
          <a:blip r:embed="rId3" cstate="print">
            <a:extLst>
              <a:ext uri="{28A0092B-C50C-407E-A947-70E740481C1C}">
                <a14:useLocalDpi xmlns="" xmlns:a14="http://schemas.microsoft.com/office/drawing/2010/main" val="0"/>
              </a:ext>
            </a:extLst>
          </a:blip>
          <a:srcRect r="24652"/>
          <a:stretch>
            <a:fillRect/>
          </a:stretch>
        </p:blipFill>
        <p:spPr>
          <a:xfrm>
            <a:off x="4429029" y="2210118"/>
            <a:ext cx="2580202" cy="3791278"/>
          </a:xfrm>
          <a:prstGeom prst="rect">
            <a:avLst/>
          </a:prstGeom>
        </p:spPr>
      </p:pic>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stretch>
            <a:fillRect/>
          </a:stretch>
        </p:blipFill>
        <p:spPr>
          <a:xfrm>
            <a:off x="2720340" y="1170940"/>
            <a:ext cx="6717030" cy="2400300"/>
          </a:xfrm>
          <a:prstGeom prst="rect">
            <a:avLst/>
          </a:prstGeom>
        </p:spPr>
      </p:pic>
      <p:sp>
        <p:nvSpPr>
          <p:cNvPr id="34" name="文本框 33"/>
          <p:cNvSpPr txBox="1"/>
          <p:nvPr/>
        </p:nvSpPr>
        <p:spPr>
          <a:xfrm>
            <a:off x="1162775" y="3965666"/>
            <a:ext cx="9955167" cy="1446550"/>
          </a:xfrm>
          <a:prstGeom prst="rect">
            <a:avLst/>
          </a:prstGeom>
          <a:noFill/>
        </p:spPr>
        <p:txBody>
          <a:bodyPr wrap="square" rtlCol="0">
            <a:spAutoFit/>
          </a:bodyPr>
          <a:lstStyle/>
          <a:p>
            <a:pPr algn="just"/>
            <a:r>
              <a:rPr lang="en-US" altLang="zh-CN" sz="3200" dirty="0">
                <a:solidFill>
                  <a:srgbClr val="476671"/>
                </a:solidFill>
              </a:rPr>
              <a:t>     </a:t>
            </a:r>
            <a:r>
              <a:rPr lang="zh-CN" altLang="en-US" sz="2800" b="1" dirty="0">
                <a:solidFill>
                  <a:srgbClr val="476671"/>
                </a:solidFill>
                <a:latin typeface="楷体" charset="0"/>
                <a:ea typeface="楷体" charset="0"/>
              </a:rPr>
              <a:t>严格来说，“学生事务管理”和“学生工作”的内涵和外延并不一致，但是鉴于大学章程主要着眼于具体规则的制定而非概念的划分，本文暂且统一使用“学生事务管理”一词。</a:t>
            </a:r>
          </a:p>
        </p:txBody>
      </p:sp>
      <p:sp>
        <p:nvSpPr>
          <p:cNvPr id="5" name="矩形 4"/>
          <p:cNvSpPr/>
          <p:nvPr/>
        </p:nvSpPr>
        <p:spPr>
          <a:xfrm>
            <a:off x="0" y="413914"/>
            <a:ext cx="786106"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楷体" pitchFamily="49" charset="-122"/>
                <a:ea typeface="楷体" pitchFamily="49" charset="-122"/>
              </a:rPr>
              <a:t>02</a:t>
            </a:r>
            <a:endParaRPr lang="zh-CN" altLang="en-US" sz="2400" dirty="0">
              <a:latin typeface="楷体" pitchFamily="49" charset="-122"/>
              <a:ea typeface="楷体" pitchFamily="49" charset="-122"/>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grpSp>
        <p:nvGrpSpPr>
          <p:cNvPr id="22" name="组合 21"/>
          <p:cNvGrpSpPr/>
          <p:nvPr/>
        </p:nvGrpSpPr>
        <p:grpSpPr>
          <a:xfrm>
            <a:off x="3206852" y="1445728"/>
            <a:ext cx="8360956" cy="4358640"/>
            <a:chOff x="3199686" y="2108124"/>
            <a:chExt cx="8360956" cy="4358640"/>
          </a:xfrm>
        </p:grpSpPr>
        <p:sp>
          <p:nvSpPr>
            <p:cNvPr id="14" name="文本框 13"/>
            <p:cNvSpPr txBox="1"/>
            <p:nvPr/>
          </p:nvSpPr>
          <p:spPr>
            <a:xfrm>
              <a:off x="3199686" y="2108124"/>
              <a:ext cx="6101715" cy="4358640"/>
            </a:xfrm>
            <a:prstGeom prst="rect">
              <a:avLst/>
            </a:prstGeom>
            <a:noFill/>
          </p:spPr>
          <p:txBody>
            <a:bodyPr wrap="square" rtlCol="0">
              <a:spAutoFit/>
            </a:bodyPr>
            <a:lstStyle/>
            <a:p>
              <a:r>
                <a:rPr lang="en-US" altLang="zh-CN" sz="2800" dirty="0">
                  <a:solidFill>
                    <a:srgbClr val="476671"/>
                  </a:solidFill>
                  <a:latin typeface="楷体" pitchFamily="49" charset="-122"/>
                  <a:ea typeface="楷体" pitchFamily="49" charset="-122"/>
                </a:rPr>
                <a:t>   </a:t>
              </a:r>
              <a:r>
                <a:rPr lang="zh-CN" altLang="en-US" sz="2800" dirty="0">
                  <a:solidFill>
                    <a:srgbClr val="476671"/>
                  </a:solidFill>
                  <a:latin typeface="楷体" pitchFamily="49" charset="-122"/>
                  <a:ea typeface="楷体" pitchFamily="49" charset="-122"/>
                </a:rPr>
                <a:t>学生在学校科研、教学和服务工作中都占据重要地位。学生事务管理的规范化既有助于学生自身的发展，也有利于高校管理的有序化和科学化，甚至对于学校的学术管理也会起到重要的促进作用。随着大学章程在高校管理中的重要性越来越得到彰显，如何在章程中规范学生事务管理，并且通过学生事务管理促进章程的建设，成为一个重要的课题。</a:t>
              </a:r>
            </a:p>
          </p:txBody>
        </p:sp>
        <p:sp>
          <p:nvSpPr>
            <p:cNvPr id="15" name="矩形 3"/>
            <p:cNvSpPr>
              <a:spLocks noChangeArrowheads="1"/>
            </p:cNvSpPr>
            <p:nvPr/>
          </p:nvSpPr>
          <p:spPr bwMode="auto">
            <a:xfrm>
              <a:off x="6276261" y="2142545"/>
              <a:ext cx="5284381" cy="4724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rgbClr val="000000"/>
                  </a:solidFill>
                  <a:latin typeface="Century Gothic" panose="020B0502020202020204" pitchFamily="34" charset="0"/>
                  <a:ea typeface="宋体" pitchFamily="2" charset="-122"/>
                  <a:sym typeface="Century Gothic" panose="020B0502020202020204" pitchFamily="34" charset="0"/>
                </a:defRPr>
              </a:lvl1pPr>
              <a:lvl2pPr marL="742950" indent="-285750">
                <a:defRPr>
                  <a:solidFill>
                    <a:srgbClr val="000000"/>
                  </a:solidFill>
                  <a:latin typeface="Century Gothic" panose="020B0502020202020204" pitchFamily="34" charset="0"/>
                  <a:ea typeface="宋体" pitchFamily="2" charset="-122"/>
                  <a:sym typeface="Century Gothic" panose="020B0502020202020204" pitchFamily="34" charset="0"/>
                </a:defRPr>
              </a:lvl2pPr>
              <a:lvl3pPr marL="1143000" indent="-228600">
                <a:defRPr>
                  <a:solidFill>
                    <a:srgbClr val="000000"/>
                  </a:solidFill>
                  <a:latin typeface="Century Gothic" panose="020B0502020202020204" pitchFamily="34" charset="0"/>
                  <a:ea typeface="宋体" pitchFamily="2" charset="-122"/>
                  <a:sym typeface="Century Gothic" panose="020B0502020202020204" pitchFamily="34" charset="0"/>
                </a:defRPr>
              </a:lvl3pPr>
              <a:lvl4pPr marL="1600200" indent="-228600">
                <a:defRPr>
                  <a:solidFill>
                    <a:srgbClr val="000000"/>
                  </a:solidFill>
                  <a:latin typeface="Century Gothic" panose="020B0502020202020204" pitchFamily="34" charset="0"/>
                  <a:ea typeface="宋体" pitchFamily="2" charset="-122"/>
                  <a:sym typeface="Century Gothic" panose="020B0502020202020204" pitchFamily="34" charset="0"/>
                </a:defRPr>
              </a:lvl4pPr>
              <a:lvl5pPr marL="2057400" indent="-228600">
                <a:defRPr>
                  <a:solidFill>
                    <a:srgbClr val="000000"/>
                  </a:solidFill>
                  <a:latin typeface="Century Gothic" panose="020B0502020202020204" pitchFamily="34" charset="0"/>
                  <a:ea typeface="宋体" pitchFamily="2" charset="-122"/>
                  <a:sym typeface="Century Gothic" panose="020B0502020202020204" pitchFamily="34" charset="0"/>
                </a:defRPr>
              </a:lvl5pPr>
              <a:lvl6pPr marL="2514600" indent="-228600" eaLnBrk="0" fontAlgn="base" hangingPunct="0">
                <a:spcBef>
                  <a:spcPct val="0"/>
                </a:spcBef>
                <a:spcAft>
                  <a:spcPct val="0"/>
                </a:spcAft>
                <a:buFont typeface="Arial" pitchFamily="34" charset="0"/>
                <a:defRPr>
                  <a:solidFill>
                    <a:srgbClr val="000000"/>
                  </a:solidFill>
                  <a:latin typeface="Century Gothic" panose="020B0502020202020204" pitchFamily="34" charset="0"/>
                  <a:ea typeface="宋体" pitchFamily="2" charset="-122"/>
                  <a:sym typeface="Century Gothic" panose="020B0502020202020204" pitchFamily="34" charset="0"/>
                </a:defRPr>
              </a:lvl6pPr>
              <a:lvl7pPr marL="2971800" indent="-228600" eaLnBrk="0" fontAlgn="base" hangingPunct="0">
                <a:spcBef>
                  <a:spcPct val="0"/>
                </a:spcBef>
                <a:spcAft>
                  <a:spcPct val="0"/>
                </a:spcAft>
                <a:buFont typeface="Arial" pitchFamily="34" charset="0"/>
                <a:defRPr>
                  <a:solidFill>
                    <a:srgbClr val="000000"/>
                  </a:solidFill>
                  <a:latin typeface="Century Gothic" panose="020B0502020202020204" pitchFamily="34" charset="0"/>
                  <a:ea typeface="宋体" pitchFamily="2" charset="-122"/>
                  <a:sym typeface="Century Gothic" panose="020B0502020202020204" pitchFamily="34" charset="0"/>
                </a:defRPr>
              </a:lvl7pPr>
              <a:lvl8pPr marL="3429000" indent="-228600" eaLnBrk="0" fontAlgn="base" hangingPunct="0">
                <a:spcBef>
                  <a:spcPct val="0"/>
                </a:spcBef>
                <a:spcAft>
                  <a:spcPct val="0"/>
                </a:spcAft>
                <a:buFont typeface="Arial" pitchFamily="34" charset="0"/>
                <a:defRPr>
                  <a:solidFill>
                    <a:srgbClr val="000000"/>
                  </a:solidFill>
                  <a:latin typeface="Century Gothic" panose="020B0502020202020204" pitchFamily="34" charset="0"/>
                  <a:ea typeface="宋体" pitchFamily="2" charset="-122"/>
                  <a:sym typeface="Century Gothic" panose="020B0502020202020204" pitchFamily="34" charset="0"/>
                </a:defRPr>
              </a:lvl8pPr>
              <a:lvl9pPr marL="3886200" indent="-228600" eaLnBrk="0" fontAlgn="base" hangingPunct="0">
                <a:spcBef>
                  <a:spcPct val="0"/>
                </a:spcBef>
                <a:spcAft>
                  <a:spcPct val="0"/>
                </a:spcAft>
                <a:buFont typeface="Arial" pitchFamily="34" charset="0"/>
                <a:defRPr>
                  <a:solidFill>
                    <a:srgbClr val="000000"/>
                  </a:solidFill>
                  <a:latin typeface="Century Gothic" panose="020B0502020202020204" pitchFamily="34" charset="0"/>
                  <a:ea typeface="宋体" pitchFamily="2" charset="-122"/>
                  <a:sym typeface="Century Gothic" panose="020B0502020202020204" pitchFamily="34" charset="0"/>
                </a:defRPr>
              </a:lvl9pPr>
            </a:lstStyle>
            <a:p>
              <a:pPr algn="just" eaLnBrk="0" fontAlgn="base" hangingPunct="0">
                <a:lnSpc>
                  <a:spcPct val="125000"/>
                </a:lnSpc>
                <a:spcBef>
                  <a:spcPct val="0"/>
                </a:spcBef>
                <a:spcAft>
                  <a:spcPct val="0"/>
                </a:spcAft>
                <a:buFont typeface="Arial" pitchFamily="34" charset="0"/>
                <a:buNone/>
              </a:pPr>
              <a:endParaRPr lang="zh-CN" altLang="en-US" sz="2000" dirty="0">
                <a:solidFill>
                  <a:srgbClr val="46646E"/>
                </a:solidFill>
                <a:latin typeface="楷体" pitchFamily="49" charset="-122"/>
                <a:ea typeface="楷体" pitchFamily="49" charset="-122"/>
                <a:sym typeface="Lucida Grande" charset="-122"/>
              </a:endParaRPr>
            </a:p>
          </p:txBody>
        </p:sp>
      </p:grpSp>
      <p:grpSp>
        <p:nvGrpSpPr>
          <p:cNvPr id="47" name="组合 46"/>
          <p:cNvGrpSpPr/>
          <p:nvPr/>
        </p:nvGrpSpPr>
        <p:grpSpPr>
          <a:xfrm>
            <a:off x="890905" y="1178560"/>
            <a:ext cx="1994535" cy="1765935"/>
            <a:chOff x="8268800" y="4427404"/>
            <a:chExt cx="719115" cy="661413"/>
          </a:xfrm>
          <a:solidFill>
            <a:srgbClr val="46646E"/>
          </a:solidFill>
        </p:grpSpPr>
        <p:sp>
          <p:nvSpPr>
            <p:cNvPr id="48" name="Freeform 44"/>
            <p:cNvSpPr/>
            <p:nvPr/>
          </p:nvSpPr>
          <p:spPr bwMode="auto">
            <a:xfrm>
              <a:off x="8912902" y="4522613"/>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49" name="Freeform 45"/>
            <p:cNvSpPr/>
            <p:nvPr/>
          </p:nvSpPr>
          <p:spPr bwMode="auto">
            <a:xfrm>
              <a:off x="8725370" y="4567332"/>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50" name="Freeform 46"/>
            <p:cNvSpPr/>
            <p:nvPr/>
          </p:nvSpPr>
          <p:spPr bwMode="auto">
            <a:xfrm>
              <a:off x="8268800" y="4427404"/>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51" name="Freeform 47"/>
            <p:cNvSpPr/>
            <p:nvPr/>
          </p:nvSpPr>
          <p:spPr bwMode="auto">
            <a:xfrm>
              <a:off x="8700125" y="4827715"/>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52" name="Rectangle 48"/>
            <p:cNvSpPr>
              <a:spLocks noChangeArrowheads="1"/>
            </p:cNvSpPr>
            <p:nvPr/>
          </p:nvSpPr>
          <p:spPr bwMode="auto">
            <a:xfrm>
              <a:off x="8353911" y="4955381"/>
              <a:ext cx="228646" cy="34621"/>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53" name="Rectangle 49"/>
            <p:cNvSpPr>
              <a:spLocks noChangeArrowheads="1"/>
            </p:cNvSpPr>
            <p:nvPr/>
          </p:nvSpPr>
          <p:spPr bwMode="auto">
            <a:xfrm>
              <a:off x="8353911" y="4878925"/>
              <a:ext cx="228646" cy="3390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54" name="Rectangle 50"/>
            <p:cNvSpPr>
              <a:spLocks noChangeArrowheads="1"/>
            </p:cNvSpPr>
            <p:nvPr/>
          </p:nvSpPr>
          <p:spPr bwMode="auto">
            <a:xfrm>
              <a:off x="8353911" y="4805355"/>
              <a:ext cx="228646" cy="3245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55" name="Rectangle 51"/>
            <p:cNvSpPr>
              <a:spLocks noChangeArrowheads="1"/>
            </p:cNvSpPr>
            <p:nvPr/>
          </p:nvSpPr>
          <p:spPr bwMode="auto">
            <a:xfrm>
              <a:off x="8353911" y="4728899"/>
              <a:ext cx="228646" cy="3245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56" name="Rectangle 52"/>
            <p:cNvSpPr>
              <a:spLocks noChangeArrowheads="1"/>
            </p:cNvSpPr>
            <p:nvPr/>
          </p:nvSpPr>
          <p:spPr bwMode="auto">
            <a:xfrm>
              <a:off x="8353911" y="4652443"/>
              <a:ext cx="228646" cy="3390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sp>
          <p:nvSpPr>
            <p:cNvPr id="57" name="Rectangle 53"/>
            <p:cNvSpPr>
              <a:spLocks noChangeArrowheads="1"/>
            </p:cNvSpPr>
            <p:nvPr/>
          </p:nvSpPr>
          <p:spPr bwMode="auto">
            <a:xfrm>
              <a:off x="8353911" y="4575267"/>
              <a:ext cx="228646" cy="34621"/>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pitchFamily="2" charset="-122"/>
                <a:cs typeface="+mn-cs"/>
              </a:endParaRPr>
            </a:p>
          </p:txBody>
        </p:sp>
      </p:grpSp>
      <p:sp>
        <p:nvSpPr>
          <p:cNvPr id="16" name="矩形 15"/>
          <p:cNvSpPr/>
          <p:nvPr/>
        </p:nvSpPr>
        <p:spPr>
          <a:xfrm>
            <a:off x="0" y="413914"/>
            <a:ext cx="786106"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楷体" pitchFamily="49" charset="-122"/>
                <a:ea typeface="楷体" pitchFamily="49" charset="-122"/>
              </a:rPr>
              <a:t>02</a:t>
            </a:r>
            <a:endParaRPr lang="zh-CN" altLang="en-US" sz="2400" dirty="0">
              <a:latin typeface="楷体" pitchFamily="49" charset="-122"/>
              <a:ea typeface="楷体" pitchFamily="49" charset="-122"/>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F4E9"/>
        </a:solidFill>
        <a:effectLst/>
      </p:bgPr>
    </p:bg>
    <p:spTree>
      <p:nvGrpSpPr>
        <p:cNvPr id="1" name=""/>
        <p:cNvGrpSpPr/>
        <p:nvPr/>
      </p:nvGrpSpPr>
      <p:grpSpPr>
        <a:xfrm>
          <a:off x="0" y="0"/>
          <a:ext cx="0" cy="0"/>
          <a:chOff x="0" y="0"/>
          <a:chExt cx="0" cy="0"/>
        </a:xfrm>
      </p:grpSpPr>
      <p:grpSp>
        <p:nvGrpSpPr>
          <p:cNvPr id="13" name="组合 12"/>
          <p:cNvGrpSpPr/>
          <p:nvPr/>
        </p:nvGrpSpPr>
        <p:grpSpPr>
          <a:xfrm>
            <a:off x="5380309" y="1446655"/>
            <a:ext cx="2828925" cy="4404360"/>
            <a:chOff x="4731026" y="1446655"/>
            <a:chExt cx="2828925" cy="4404360"/>
          </a:xfrm>
        </p:grpSpPr>
        <p:sp>
          <p:nvSpPr>
            <p:cNvPr id="6" name="矩形 5"/>
            <p:cNvSpPr/>
            <p:nvPr/>
          </p:nvSpPr>
          <p:spPr>
            <a:xfrm>
              <a:off x="5088059" y="1446655"/>
              <a:ext cx="1271889" cy="4394017"/>
            </a:xfrm>
            <a:prstGeom prst="rect">
              <a:avLst/>
            </a:prstGeom>
            <a:noFill/>
            <a:ln w="38100">
              <a:solidFill>
                <a:srgbClr val="46646E"/>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31026" y="1961322"/>
              <a:ext cx="2054087" cy="477078"/>
            </a:xfrm>
            <a:prstGeom prst="rect">
              <a:avLst/>
            </a:pr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407142" y="1607379"/>
              <a:ext cx="701853" cy="707886"/>
            </a:xfrm>
            <a:prstGeom prst="rect">
              <a:avLst/>
            </a:prstGeom>
            <a:noFill/>
          </p:spPr>
          <p:txBody>
            <a:bodyPr wrap="square" rtlCol="0">
              <a:spAutoFit/>
            </a:bodyPr>
            <a:lstStyle/>
            <a:p>
              <a:r>
                <a:rPr lang="en-US" altLang="zh-CN" sz="4000" b="1" dirty="0" smtClean="0">
                  <a:solidFill>
                    <a:srgbClr val="46646E"/>
                  </a:solidFill>
                  <a:latin typeface="楷体" pitchFamily="49" charset="-122"/>
                  <a:ea typeface="楷体" pitchFamily="49" charset="-122"/>
                </a:rPr>
                <a:t>03</a:t>
              </a:r>
              <a:endParaRPr lang="zh-CN" altLang="en-US" sz="4000" b="1" dirty="0">
                <a:solidFill>
                  <a:srgbClr val="46646E"/>
                </a:solidFill>
                <a:latin typeface="楷体" pitchFamily="49" charset="-122"/>
                <a:ea typeface="楷体" pitchFamily="49" charset="-122"/>
              </a:endParaRPr>
            </a:p>
          </p:txBody>
        </p:sp>
        <p:sp>
          <p:nvSpPr>
            <p:cNvPr id="9" name="文本框 8"/>
            <p:cNvSpPr txBox="1"/>
            <p:nvPr/>
          </p:nvSpPr>
          <p:spPr>
            <a:xfrm>
              <a:off x="5012633" y="2156859"/>
              <a:ext cx="1437861" cy="400110"/>
            </a:xfrm>
            <a:prstGeom prst="rect">
              <a:avLst/>
            </a:prstGeom>
            <a:noFill/>
          </p:spPr>
          <p:txBody>
            <a:bodyPr wrap="square" rtlCol="0">
              <a:spAutoFit/>
            </a:bodyPr>
            <a:lstStyle/>
            <a:p>
              <a:r>
                <a:rPr lang="en-US" altLang="zh-CN" sz="2000" b="1" dirty="0">
                  <a:solidFill>
                    <a:srgbClr val="46646E"/>
                  </a:solidFill>
                  <a:latin typeface="Adobe 宋体 Std L" panose="02020300000000000000" pitchFamily="18" charset="-122"/>
                  <a:ea typeface="Adobe 宋体 Std L" panose="02020300000000000000" pitchFamily="18" charset="-122"/>
                </a:rPr>
                <a:t>THE  ONE</a:t>
              </a:r>
              <a:endParaRPr lang="zh-CN" altLang="en-US" sz="2000" b="1" dirty="0">
                <a:solidFill>
                  <a:srgbClr val="46646E"/>
                </a:solidFill>
                <a:latin typeface="Adobe 宋体 Std L" panose="02020300000000000000" pitchFamily="18" charset="-122"/>
                <a:ea typeface="Adobe 宋体 Std L" panose="02020300000000000000" pitchFamily="18" charset="-122"/>
              </a:endParaRPr>
            </a:p>
          </p:txBody>
        </p:sp>
        <p:sp>
          <p:nvSpPr>
            <p:cNvPr id="10" name="文本框 9"/>
            <p:cNvSpPr txBox="1"/>
            <p:nvPr/>
          </p:nvSpPr>
          <p:spPr>
            <a:xfrm>
              <a:off x="6401711" y="1493645"/>
              <a:ext cx="1158240" cy="4357370"/>
            </a:xfrm>
            <a:prstGeom prst="rect">
              <a:avLst/>
            </a:prstGeom>
            <a:noFill/>
          </p:spPr>
          <p:txBody>
            <a:bodyPr vert="eaVert" wrap="square" rtlCol="0">
              <a:spAutoFit/>
            </a:bodyPr>
            <a:lstStyle/>
            <a:p>
              <a:r>
                <a:rPr lang="en-US" altLang="zh-CN" sz="3200" dirty="0">
                  <a:solidFill>
                    <a:srgbClr val="46646E"/>
                  </a:solidFill>
                  <a:latin typeface="楷体" pitchFamily="49" charset="-122"/>
                  <a:ea typeface="楷体" pitchFamily="49" charset="-122"/>
                </a:rPr>
                <a:t>  </a:t>
              </a:r>
              <a:r>
                <a:rPr lang="zh-CN" altLang="en-US" sz="3200" b="1" dirty="0">
                  <a:solidFill>
                    <a:srgbClr val="46646E"/>
                  </a:solidFill>
                  <a:latin typeface="楷体" pitchFamily="49" charset="-122"/>
                  <a:ea typeface="楷体" pitchFamily="49" charset="-122"/>
                </a:rPr>
                <a:t>大学章程中学生事         务管理规定之不足</a:t>
              </a:r>
            </a:p>
          </p:txBody>
        </p:sp>
      </p:grpSp>
      <p:sp>
        <p:nvSpPr>
          <p:cNvPr id="11" name="矩形 10"/>
          <p:cNvSpPr/>
          <p:nvPr/>
        </p:nvSpPr>
        <p:spPr>
          <a:xfrm>
            <a:off x="0" y="3256722"/>
            <a:ext cx="848139" cy="344557"/>
          </a:xfrm>
          <a:prstGeom prst="rect">
            <a:avLst/>
          </a:prstGeom>
          <a:solidFill>
            <a:srgbClr val="AD9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43861" y="3256722"/>
            <a:ext cx="848139" cy="344557"/>
          </a:xfrm>
          <a:prstGeom prst="rect">
            <a:avLst/>
          </a:prstGeom>
          <a:solidFill>
            <a:srgbClr val="466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p:nvPr/>
        </p:nvSpPr>
        <p:spPr>
          <a:xfrm rot="10800000">
            <a:off x="228348" y="3343861"/>
            <a:ext cx="391441" cy="170277"/>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5" name="KSO_Shape"/>
          <p:cNvSpPr/>
          <p:nvPr/>
        </p:nvSpPr>
        <p:spPr>
          <a:xfrm>
            <a:off x="11572209" y="3329279"/>
            <a:ext cx="391441" cy="199439"/>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rgbClr val="F8F4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16" name="图片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994061" y="2656440"/>
            <a:ext cx="2440335" cy="3228160"/>
          </a:xfrm>
          <a:prstGeom prst="rect">
            <a:avLst/>
          </a:prstGeom>
        </p:spPr>
      </p:pic>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BF7EE"/>
        </a:solidFill>
        <a:effectLst/>
      </p:bgPr>
    </p:bg>
    <p:spTree>
      <p:nvGrpSpPr>
        <p:cNvPr id="1" name=""/>
        <p:cNvGrpSpPr/>
        <p:nvPr/>
      </p:nvGrpSpPr>
      <p:grpSpPr>
        <a:xfrm>
          <a:off x="0" y="0"/>
          <a:ext cx="0" cy="0"/>
          <a:chOff x="0" y="0"/>
          <a:chExt cx="0" cy="0"/>
        </a:xfrm>
      </p:grpSpPr>
      <p:grpSp>
        <p:nvGrpSpPr>
          <p:cNvPr id="8" name="组合 35"/>
          <p:cNvGrpSpPr/>
          <p:nvPr/>
        </p:nvGrpSpPr>
        <p:grpSpPr>
          <a:xfrm>
            <a:off x="1560736" y="1848805"/>
            <a:ext cx="675075" cy="675075"/>
            <a:chOff x="499048" y="1181393"/>
            <a:chExt cx="675075" cy="675075"/>
          </a:xfrm>
        </p:grpSpPr>
        <p:sp>
          <p:nvSpPr>
            <p:cNvPr id="10" name="泪滴形 9"/>
            <p:cNvSpPr/>
            <p:nvPr/>
          </p:nvSpPr>
          <p:spPr>
            <a:xfrm rot="8100000">
              <a:off x="499048" y="1181393"/>
              <a:ext cx="675075" cy="675075"/>
            </a:xfrm>
            <a:prstGeom prst="teardrop">
              <a:avLst/>
            </a:prstGeom>
            <a:noFill/>
            <a:ln>
              <a:solidFill>
                <a:srgbClr val="466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6646E"/>
                </a:solidFill>
              </a:endParaRPr>
            </a:p>
          </p:txBody>
        </p:sp>
        <p:sp>
          <p:nvSpPr>
            <p:cNvPr id="11" name="Freeform 802"/>
            <p:cNvSpPr>
              <a:spLocks noEditPoints="1"/>
            </p:cNvSpPr>
            <p:nvPr/>
          </p:nvSpPr>
          <p:spPr bwMode="auto">
            <a:xfrm>
              <a:off x="677835" y="1356617"/>
              <a:ext cx="317500" cy="333375"/>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rgbClr val="AD9C85"/>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6646E"/>
                </a:solidFill>
              </a:endParaRPr>
            </a:p>
          </p:txBody>
        </p:sp>
      </p:grpSp>
      <p:sp>
        <p:nvSpPr>
          <p:cNvPr id="9" name="TextBox 31"/>
          <p:cNvSpPr txBox="1"/>
          <p:nvPr/>
        </p:nvSpPr>
        <p:spPr>
          <a:xfrm>
            <a:off x="493758" y="2808605"/>
            <a:ext cx="3105785" cy="461665"/>
          </a:xfrm>
          <a:prstGeom prst="rect">
            <a:avLst/>
          </a:prstGeom>
          <a:noFill/>
        </p:spPr>
        <p:txBody>
          <a:bodyPr wrap="square" rtlCol="0">
            <a:spAutoFit/>
          </a:bodyPr>
          <a:lstStyle/>
          <a:p>
            <a:pPr algn="dist"/>
            <a:r>
              <a:rPr lang="zh-CN" altLang="en-US" sz="2400" b="1" dirty="0" smtClean="0">
                <a:solidFill>
                  <a:srgbClr val="46646E"/>
                </a:solidFill>
                <a:latin typeface="Venera" pitchFamily="2" charset="0"/>
                <a:ea typeface="Ebrima" pitchFamily="2" charset="0"/>
                <a:cs typeface="Ebrima" pitchFamily="2" charset="0"/>
              </a:rPr>
              <a:t>法律层面缺失与失衡</a:t>
            </a:r>
          </a:p>
        </p:txBody>
      </p:sp>
      <p:cxnSp>
        <p:nvCxnSpPr>
          <p:cNvPr id="13" name="直接连接符 12"/>
          <p:cNvCxnSpPr/>
          <p:nvPr/>
        </p:nvCxnSpPr>
        <p:spPr>
          <a:xfrm>
            <a:off x="1686266" y="3450511"/>
            <a:ext cx="8565106" cy="0"/>
          </a:xfrm>
          <a:prstGeom prst="line">
            <a:avLst/>
          </a:prstGeom>
          <a:solidFill>
            <a:srgbClr val="FFDC66"/>
          </a:solidFill>
          <a:ln w="12700">
            <a:solidFill>
              <a:srgbClr val="46646E"/>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1843508" y="3254850"/>
            <a:ext cx="157640" cy="157640"/>
          </a:xfrm>
          <a:prstGeom prst="ellipse">
            <a:avLst/>
          </a:prstGeom>
          <a:solidFill>
            <a:srgbClr val="46646E"/>
          </a:solidFill>
          <a:ln>
            <a:solidFill>
              <a:srgbClr val="466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6646E"/>
              </a:solidFill>
            </a:endParaRPr>
          </a:p>
        </p:txBody>
      </p:sp>
      <p:sp>
        <p:nvSpPr>
          <p:cNvPr id="15" name="椭圆 14"/>
          <p:cNvSpPr/>
          <p:nvPr/>
        </p:nvSpPr>
        <p:spPr>
          <a:xfrm>
            <a:off x="4513017" y="3472020"/>
            <a:ext cx="157640" cy="157640"/>
          </a:xfrm>
          <a:prstGeom prst="ellipse">
            <a:avLst/>
          </a:prstGeom>
          <a:solidFill>
            <a:srgbClr val="46646E"/>
          </a:solidFill>
          <a:ln>
            <a:solidFill>
              <a:srgbClr val="466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6646E"/>
              </a:solidFill>
            </a:endParaRPr>
          </a:p>
        </p:txBody>
      </p:sp>
      <p:sp>
        <p:nvSpPr>
          <p:cNvPr id="16" name="椭圆 15"/>
          <p:cNvSpPr/>
          <p:nvPr/>
        </p:nvSpPr>
        <p:spPr>
          <a:xfrm>
            <a:off x="7249836" y="3305015"/>
            <a:ext cx="157640" cy="157640"/>
          </a:xfrm>
          <a:prstGeom prst="ellipse">
            <a:avLst/>
          </a:prstGeom>
          <a:solidFill>
            <a:srgbClr val="46646E"/>
          </a:solidFill>
          <a:ln>
            <a:solidFill>
              <a:srgbClr val="466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6646E"/>
              </a:solidFill>
            </a:endParaRPr>
          </a:p>
        </p:txBody>
      </p:sp>
      <p:sp>
        <p:nvSpPr>
          <p:cNvPr id="17" name="椭圆 16"/>
          <p:cNvSpPr/>
          <p:nvPr/>
        </p:nvSpPr>
        <p:spPr>
          <a:xfrm>
            <a:off x="9969511" y="3505040"/>
            <a:ext cx="157640" cy="157640"/>
          </a:xfrm>
          <a:prstGeom prst="ellipse">
            <a:avLst/>
          </a:prstGeom>
          <a:solidFill>
            <a:srgbClr val="46646E"/>
          </a:solidFill>
          <a:ln>
            <a:solidFill>
              <a:srgbClr val="466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6646E"/>
              </a:solidFill>
            </a:endParaRPr>
          </a:p>
        </p:txBody>
      </p:sp>
      <p:sp>
        <p:nvSpPr>
          <p:cNvPr id="19" name="泪滴形 18"/>
          <p:cNvSpPr/>
          <p:nvPr/>
        </p:nvSpPr>
        <p:spPr>
          <a:xfrm rot="8100000">
            <a:off x="4279712" y="3979196"/>
            <a:ext cx="675075" cy="675075"/>
          </a:xfrm>
          <a:prstGeom prst="teardrop">
            <a:avLst/>
          </a:prstGeom>
          <a:noFill/>
          <a:ln>
            <a:solidFill>
              <a:srgbClr val="466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6646E"/>
              </a:solidFill>
            </a:endParaRPr>
          </a:p>
        </p:txBody>
      </p:sp>
      <p:grpSp>
        <p:nvGrpSpPr>
          <p:cNvPr id="20" name="组合 17"/>
          <p:cNvGrpSpPr/>
          <p:nvPr/>
        </p:nvGrpSpPr>
        <p:grpSpPr>
          <a:xfrm>
            <a:off x="4420644" y="4228397"/>
            <a:ext cx="333375" cy="285750"/>
            <a:chOff x="8937626" y="4622801"/>
            <a:chExt cx="333375" cy="285750"/>
          </a:xfrm>
          <a:solidFill>
            <a:srgbClr val="AD9C85"/>
          </a:solidFill>
        </p:grpSpPr>
        <p:sp>
          <p:nvSpPr>
            <p:cNvPr id="22" name="Freeform 890"/>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6646E"/>
                </a:solidFill>
              </a:endParaRPr>
            </a:p>
          </p:txBody>
        </p:sp>
        <p:sp>
          <p:nvSpPr>
            <p:cNvPr id="23" name="Rectangle 891"/>
            <p:cNvSpPr>
              <a:spLocks noChangeArrowheads="1"/>
            </p:cNvSpPr>
            <p:nvPr/>
          </p:nvSpPr>
          <p:spPr bwMode="auto">
            <a:xfrm>
              <a:off x="9031288" y="4668838"/>
              <a:ext cx="88900" cy="889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6646E"/>
                </a:solidFill>
              </a:endParaRPr>
            </a:p>
          </p:txBody>
        </p:sp>
        <p:sp>
          <p:nvSpPr>
            <p:cNvPr id="24" name="Rectangle 892"/>
            <p:cNvSpPr>
              <a:spLocks noChangeArrowheads="1"/>
            </p:cNvSpPr>
            <p:nvPr/>
          </p:nvSpPr>
          <p:spPr bwMode="auto">
            <a:xfrm>
              <a:off x="9148763" y="4681538"/>
              <a:ext cx="73025"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6646E"/>
                </a:solidFill>
              </a:endParaRPr>
            </a:p>
          </p:txBody>
        </p:sp>
        <p:sp>
          <p:nvSpPr>
            <p:cNvPr id="25" name="Rectangle 893"/>
            <p:cNvSpPr>
              <a:spLocks noChangeArrowheads="1"/>
            </p:cNvSpPr>
            <p:nvPr/>
          </p:nvSpPr>
          <p:spPr bwMode="auto">
            <a:xfrm>
              <a:off x="9148763" y="4725988"/>
              <a:ext cx="73025"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6646E"/>
                </a:solidFill>
              </a:endParaRPr>
            </a:p>
          </p:txBody>
        </p:sp>
        <p:sp>
          <p:nvSpPr>
            <p:cNvPr id="26" name="Rectangle 894"/>
            <p:cNvSpPr>
              <a:spLocks noChangeArrowheads="1"/>
            </p:cNvSpPr>
            <p:nvPr/>
          </p:nvSpPr>
          <p:spPr bwMode="auto">
            <a:xfrm>
              <a:off x="9031288" y="4787901"/>
              <a:ext cx="190500" cy="142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6646E"/>
                </a:solidFill>
              </a:endParaRPr>
            </a:p>
          </p:txBody>
        </p:sp>
        <p:sp>
          <p:nvSpPr>
            <p:cNvPr id="27" name="Rectangle 895"/>
            <p:cNvSpPr>
              <a:spLocks noChangeArrowheads="1"/>
            </p:cNvSpPr>
            <p:nvPr/>
          </p:nvSpPr>
          <p:spPr bwMode="auto">
            <a:xfrm>
              <a:off x="9031288" y="4833938"/>
              <a:ext cx="190500" cy="1587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46646E"/>
                </a:solidFill>
              </a:endParaRPr>
            </a:p>
          </p:txBody>
        </p:sp>
      </p:grpSp>
      <p:sp>
        <p:nvSpPr>
          <p:cNvPr id="21" name="TextBox 31"/>
          <p:cNvSpPr txBox="1"/>
          <p:nvPr/>
        </p:nvSpPr>
        <p:spPr>
          <a:xfrm>
            <a:off x="3410585" y="5060315"/>
            <a:ext cx="2654935" cy="822960"/>
          </a:xfrm>
          <a:prstGeom prst="rect">
            <a:avLst/>
          </a:prstGeom>
          <a:noFill/>
        </p:spPr>
        <p:txBody>
          <a:bodyPr wrap="square" rtlCol="0">
            <a:spAutoFit/>
          </a:bodyPr>
          <a:lstStyle/>
          <a:p>
            <a:pPr algn="dist"/>
            <a:r>
              <a:rPr lang="zh-CN" altLang="en-US" sz="2400" b="1" dirty="0" smtClean="0">
                <a:solidFill>
                  <a:srgbClr val="46646E"/>
                </a:solidFill>
                <a:latin typeface="Venera" pitchFamily="2" charset="0"/>
                <a:ea typeface="Ebrima" pitchFamily="2" charset="0"/>
                <a:cs typeface="Ebrima" pitchFamily="2" charset="0"/>
              </a:rPr>
              <a:t>学生事务管理在大学章程层面的泛化</a:t>
            </a:r>
            <a:r>
              <a:rPr lang="zh-CN" altLang="en-US" dirty="0" smtClean="0">
                <a:solidFill>
                  <a:srgbClr val="46646E"/>
                </a:solidFill>
                <a:latin typeface="Venera" pitchFamily="2" charset="0"/>
                <a:ea typeface="Ebrima" pitchFamily="2" charset="0"/>
                <a:cs typeface="Ebrima" pitchFamily="2" charset="0"/>
              </a:rPr>
              <a:t> </a:t>
            </a:r>
          </a:p>
        </p:txBody>
      </p:sp>
      <p:sp>
        <p:nvSpPr>
          <p:cNvPr id="29" name="泪滴形 28"/>
          <p:cNvSpPr/>
          <p:nvPr/>
        </p:nvSpPr>
        <p:spPr>
          <a:xfrm rot="8100000">
            <a:off x="7016678" y="1796620"/>
            <a:ext cx="675075" cy="675075"/>
          </a:xfrm>
          <a:prstGeom prst="teardrop">
            <a:avLst/>
          </a:prstGeom>
          <a:noFill/>
          <a:ln>
            <a:solidFill>
              <a:srgbClr val="466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6646E"/>
              </a:solidFill>
            </a:endParaRPr>
          </a:p>
        </p:txBody>
      </p:sp>
      <p:grpSp>
        <p:nvGrpSpPr>
          <p:cNvPr id="30" name="组合 24"/>
          <p:cNvGrpSpPr/>
          <p:nvPr/>
        </p:nvGrpSpPr>
        <p:grpSpPr>
          <a:xfrm>
            <a:off x="7191266" y="2018771"/>
            <a:ext cx="335877" cy="272540"/>
            <a:chOff x="1220788" y="3875088"/>
            <a:chExt cx="277813" cy="225425"/>
          </a:xfrm>
          <a:solidFill>
            <a:srgbClr val="AD9C85"/>
          </a:solidFill>
        </p:grpSpPr>
        <p:sp>
          <p:nvSpPr>
            <p:cNvPr id="32" name="Freeform 316"/>
            <p:cNvSpPr/>
            <p:nvPr/>
          </p:nvSpPr>
          <p:spPr bwMode="auto">
            <a:xfrm>
              <a:off x="1220788" y="3875088"/>
              <a:ext cx="277813" cy="107950"/>
            </a:xfrm>
            <a:custGeom>
              <a:avLst/>
              <a:gdLst>
                <a:gd name="T0" fmla="*/ 284 w 288"/>
                <a:gd name="T1" fmla="*/ 43 h 111"/>
                <a:gd name="T2" fmla="*/ 144 w 288"/>
                <a:gd name="T3" fmla="*/ 0 h 111"/>
                <a:gd name="T4" fmla="*/ 3 w 288"/>
                <a:gd name="T5" fmla="*/ 43 h 111"/>
                <a:gd name="T6" fmla="*/ 0 w 288"/>
                <a:gd name="T7" fmla="*/ 54 h 111"/>
                <a:gd name="T8" fmla="*/ 0 w 288"/>
                <a:gd name="T9" fmla="*/ 106 h 111"/>
                <a:gd name="T10" fmla="*/ 5 w 288"/>
                <a:gd name="T11" fmla="*/ 110 h 111"/>
                <a:gd name="T12" fmla="*/ 66 w 288"/>
                <a:gd name="T13" fmla="*/ 94 h 111"/>
                <a:gd name="T14" fmla="*/ 72 w 288"/>
                <a:gd name="T15" fmla="*/ 87 h 111"/>
                <a:gd name="T16" fmla="*/ 72 w 288"/>
                <a:gd name="T17" fmla="*/ 64 h 111"/>
                <a:gd name="T18" fmla="*/ 76 w 288"/>
                <a:gd name="T19" fmla="*/ 54 h 111"/>
                <a:gd name="T20" fmla="*/ 144 w 288"/>
                <a:gd name="T21" fmla="*/ 40 h 111"/>
                <a:gd name="T22" fmla="*/ 212 w 288"/>
                <a:gd name="T23" fmla="*/ 54 h 111"/>
                <a:gd name="T24" fmla="*/ 216 w 288"/>
                <a:gd name="T25" fmla="*/ 64 h 111"/>
                <a:gd name="T26" fmla="*/ 216 w 288"/>
                <a:gd name="T27" fmla="*/ 84 h 111"/>
                <a:gd name="T28" fmla="*/ 221 w 288"/>
                <a:gd name="T29" fmla="*/ 91 h 111"/>
                <a:gd name="T30" fmla="*/ 282 w 288"/>
                <a:gd name="T31" fmla="*/ 110 h 111"/>
                <a:gd name="T32" fmla="*/ 287 w 288"/>
                <a:gd name="T33" fmla="*/ 106 h 111"/>
                <a:gd name="T34" fmla="*/ 288 w 288"/>
                <a:gd name="T35" fmla="*/ 54 h 111"/>
                <a:gd name="T36" fmla="*/ 284 w 288"/>
                <a:gd name="T37"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4" y="43"/>
                  </a:moveTo>
                  <a:cubicBezTo>
                    <a:pt x="284" y="43"/>
                    <a:pt x="251" y="0"/>
                    <a:pt x="144" y="0"/>
                  </a:cubicBezTo>
                  <a:cubicBezTo>
                    <a:pt x="36" y="0"/>
                    <a:pt x="3" y="43"/>
                    <a:pt x="3" y="43"/>
                  </a:cubicBezTo>
                  <a:cubicBezTo>
                    <a:pt x="1" y="46"/>
                    <a:pt x="0" y="51"/>
                    <a:pt x="0" y="54"/>
                  </a:cubicBezTo>
                  <a:cubicBezTo>
                    <a:pt x="0" y="106"/>
                    <a:pt x="0" y="106"/>
                    <a:pt x="0" y="106"/>
                  </a:cubicBezTo>
                  <a:cubicBezTo>
                    <a:pt x="0" y="109"/>
                    <a:pt x="2" y="111"/>
                    <a:pt x="5" y="110"/>
                  </a:cubicBezTo>
                  <a:cubicBezTo>
                    <a:pt x="66" y="94"/>
                    <a:pt x="66" y="94"/>
                    <a:pt x="66" y="94"/>
                  </a:cubicBezTo>
                  <a:cubicBezTo>
                    <a:pt x="69" y="93"/>
                    <a:pt x="72" y="90"/>
                    <a:pt x="72" y="87"/>
                  </a:cubicBezTo>
                  <a:cubicBezTo>
                    <a:pt x="72" y="64"/>
                    <a:pt x="72" y="64"/>
                    <a:pt x="72" y="64"/>
                  </a:cubicBezTo>
                  <a:cubicBezTo>
                    <a:pt x="72" y="61"/>
                    <a:pt x="73" y="57"/>
                    <a:pt x="76" y="54"/>
                  </a:cubicBezTo>
                  <a:cubicBezTo>
                    <a:pt x="76" y="54"/>
                    <a:pt x="90" y="40"/>
                    <a:pt x="144" y="40"/>
                  </a:cubicBezTo>
                  <a:cubicBezTo>
                    <a:pt x="197" y="40"/>
                    <a:pt x="212" y="54"/>
                    <a:pt x="212" y="54"/>
                  </a:cubicBezTo>
                  <a:cubicBezTo>
                    <a:pt x="214" y="57"/>
                    <a:pt x="216" y="61"/>
                    <a:pt x="216" y="64"/>
                  </a:cubicBezTo>
                  <a:cubicBezTo>
                    <a:pt x="216" y="84"/>
                    <a:pt x="216" y="84"/>
                    <a:pt x="216" y="84"/>
                  </a:cubicBezTo>
                  <a:cubicBezTo>
                    <a:pt x="216" y="87"/>
                    <a:pt x="218" y="90"/>
                    <a:pt x="221" y="91"/>
                  </a:cubicBezTo>
                  <a:cubicBezTo>
                    <a:pt x="282" y="110"/>
                    <a:pt x="282" y="110"/>
                    <a:pt x="282" y="110"/>
                  </a:cubicBezTo>
                  <a:cubicBezTo>
                    <a:pt x="285" y="111"/>
                    <a:pt x="287" y="109"/>
                    <a:pt x="287" y="106"/>
                  </a:cubicBezTo>
                  <a:cubicBezTo>
                    <a:pt x="288" y="54"/>
                    <a:pt x="288" y="54"/>
                    <a:pt x="288" y="54"/>
                  </a:cubicBezTo>
                  <a:cubicBezTo>
                    <a:pt x="288" y="51"/>
                    <a:pt x="286" y="46"/>
                    <a:pt x="284" y="43"/>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6646E"/>
                </a:solidFill>
              </a:endParaRPr>
            </a:p>
          </p:txBody>
        </p:sp>
        <p:sp>
          <p:nvSpPr>
            <p:cNvPr id="33" name="Freeform 317"/>
            <p:cNvSpPr>
              <a:spLocks noEditPoints="1"/>
            </p:cNvSpPr>
            <p:nvPr/>
          </p:nvSpPr>
          <p:spPr bwMode="auto">
            <a:xfrm>
              <a:off x="1233488" y="3932238"/>
              <a:ext cx="249238" cy="168275"/>
            </a:xfrm>
            <a:custGeom>
              <a:avLst/>
              <a:gdLst>
                <a:gd name="T0" fmla="*/ 177 w 258"/>
                <a:gd name="T1" fmla="*/ 12 h 174"/>
                <a:gd name="T2" fmla="*/ 74 w 258"/>
                <a:gd name="T3" fmla="*/ 45 h 174"/>
                <a:gd name="T4" fmla="*/ 1 w 258"/>
                <a:gd name="T5" fmla="*/ 162 h 174"/>
                <a:gd name="T6" fmla="*/ 255 w 258"/>
                <a:gd name="T7" fmla="*/ 119 h 174"/>
                <a:gd name="T8" fmla="*/ 159 w 258"/>
                <a:gd name="T9" fmla="*/ 101 h 174"/>
                <a:gd name="T10" fmla="*/ 185 w 258"/>
                <a:gd name="T11" fmla="*/ 99 h 174"/>
                <a:gd name="T12" fmla="*/ 189 w 258"/>
                <a:gd name="T13" fmla="*/ 102 h 174"/>
                <a:gd name="T14" fmla="*/ 187 w 258"/>
                <a:gd name="T15" fmla="*/ 113 h 174"/>
                <a:gd name="T16" fmla="*/ 161 w 258"/>
                <a:gd name="T17" fmla="*/ 112 h 174"/>
                <a:gd name="T18" fmla="*/ 143 w 258"/>
                <a:gd name="T19" fmla="*/ 111 h 174"/>
                <a:gd name="T20" fmla="*/ 117 w 258"/>
                <a:gd name="T21" fmla="*/ 113 h 174"/>
                <a:gd name="T22" fmla="*/ 113 w 258"/>
                <a:gd name="T23" fmla="*/ 110 h 174"/>
                <a:gd name="T24" fmla="*/ 116 w 258"/>
                <a:gd name="T25" fmla="*/ 99 h 174"/>
                <a:gd name="T26" fmla="*/ 142 w 258"/>
                <a:gd name="T27" fmla="*/ 100 h 174"/>
                <a:gd name="T28" fmla="*/ 97 w 258"/>
                <a:gd name="T29" fmla="*/ 111 h 174"/>
                <a:gd name="T30" fmla="*/ 71 w 258"/>
                <a:gd name="T31" fmla="*/ 113 h 174"/>
                <a:gd name="T32" fmla="*/ 67 w 258"/>
                <a:gd name="T33" fmla="*/ 110 h 174"/>
                <a:gd name="T34" fmla="*/ 70 w 258"/>
                <a:gd name="T35" fmla="*/ 99 h 174"/>
                <a:gd name="T36" fmla="*/ 97 w 258"/>
                <a:gd name="T37" fmla="*/ 100 h 174"/>
                <a:gd name="T38" fmla="*/ 97 w 258"/>
                <a:gd name="T39" fmla="*/ 111 h 174"/>
                <a:gd name="T40" fmla="*/ 72 w 258"/>
                <a:gd name="T41" fmla="*/ 73 h 174"/>
                <a:gd name="T42" fmla="*/ 97 w 258"/>
                <a:gd name="T43" fmla="*/ 73 h 174"/>
                <a:gd name="T44" fmla="*/ 98 w 258"/>
                <a:gd name="T45" fmla="*/ 84 h 174"/>
                <a:gd name="T46" fmla="*/ 73 w 258"/>
                <a:gd name="T47" fmla="*/ 86 h 174"/>
                <a:gd name="T48" fmla="*/ 69 w 258"/>
                <a:gd name="T49" fmla="*/ 83 h 174"/>
                <a:gd name="T50" fmla="*/ 143 w 258"/>
                <a:gd name="T51" fmla="*/ 74 h 174"/>
                <a:gd name="T52" fmla="*/ 142 w 258"/>
                <a:gd name="T53" fmla="*/ 85 h 174"/>
                <a:gd name="T54" fmla="*/ 116 w 258"/>
                <a:gd name="T55" fmla="*/ 85 h 174"/>
                <a:gd name="T56" fmla="*/ 114 w 258"/>
                <a:gd name="T57" fmla="*/ 75 h 174"/>
                <a:gd name="T58" fmla="*/ 118 w 258"/>
                <a:gd name="T59" fmla="*/ 73 h 174"/>
                <a:gd name="T60" fmla="*/ 187 w 258"/>
                <a:gd name="T61" fmla="*/ 85 h 174"/>
                <a:gd name="T62" fmla="*/ 161 w 258"/>
                <a:gd name="T63" fmla="*/ 85 h 174"/>
                <a:gd name="T64" fmla="*/ 158 w 258"/>
                <a:gd name="T65" fmla="*/ 75 h 174"/>
                <a:gd name="T66" fmla="*/ 162 w 258"/>
                <a:gd name="T67" fmla="*/ 73 h 174"/>
                <a:gd name="T68" fmla="*/ 187 w 258"/>
                <a:gd name="T69" fmla="*/ 74 h 174"/>
                <a:gd name="T70" fmla="*/ 69 w 258"/>
                <a:gd name="T71" fmla="*/ 142 h 174"/>
                <a:gd name="T72" fmla="*/ 65 w 258"/>
                <a:gd name="T73" fmla="*/ 139 h 174"/>
                <a:gd name="T74" fmla="*/ 67 w 258"/>
                <a:gd name="T75" fmla="*/ 128 h 174"/>
                <a:gd name="T76" fmla="*/ 94 w 258"/>
                <a:gd name="T77" fmla="*/ 128 h 174"/>
                <a:gd name="T78" fmla="*/ 97 w 258"/>
                <a:gd name="T79" fmla="*/ 139 h 174"/>
                <a:gd name="T80" fmla="*/ 92 w 258"/>
                <a:gd name="T81" fmla="*/ 142 h 174"/>
                <a:gd name="T82" fmla="*/ 114 w 258"/>
                <a:gd name="T83" fmla="*/ 141 h 174"/>
                <a:gd name="T84" fmla="*/ 113 w 258"/>
                <a:gd name="T85" fmla="*/ 130 h 174"/>
                <a:gd name="T86" fmla="*/ 140 w 258"/>
                <a:gd name="T87" fmla="*/ 127 h 174"/>
                <a:gd name="T88" fmla="*/ 144 w 258"/>
                <a:gd name="T89" fmla="*/ 131 h 174"/>
                <a:gd name="T90" fmla="*/ 141 w 258"/>
                <a:gd name="T91" fmla="*/ 142 h 174"/>
                <a:gd name="T92" fmla="*/ 163 w 258"/>
                <a:gd name="T93" fmla="*/ 142 h 174"/>
                <a:gd name="T94" fmla="*/ 160 w 258"/>
                <a:gd name="T95" fmla="*/ 131 h 174"/>
                <a:gd name="T96" fmla="*/ 164 w 258"/>
                <a:gd name="T97" fmla="*/ 127 h 174"/>
                <a:gd name="T98" fmla="*/ 191 w 258"/>
                <a:gd name="T99" fmla="*/ 130 h 174"/>
                <a:gd name="T100" fmla="*/ 191 w 258"/>
                <a:gd name="T101" fmla="*/ 140 h 174"/>
                <a:gd name="T102" fmla="*/ 165 w 258"/>
                <a:gd name="T103" fmla="*/ 1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5"/>
                    <a:pt x="169" y="0"/>
                    <a:pt x="163" y="0"/>
                  </a:cubicBezTo>
                  <a:cubicBezTo>
                    <a:pt x="96" y="0"/>
                    <a:pt x="96" y="0"/>
                    <a:pt x="96" y="0"/>
                  </a:cubicBezTo>
                  <a:cubicBezTo>
                    <a:pt x="90" y="0"/>
                    <a:pt x="83" y="5"/>
                    <a:pt x="82" y="12"/>
                  </a:cubicBezTo>
                  <a:cubicBezTo>
                    <a:pt x="74" y="45"/>
                    <a:pt x="74" y="45"/>
                    <a:pt x="74" y="45"/>
                  </a:cubicBezTo>
                  <a:cubicBezTo>
                    <a:pt x="70" y="47"/>
                    <a:pt x="66" y="49"/>
                    <a:pt x="63" y="52"/>
                  </a:cubicBezTo>
                  <a:cubicBezTo>
                    <a:pt x="13" y="99"/>
                    <a:pt x="13" y="99"/>
                    <a:pt x="13" y="99"/>
                  </a:cubicBezTo>
                  <a:cubicBezTo>
                    <a:pt x="8" y="103"/>
                    <a:pt x="4" y="112"/>
                    <a:pt x="3" y="119"/>
                  </a:cubicBezTo>
                  <a:cubicBezTo>
                    <a:pt x="1" y="162"/>
                    <a:pt x="1" y="162"/>
                    <a:pt x="1" y="162"/>
                  </a:cubicBezTo>
                  <a:cubicBezTo>
                    <a:pt x="0" y="168"/>
                    <a:pt x="6" y="174"/>
                    <a:pt x="12" y="174"/>
                  </a:cubicBezTo>
                  <a:cubicBezTo>
                    <a:pt x="247" y="174"/>
                    <a:pt x="247" y="174"/>
                    <a:pt x="247" y="174"/>
                  </a:cubicBezTo>
                  <a:cubicBezTo>
                    <a:pt x="253" y="174"/>
                    <a:pt x="258" y="168"/>
                    <a:pt x="258" y="162"/>
                  </a:cubicBezTo>
                  <a:cubicBezTo>
                    <a:pt x="255" y="119"/>
                    <a:pt x="255" y="119"/>
                    <a:pt x="255" y="119"/>
                  </a:cubicBezTo>
                  <a:cubicBezTo>
                    <a:pt x="255" y="112"/>
                    <a:pt x="251" y="103"/>
                    <a:pt x="246" y="99"/>
                  </a:cubicBezTo>
                  <a:close/>
                  <a:moveTo>
                    <a:pt x="159" y="110"/>
                  </a:moveTo>
                  <a:cubicBezTo>
                    <a:pt x="159" y="102"/>
                    <a:pt x="159" y="102"/>
                    <a:pt x="159" y="102"/>
                  </a:cubicBezTo>
                  <a:cubicBezTo>
                    <a:pt x="159" y="102"/>
                    <a:pt x="159" y="101"/>
                    <a:pt x="159" y="101"/>
                  </a:cubicBezTo>
                  <a:cubicBezTo>
                    <a:pt x="160" y="101"/>
                    <a:pt x="160" y="100"/>
                    <a:pt x="160" y="100"/>
                  </a:cubicBezTo>
                  <a:cubicBezTo>
                    <a:pt x="161" y="100"/>
                    <a:pt x="161" y="100"/>
                    <a:pt x="162" y="99"/>
                  </a:cubicBezTo>
                  <a:cubicBezTo>
                    <a:pt x="162" y="99"/>
                    <a:pt x="163" y="99"/>
                    <a:pt x="163" y="99"/>
                  </a:cubicBezTo>
                  <a:cubicBezTo>
                    <a:pt x="185" y="99"/>
                    <a:pt x="185" y="99"/>
                    <a:pt x="185" y="99"/>
                  </a:cubicBezTo>
                  <a:cubicBezTo>
                    <a:pt x="185" y="99"/>
                    <a:pt x="186" y="99"/>
                    <a:pt x="186" y="99"/>
                  </a:cubicBezTo>
                  <a:cubicBezTo>
                    <a:pt x="187" y="100"/>
                    <a:pt x="187" y="100"/>
                    <a:pt x="188" y="100"/>
                  </a:cubicBezTo>
                  <a:cubicBezTo>
                    <a:pt x="188" y="100"/>
                    <a:pt x="188" y="101"/>
                    <a:pt x="189" y="101"/>
                  </a:cubicBezTo>
                  <a:cubicBezTo>
                    <a:pt x="189" y="101"/>
                    <a:pt x="189" y="102"/>
                    <a:pt x="189" y="102"/>
                  </a:cubicBezTo>
                  <a:cubicBezTo>
                    <a:pt x="190" y="110"/>
                    <a:pt x="190" y="110"/>
                    <a:pt x="190" y="110"/>
                  </a:cubicBezTo>
                  <a:cubicBezTo>
                    <a:pt x="190" y="110"/>
                    <a:pt x="190" y="111"/>
                    <a:pt x="189" y="111"/>
                  </a:cubicBezTo>
                  <a:cubicBezTo>
                    <a:pt x="189" y="112"/>
                    <a:pt x="189" y="112"/>
                    <a:pt x="189" y="112"/>
                  </a:cubicBezTo>
                  <a:cubicBezTo>
                    <a:pt x="188" y="113"/>
                    <a:pt x="188" y="113"/>
                    <a:pt x="187" y="113"/>
                  </a:cubicBezTo>
                  <a:cubicBezTo>
                    <a:pt x="187" y="113"/>
                    <a:pt x="186" y="113"/>
                    <a:pt x="186" y="113"/>
                  </a:cubicBezTo>
                  <a:cubicBezTo>
                    <a:pt x="164" y="113"/>
                    <a:pt x="164" y="113"/>
                    <a:pt x="164" y="113"/>
                  </a:cubicBezTo>
                  <a:cubicBezTo>
                    <a:pt x="163" y="113"/>
                    <a:pt x="163" y="113"/>
                    <a:pt x="162" y="113"/>
                  </a:cubicBezTo>
                  <a:cubicBezTo>
                    <a:pt x="162" y="113"/>
                    <a:pt x="161" y="113"/>
                    <a:pt x="161" y="112"/>
                  </a:cubicBezTo>
                  <a:cubicBezTo>
                    <a:pt x="160" y="112"/>
                    <a:pt x="160" y="112"/>
                    <a:pt x="160" y="111"/>
                  </a:cubicBezTo>
                  <a:cubicBezTo>
                    <a:pt x="159" y="111"/>
                    <a:pt x="159" y="110"/>
                    <a:pt x="159" y="110"/>
                  </a:cubicBezTo>
                  <a:close/>
                  <a:moveTo>
                    <a:pt x="144" y="110"/>
                  </a:moveTo>
                  <a:cubicBezTo>
                    <a:pt x="144" y="110"/>
                    <a:pt x="143" y="111"/>
                    <a:pt x="143" y="111"/>
                  </a:cubicBezTo>
                  <a:cubicBezTo>
                    <a:pt x="143" y="112"/>
                    <a:pt x="143" y="112"/>
                    <a:pt x="142" y="112"/>
                  </a:cubicBezTo>
                  <a:cubicBezTo>
                    <a:pt x="142" y="113"/>
                    <a:pt x="141" y="113"/>
                    <a:pt x="141" y="113"/>
                  </a:cubicBezTo>
                  <a:cubicBezTo>
                    <a:pt x="140" y="113"/>
                    <a:pt x="140" y="113"/>
                    <a:pt x="139" y="113"/>
                  </a:cubicBezTo>
                  <a:cubicBezTo>
                    <a:pt x="117" y="113"/>
                    <a:pt x="117" y="113"/>
                    <a:pt x="117" y="113"/>
                  </a:cubicBezTo>
                  <a:cubicBezTo>
                    <a:pt x="117" y="113"/>
                    <a:pt x="116" y="113"/>
                    <a:pt x="116" y="113"/>
                  </a:cubicBezTo>
                  <a:cubicBezTo>
                    <a:pt x="115" y="113"/>
                    <a:pt x="115" y="113"/>
                    <a:pt x="114" y="112"/>
                  </a:cubicBezTo>
                  <a:cubicBezTo>
                    <a:pt x="114" y="112"/>
                    <a:pt x="114" y="112"/>
                    <a:pt x="114" y="111"/>
                  </a:cubicBezTo>
                  <a:cubicBezTo>
                    <a:pt x="113" y="111"/>
                    <a:pt x="113" y="110"/>
                    <a:pt x="113" y="110"/>
                  </a:cubicBezTo>
                  <a:cubicBezTo>
                    <a:pt x="113" y="102"/>
                    <a:pt x="113" y="102"/>
                    <a:pt x="113" y="102"/>
                  </a:cubicBezTo>
                  <a:cubicBezTo>
                    <a:pt x="113" y="102"/>
                    <a:pt x="113" y="101"/>
                    <a:pt x="114" y="101"/>
                  </a:cubicBezTo>
                  <a:cubicBezTo>
                    <a:pt x="114" y="101"/>
                    <a:pt x="114" y="100"/>
                    <a:pt x="115" y="100"/>
                  </a:cubicBezTo>
                  <a:cubicBezTo>
                    <a:pt x="115" y="100"/>
                    <a:pt x="115" y="100"/>
                    <a:pt x="116" y="99"/>
                  </a:cubicBezTo>
                  <a:cubicBezTo>
                    <a:pt x="116" y="99"/>
                    <a:pt x="117" y="99"/>
                    <a:pt x="118" y="99"/>
                  </a:cubicBezTo>
                  <a:cubicBezTo>
                    <a:pt x="139" y="99"/>
                    <a:pt x="139" y="99"/>
                    <a:pt x="139" y="99"/>
                  </a:cubicBezTo>
                  <a:cubicBezTo>
                    <a:pt x="140" y="99"/>
                    <a:pt x="140" y="99"/>
                    <a:pt x="141" y="99"/>
                  </a:cubicBezTo>
                  <a:cubicBezTo>
                    <a:pt x="141" y="100"/>
                    <a:pt x="142" y="100"/>
                    <a:pt x="142" y="100"/>
                  </a:cubicBezTo>
                  <a:cubicBezTo>
                    <a:pt x="143" y="100"/>
                    <a:pt x="143" y="101"/>
                    <a:pt x="143" y="101"/>
                  </a:cubicBezTo>
                  <a:cubicBezTo>
                    <a:pt x="143" y="101"/>
                    <a:pt x="143" y="102"/>
                    <a:pt x="143" y="102"/>
                  </a:cubicBezTo>
                  <a:lnTo>
                    <a:pt x="144" y="110"/>
                  </a:lnTo>
                  <a:close/>
                  <a:moveTo>
                    <a:pt x="97" y="111"/>
                  </a:moveTo>
                  <a:cubicBezTo>
                    <a:pt x="97" y="112"/>
                    <a:pt x="97" y="112"/>
                    <a:pt x="96" y="112"/>
                  </a:cubicBezTo>
                  <a:cubicBezTo>
                    <a:pt x="96" y="113"/>
                    <a:pt x="95" y="113"/>
                    <a:pt x="95" y="113"/>
                  </a:cubicBezTo>
                  <a:cubicBezTo>
                    <a:pt x="94" y="113"/>
                    <a:pt x="94" y="113"/>
                    <a:pt x="93" y="113"/>
                  </a:cubicBezTo>
                  <a:cubicBezTo>
                    <a:pt x="71" y="113"/>
                    <a:pt x="71" y="113"/>
                    <a:pt x="71" y="113"/>
                  </a:cubicBezTo>
                  <a:cubicBezTo>
                    <a:pt x="71" y="113"/>
                    <a:pt x="70" y="113"/>
                    <a:pt x="70" y="113"/>
                  </a:cubicBezTo>
                  <a:cubicBezTo>
                    <a:pt x="69" y="113"/>
                    <a:pt x="69" y="113"/>
                    <a:pt x="68" y="112"/>
                  </a:cubicBezTo>
                  <a:cubicBezTo>
                    <a:pt x="68" y="112"/>
                    <a:pt x="68" y="112"/>
                    <a:pt x="67" y="111"/>
                  </a:cubicBezTo>
                  <a:cubicBezTo>
                    <a:pt x="67" y="111"/>
                    <a:pt x="67" y="110"/>
                    <a:pt x="67" y="110"/>
                  </a:cubicBezTo>
                  <a:cubicBezTo>
                    <a:pt x="68" y="102"/>
                    <a:pt x="68" y="102"/>
                    <a:pt x="68" y="102"/>
                  </a:cubicBezTo>
                  <a:cubicBezTo>
                    <a:pt x="68" y="102"/>
                    <a:pt x="68" y="101"/>
                    <a:pt x="68" y="101"/>
                  </a:cubicBezTo>
                  <a:cubicBezTo>
                    <a:pt x="68" y="101"/>
                    <a:pt x="69" y="100"/>
                    <a:pt x="69" y="100"/>
                  </a:cubicBezTo>
                  <a:cubicBezTo>
                    <a:pt x="69" y="100"/>
                    <a:pt x="70" y="100"/>
                    <a:pt x="70" y="99"/>
                  </a:cubicBezTo>
                  <a:cubicBezTo>
                    <a:pt x="71" y="99"/>
                    <a:pt x="71" y="99"/>
                    <a:pt x="72" y="99"/>
                  </a:cubicBezTo>
                  <a:cubicBezTo>
                    <a:pt x="94" y="99"/>
                    <a:pt x="94" y="99"/>
                    <a:pt x="94" y="99"/>
                  </a:cubicBezTo>
                  <a:cubicBezTo>
                    <a:pt x="94" y="99"/>
                    <a:pt x="95" y="99"/>
                    <a:pt x="95" y="99"/>
                  </a:cubicBezTo>
                  <a:cubicBezTo>
                    <a:pt x="96" y="100"/>
                    <a:pt x="96" y="100"/>
                    <a:pt x="97" y="100"/>
                  </a:cubicBezTo>
                  <a:cubicBezTo>
                    <a:pt x="97" y="100"/>
                    <a:pt x="97" y="101"/>
                    <a:pt x="97" y="101"/>
                  </a:cubicBezTo>
                  <a:cubicBezTo>
                    <a:pt x="98" y="101"/>
                    <a:pt x="98" y="102"/>
                    <a:pt x="98" y="102"/>
                  </a:cubicBezTo>
                  <a:cubicBezTo>
                    <a:pt x="97" y="110"/>
                    <a:pt x="97" y="110"/>
                    <a:pt x="97" y="110"/>
                  </a:cubicBezTo>
                  <a:cubicBezTo>
                    <a:pt x="97" y="110"/>
                    <a:pt x="97" y="111"/>
                    <a:pt x="97" y="111"/>
                  </a:cubicBezTo>
                  <a:close/>
                  <a:moveTo>
                    <a:pt x="69" y="75"/>
                  </a:moveTo>
                  <a:cubicBezTo>
                    <a:pt x="69" y="75"/>
                    <a:pt x="70" y="75"/>
                    <a:pt x="70" y="74"/>
                  </a:cubicBezTo>
                  <a:cubicBezTo>
                    <a:pt x="70" y="74"/>
                    <a:pt x="70" y="74"/>
                    <a:pt x="71" y="73"/>
                  </a:cubicBezTo>
                  <a:cubicBezTo>
                    <a:pt x="71" y="73"/>
                    <a:pt x="72" y="73"/>
                    <a:pt x="72" y="73"/>
                  </a:cubicBezTo>
                  <a:cubicBezTo>
                    <a:pt x="73" y="73"/>
                    <a:pt x="73" y="73"/>
                    <a:pt x="74" y="73"/>
                  </a:cubicBezTo>
                  <a:cubicBezTo>
                    <a:pt x="95" y="73"/>
                    <a:pt x="95" y="73"/>
                    <a:pt x="95" y="73"/>
                  </a:cubicBezTo>
                  <a:cubicBezTo>
                    <a:pt x="95" y="73"/>
                    <a:pt x="96" y="73"/>
                    <a:pt x="96" y="73"/>
                  </a:cubicBezTo>
                  <a:cubicBezTo>
                    <a:pt x="97" y="73"/>
                    <a:pt x="97" y="73"/>
                    <a:pt x="97" y="73"/>
                  </a:cubicBezTo>
                  <a:cubicBezTo>
                    <a:pt x="98" y="74"/>
                    <a:pt x="98" y="74"/>
                    <a:pt x="98" y="74"/>
                  </a:cubicBezTo>
                  <a:cubicBezTo>
                    <a:pt x="99" y="75"/>
                    <a:pt x="99" y="75"/>
                    <a:pt x="99" y="75"/>
                  </a:cubicBezTo>
                  <a:cubicBezTo>
                    <a:pt x="98" y="83"/>
                    <a:pt x="98" y="83"/>
                    <a:pt x="98" y="83"/>
                  </a:cubicBezTo>
                  <a:cubicBezTo>
                    <a:pt x="98" y="83"/>
                    <a:pt x="98" y="84"/>
                    <a:pt x="98" y="84"/>
                  </a:cubicBezTo>
                  <a:cubicBezTo>
                    <a:pt x="98" y="84"/>
                    <a:pt x="97" y="85"/>
                    <a:pt x="97" y="85"/>
                  </a:cubicBezTo>
                  <a:cubicBezTo>
                    <a:pt x="97" y="85"/>
                    <a:pt x="96" y="85"/>
                    <a:pt x="96" y="85"/>
                  </a:cubicBezTo>
                  <a:cubicBezTo>
                    <a:pt x="95" y="86"/>
                    <a:pt x="95" y="86"/>
                    <a:pt x="94" y="86"/>
                  </a:cubicBezTo>
                  <a:cubicBezTo>
                    <a:pt x="73" y="86"/>
                    <a:pt x="73" y="86"/>
                    <a:pt x="73" y="86"/>
                  </a:cubicBezTo>
                  <a:cubicBezTo>
                    <a:pt x="72" y="86"/>
                    <a:pt x="72" y="86"/>
                    <a:pt x="71" y="85"/>
                  </a:cubicBezTo>
                  <a:cubicBezTo>
                    <a:pt x="71" y="85"/>
                    <a:pt x="70" y="85"/>
                    <a:pt x="70" y="85"/>
                  </a:cubicBezTo>
                  <a:cubicBezTo>
                    <a:pt x="70" y="85"/>
                    <a:pt x="69" y="84"/>
                    <a:pt x="69" y="84"/>
                  </a:cubicBezTo>
                  <a:cubicBezTo>
                    <a:pt x="69" y="84"/>
                    <a:pt x="69" y="83"/>
                    <a:pt x="69" y="83"/>
                  </a:cubicBezTo>
                  <a:lnTo>
                    <a:pt x="69" y="75"/>
                  </a:lnTo>
                  <a:close/>
                  <a:moveTo>
                    <a:pt x="140" y="73"/>
                  </a:moveTo>
                  <a:cubicBezTo>
                    <a:pt x="141" y="73"/>
                    <a:pt x="141" y="73"/>
                    <a:pt x="142" y="73"/>
                  </a:cubicBezTo>
                  <a:cubicBezTo>
                    <a:pt x="142" y="74"/>
                    <a:pt x="142" y="74"/>
                    <a:pt x="143" y="74"/>
                  </a:cubicBezTo>
                  <a:cubicBezTo>
                    <a:pt x="143" y="75"/>
                    <a:pt x="143" y="75"/>
                    <a:pt x="143" y="75"/>
                  </a:cubicBezTo>
                  <a:cubicBezTo>
                    <a:pt x="143" y="83"/>
                    <a:pt x="143" y="83"/>
                    <a:pt x="143" y="83"/>
                  </a:cubicBezTo>
                  <a:cubicBezTo>
                    <a:pt x="143" y="83"/>
                    <a:pt x="143" y="84"/>
                    <a:pt x="143" y="84"/>
                  </a:cubicBezTo>
                  <a:cubicBezTo>
                    <a:pt x="143" y="84"/>
                    <a:pt x="142" y="85"/>
                    <a:pt x="142" y="85"/>
                  </a:cubicBezTo>
                  <a:cubicBezTo>
                    <a:pt x="142" y="85"/>
                    <a:pt x="141" y="85"/>
                    <a:pt x="141" y="85"/>
                  </a:cubicBezTo>
                  <a:cubicBezTo>
                    <a:pt x="140" y="86"/>
                    <a:pt x="140" y="86"/>
                    <a:pt x="139" y="86"/>
                  </a:cubicBezTo>
                  <a:cubicBezTo>
                    <a:pt x="118" y="86"/>
                    <a:pt x="118" y="86"/>
                    <a:pt x="118" y="86"/>
                  </a:cubicBezTo>
                  <a:cubicBezTo>
                    <a:pt x="117" y="86"/>
                    <a:pt x="117" y="86"/>
                    <a:pt x="116" y="85"/>
                  </a:cubicBezTo>
                  <a:cubicBezTo>
                    <a:pt x="116" y="85"/>
                    <a:pt x="115" y="85"/>
                    <a:pt x="115" y="85"/>
                  </a:cubicBezTo>
                  <a:cubicBezTo>
                    <a:pt x="114" y="85"/>
                    <a:pt x="114" y="84"/>
                    <a:pt x="114" y="84"/>
                  </a:cubicBezTo>
                  <a:cubicBezTo>
                    <a:pt x="114" y="84"/>
                    <a:pt x="114" y="83"/>
                    <a:pt x="114" y="83"/>
                  </a:cubicBezTo>
                  <a:cubicBezTo>
                    <a:pt x="114" y="75"/>
                    <a:pt x="114" y="75"/>
                    <a:pt x="114" y="75"/>
                  </a:cubicBezTo>
                  <a:cubicBezTo>
                    <a:pt x="114" y="75"/>
                    <a:pt x="114" y="75"/>
                    <a:pt x="114" y="74"/>
                  </a:cubicBezTo>
                  <a:cubicBezTo>
                    <a:pt x="114" y="74"/>
                    <a:pt x="115" y="74"/>
                    <a:pt x="115" y="73"/>
                  </a:cubicBezTo>
                  <a:cubicBezTo>
                    <a:pt x="115" y="73"/>
                    <a:pt x="116" y="73"/>
                    <a:pt x="116" y="73"/>
                  </a:cubicBezTo>
                  <a:cubicBezTo>
                    <a:pt x="117" y="73"/>
                    <a:pt x="117" y="73"/>
                    <a:pt x="118" y="73"/>
                  </a:cubicBezTo>
                  <a:cubicBezTo>
                    <a:pt x="139" y="73"/>
                    <a:pt x="139" y="73"/>
                    <a:pt x="139" y="73"/>
                  </a:cubicBezTo>
                  <a:cubicBezTo>
                    <a:pt x="139" y="73"/>
                    <a:pt x="140" y="73"/>
                    <a:pt x="140" y="73"/>
                  </a:cubicBezTo>
                  <a:close/>
                  <a:moveTo>
                    <a:pt x="188" y="84"/>
                  </a:moveTo>
                  <a:cubicBezTo>
                    <a:pt x="187" y="84"/>
                    <a:pt x="187" y="85"/>
                    <a:pt x="187" y="85"/>
                  </a:cubicBezTo>
                  <a:cubicBezTo>
                    <a:pt x="186" y="85"/>
                    <a:pt x="186" y="85"/>
                    <a:pt x="186" y="85"/>
                  </a:cubicBezTo>
                  <a:cubicBezTo>
                    <a:pt x="185" y="86"/>
                    <a:pt x="184" y="86"/>
                    <a:pt x="184" y="86"/>
                  </a:cubicBezTo>
                  <a:cubicBezTo>
                    <a:pt x="163" y="86"/>
                    <a:pt x="163" y="86"/>
                    <a:pt x="163" y="86"/>
                  </a:cubicBezTo>
                  <a:cubicBezTo>
                    <a:pt x="162" y="86"/>
                    <a:pt x="162" y="86"/>
                    <a:pt x="161" y="85"/>
                  </a:cubicBezTo>
                  <a:cubicBezTo>
                    <a:pt x="161" y="85"/>
                    <a:pt x="160" y="85"/>
                    <a:pt x="160" y="85"/>
                  </a:cubicBezTo>
                  <a:cubicBezTo>
                    <a:pt x="159" y="85"/>
                    <a:pt x="159" y="84"/>
                    <a:pt x="159" y="84"/>
                  </a:cubicBezTo>
                  <a:cubicBezTo>
                    <a:pt x="159" y="84"/>
                    <a:pt x="158" y="83"/>
                    <a:pt x="158" y="83"/>
                  </a:cubicBezTo>
                  <a:cubicBezTo>
                    <a:pt x="158" y="75"/>
                    <a:pt x="158" y="75"/>
                    <a:pt x="158" y="75"/>
                  </a:cubicBezTo>
                  <a:cubicBezTo>
                    <a:pt x="158" y="75"/>
                    <a:pt x="158" y="75"/>
                    <a:pt x="158" y="74"/>
                  </a:cubicBezTo>
                  <a:cubicBezTo>
                    <a:pt x="159" y="74"/>
                    <a:pt x="159" y="74"/>
                    <a:pt x="159" y="73"/>
                  </a:cubicBezTo>
                  <a:cubicBezTo>
                    <a:pt x="160" y="73"/>
                    <a:pt x="160" y="73"/>
                    <a:pt x="161" y="73"/>
                  </a:cubicBezTo>
                  <a:cubicBezTo>
                    <a:pt x="161" y="73"/>
                    <a:pt x="162" y="73"/>
                    <a:pt x="162" y="73"/>
                  </a:cubicBezTo>
                  <a:cubicBezTo>
                    <a:pt x="183" y="73"/>
                    <a:pt x="183" y="73"/>
                    <a:pt x="183" y="73"/>
                  </a:cubicBezTo>
                  <a:cubicBezTo>
                    <a:pt x="184" y="73"/>
                    <a:pt x="184" y="73"/>
                    <a:pt x="185" y="73"/>
                  </a:cubicBezTo>
                  <a:cubicBezTo>
                    <a:pt x="185" y="73"/>
                    <a:pt x="186" y="73"/>
                    <a:pt x="186" y="73"/>
                  </a:cubicBezTo>
                  <a:cubicBezTo>
                    <a:pt x="186" y="74"/>
                    <a:pt x="187" y="74"/>
                    <a:pt x="187" y="74"/>
                  </a:cubicBezTo>
                  <a:cubicBezTo>
                    <a:pt x="187" y="75"/>
                    <a:pt x="187" y="75"/>
                    <a:pt x="187" y="75"/>
                  </a:cubicBezTo>
                  <a:cubicBezTo>
                    <a:pt x="188" y="83"/>
                    <a:pt x="188" y="83"/>
                    <a:pt x="188" y="83"/>
                  </a:cubicBezTo>
                  <a:cubicBezTo>
                    <a:pt x="188" y="83"/>
                    <a:pt x="188" y="84"/>
                    <a:pt x="188" y="84"/>
                  </a:cubicBezTo>
                  <a:close/>
                  <a:moveTo>
                    <a:pt x="69" y="142"/>
                  </a:moveTo>
                  <a:cubicBezTo>
                    <a:pt x="69" y="142"/>
                    <a:pt x="68" y="142"/>
                    <a:pt x="68" y="142"/>
                  </a:cubicBezTo>
                  <a:cubicBezTo>
                    <a:pt x="67" y="142"/>
                    <a:pt x="67" y="142"/>
                    <a:pt x="66" y="141"/>
                  </a:cubicBezTo>
                  <a:cubicBezTo>
                    <a:pt x="66" y="141"/>
                    <a:pt x="66" y="141"/>
                    <a:pt x="65" y="140"/>
                  </a:cubicBezTo>
                  <a:cubicBezTo>
                    <a:pt x="65" y="140"/>
                    <a:pt x="65" y="139"/>
                    <a:pt x="65" y="139"/>
                  </a:cubicBezTo>
                  <a:cubicBezTo>
                    <a:pt x="66" y="132"/>
                    <a:pt x="66" y="132"/>
                    <a:pt x="66" y="132"/>
                  </a:cubicBezTo>
                  <a:cubicBezTo>
                    <a:pt x="66" y="131"/>
                    <a:pt x="66" y="131"/>
                    <a:pt x="66" y="131"/>
                  </a:cubicBezTo>
                  <a:cubicBezTo>
                    <a:pt x="66" y="130"/>
                    <a:pt x="66" y="130"/>
                    <a:pt x="66" y="130"/>
                  </a:cubicBezTo>
                  <a:cubicBezTo>
                    <a:pt x="66" y="129"/>
                    <a:pt x="67" y="129"/>
                    <a:pt x="67" y="128"/>
                  </a:cubicBezTo>
                  <a:cubicBezTo>
                    <a:pt x="68" y="128"/>
                    <a:pt x="68" y="128"/>
                    <a:pt x="69" y="128"/>
                  </a:cubicBezTo>
                  <a:cubicBezTo>
                    <a:pt x="69" y="128"/>
                    <a:pt x="70" y="127"/>
                    <a:pt x="70" y="127"/>
                  </a:cubicBezTo>
                  <a:cubicBezTo>
                    <a:pt x="93" y="127"/>
                    <a:pt x="93" y="127"/>
                    <a:pt x="93" y="127"/>
                  </a:cubicBezTo>
                  <a:cubicBezTo>
                    <a:pt x="93" y="127"/>
                    <a:pt x="94" y="128"/>
                    <a:pt x="94" y="128"/>
                  </a:cubicBezTo>
                  <a:cubicBezTo>
                    <a:pt x="95" y="128"/>
                    <a:pt x="95" y="128"/>
                    <a:pt x="96" y="128"/>
                  </a:cubicBezTo>
                  <a:cubicBezTo>
                    <a:pt x="96" y="129"/>
                    <a:pt x="96" y="129"/>
                    <a:pt x="96" y="130"/>
                  </a:cubicBezTo>
                  <a:cubicBezTo>
                    <a:pt x="97" y="130"/>
                    <a:pt x="97" y="130"/>
                    <a:pt x="97" y="131"/>
                  </a:cubicBezTo>
                  <a:cubicBezTo>
                    <a:pt x="97" y="139"/>
                    <a:pt x="97" y="139"/>
                    <a:pt x="97" y="139"/>
                  </a:cubicBezTo>
                  <a:cubicBezTo>
                    <a:pt x="96" y="139"/>
                    <a:pt x="96" y="140"/>
                    <a:pt x="96" y="140"/>
                  </a:cubicBezTo>
                  <a:cubicBezTo>
                    <a:pt x="96" y="141"/>
                    <a:pt x="96" y="141"/>
                    <a:pt x="95" y="141"/>
                  </a:cubicBezTo>
                  <a:cubicBezTo>
                    <a:pt x="95" y="142"/>
                    <a:pt x="94" y="142"/>
                    <a:pt x="94" y="142"/>
                  </a:cubicBezTo>
                  <a:cubicBezTo>
                    <a:pt x="93" y="142"/>
                    <a:pt x="93" y="142"/>
                    <a:pt x="92" y="142"/>
                  </a:cubicBezTo>
                  <a:lnTo>
                    <a:pt x="69" y="142"/>
                  </a:lnTo>
                  <a:close/>
                  <a:moveTo>
                    <a:pt x="117" y="142"/>
                  </a:moveTo>
                  <a:cubicBezTo>
                    <a:pt x="116" y="142"/>
                    <a:pt x="116" y="142"/>
                    <a:pt x="115" y="142"/>
                  </a:cubicBezTo>
                  <a:cubicBezTo>
                    <a:pt x="115" y="142"/>
                    <a:pt x="114" y="142"/>
                    <a:pt x="114" y="141"/>
                  </a:cubicBezTo>
                  <a:cubicBezTo>
                    <a:pt x="114" y="141"/>
                    <a:pt x="113" y="141"/>
                    <a:pt x="113" y="140"/>
                  </a:cubicBezTo>
                  <a:cubicBezTo>
                    <a:pt x="113" y="140"/>
                    <a:pt x="113" y="139"/>
                    <a:pt x="113" y="139"/>
                  </a:cubicBezTo>
                  <a:cubicBezTo>
                    <a:pt x="113" y="131"/>
                    <a:pt x="113" y="131"/>
                    <a:pt x="113" y="131"/>
                  </a:cubicBezTo>
                  <a:cubicBezTo>
                    <a:pt x="113" y="130"/>
                    <a:pt x="113" y="130"/>
                    <a:pt x="113" y="130"/>
                  </a:cubicBezTo>
                  <a:cubicBezTo>
                    <a:pt x="113" y="129"/>
                    <a:pt x="114" y="129"/>
                    <a:pt x="114" y="128"/>
                  </a:cubicBezTo>
                  <a:cubicBezTo>
                    <a:pt x="115" y="128"/>
                    <a:pt x="115" y="128"/>
                    <a:pt x="116" y="128"/>
                  </a:cubicBezTo>
                  <a:cubicBezTo>
                    <a:pt x="116" y="128"/>
                    <a:pt x="117" y="127"/>
                    <a:pt x="117" y="127"/>
                  </a:cubicBezTo>
                  <a:cubicBezTo>
                    <a:pt x="140" y="127"/>
                    <a:pt x="140" y="127"/>
                    <a:pt x="140" y="127"/>
                  </a:cubicBezTo>
                  <a:cubicBezTo>
                    <a:pt x="140" y="127"/>
                    <a:pt x="141" y="128"/>
                    <a:pt x="141" y="128"/>
                  </a:cubicBezTo>
                  <a:cubicBezTo>
                    <a:pt x="142" y="128"/>
                    <a:pt x="142" y="128"/>
                    <a:pt x="143" y="128"/>
                  </a:cubicBezTo>
                  <a:cubicBezTo>
                    <a:pt x="143" y="129"/>
                    <a:pt x="143" y="129"/>
                    <a:pt x="144" y="130"/>
                  </a:cubicBezTo>
                  <a:cubicBezTo>
                    <a:pt x="144" y="130"/>
                    <a:pt x="144" y="130"/>
                    <a:pt x="144" y="131"/>
                  </a:cubicBezTo>
                  <a:cubicBezTo>
                    <a:pt x="144" y="139"/>
                    <a:pt x="144" y="139"/>
                    <a:pt x="144" y="139"/>
                  </a:cubicBezTo>
                  <a:cubicBezTo>
                    <a:pt x="144" y="139"/>
                    <a:pt x="144" y="140"/>
                    <a:pt x="144" y="140"/>
                  </a:cubicBezTo>
                  <a:cubicBezTo>
                    <a:pt x="143" y="141"/>
                    <a:pt x="143" y="141"/>
                    <a:pt x="143" y="141"/>
                  </a:cubicBezTo>
                  <a:cubicBezTo>
                    <a:pt x="142" y="142"/>
                    <a:pt x="142" y="142"/>
                    <a:pt x="141" y="142"/>
                  </a:cubicBezTo>
                  <a:cubicBezTo>
                    <a:pt x="141" y="142"/>
                    <a:pt x="140" y="142"/>
                    <a:pt x="140" y="142"/>
                  </a:cubicBezTo>
                  <a:lnTo>
                    <a:pt x="117" y="142"/>
                  </a:lnTo>
                  <a:close/>
                  <a:moveTo>
                    <a:pt x="165" y="142"/>
                  </a:moveTo>
                  <a:cubicBezTo>
                    <a:pt x="164" y="142"/>
                    <a:pt x="164" y="142"/>
                    <a:pt x="163" y="142"/>
                  </a:cubicBezTo>
                  <a:cubicBezTo>
                    <a:pt x="163" y="142"/>
                    <a:pt x="162" y="142"/>
                    <a:pt x="162" y="141"/>
                  </a:cubicBezTo>
                  <a:cubicBezTo>
                    <a:pt x="161" y="141"/>
                    <a:pt x="161" y="141"/>
                    <a:pt x="161" y="140"/>
                  </a:cubicBezTo>
                  <a:cubicBezTo>
                    <a:pt x="160" y="140"/>
                    <a:pt x="160" y="139"/>
                    <a:pt x="160" y="139"/>
                  </a:cubicBezTo>
                  <a:cubicBezTo>
                    <a:pt x="160" y="131"/>
                    <a:pt x="160" y="131"/>
                    <a:pt x="160" y="131"/>
                  </a:cubicBezTo>
                  <a:cubicBezTo>
                    <a:pt x="160" y="130"/>
                    <a:pt x="160" y="130"/>
                    <a:pt x="160" y="130"/>
                  </a:cubicBezTo>
                  <a:cubicBezTo>
                    <a:pt x="161" y="129"/>
                    <a:pt x="161" y="129"/>
                    <a:pt x="161" y="128"/>
                  </a:cubicBezTo>
                  <a:cubicBezTo>
                    <a:pt x="162" y="128"/>
                    <a:pt x="162" y="128"/>
                    <a:pt x="163" y="128"/>
                  </a:cubicBezTo>
                  <a:cubicBezTo>
                    <a:pt x="163" y="128"/>
                    <a:pt x="164" y="127"/>
                    <a:pt x="164" y="127"/>
                  </a:cubicBezTo>
                  <a:cubicBezTo>
                    <a:pt x="186" y="127"/>
                    <a:pt x="186" y="127"/>
                    <a:pt x="186" y="127"/>
                  </a:cubicBezTo>
                  <a:cubicBezTo>
                    <a:pt x="187" y="127"/>
                    <a:pt x="188" y="128"/>
                    <a:pt x="188" y="128"/>
                  </a:cubicBezTo>
                  <a:cubicBezTo>
                    <a:pt x="189" y="128"/>
                    <a:pt x="189" y="128"/>
                    <a:pt x="190" y="128"/>
                  </a:cubicBezTo>
                  <a:cubicBezTo>
                    <a:pt x="190" y="129"/>
                    <a:pt x="190" y="129"/>
                    <a:pt x="191" y="130"/>
                  </a:cubicBezTo>
                  <a:cubicBezTo>
                    <a:pt x="191" y="130"/>
                    <a:pt x="191" y="130"/>
                    <a:pt x="191" y="131"/>
                  </a:cubicBezTo>
                  <a:cubicBezTo>
                    <a:pt x="191" y="132"/>
                    <a:pt x="191" y="132"/>
                    <a:pt x="191" y="132"/>
                  </a:cubicBezTo>
                  <a:cubicBezTo>
                    <a:pt x="192" y="139"/>
                    <a:pt x="192" y="139"/>
                    <a:pt x="192" y="139"/>
                  </a:cubicBezTo>
                  <a:cubicBezTo>
                    <a:pt x="192" y="139"/>
                    <a:pt x="191" y="140"/>
                    <a:pt x="191" y="140"/>
                  </a:cubicBezTo>
                  <a:cubicBezTo>
                    <a:pt x="191" y="141"/>
                    <a:pt x="191" y="141"/>
                    <a:pt x="190" y="141"/>
                  </a:cubicBezTo>
                  <a:cubicBezTo>
                    <a:pt x="190" y="142"/>
                    <a:pt x="190" y="142"/>
                    <a:pt x="189" y="142"/>
                  </a:cubicBezTo>
                  <a:cubicBezTo>
                    <a:pt x="189" y="142"/>
                    <a:pt x="188" y="142"/>
                    <a:pt x="187" y="142"/>
                  </a:cubicBezTo>
                  <a:lnTo>
                    <a:pt x="165" y="142"/>
                  </a:ln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6646E"/>
                </a:solidFill>
              </a:endParaRPr>
            </a:p>
          </p:txBody>
        </p:sp>
      </p:grpSp>
      <p:sp>
        <p:nvSpPr>
          <p:cNvPr id="31" name="TextBox 31"/>
          <p:cNvSpPr txBox="1"/>
          <p:nvPr/>
        </p:nvSpPr>
        <p:spPr>
          <a:xfrm>
            <a:off x="6128204" y="2575379"/>
            <a:ext cx="2489200" cy="830997"/>
          </a:xfrm>
          <a:prstGeom prst="rect">
            <a:avLst/>
          </a:prstGeom>
          <a:noFill/>
        </p:spPr>
        <p:txBody>
          <a:bodyPr wrap="square" rtlCol="0">
            <a:spAutoFit/>
          </a:bodyPr>
          <a:lstStyle/>
          <a:p>
            <a:pPr algn="dist"/>
            <a:r>
              <a:rPr lang="zh-CN" altLang="en-US" sz="2400" b="1" dirty="0" smtClean="0">
                <a:solidFill>
                  <a:srgbClr val="46646E"/>
                </a:solidFill>
                <a:latin typeface="Venera" pitchFamily="2" charset="0"/>
                <a:ea typeface="Ebrima" pitchFamily="2" charset="0"/>
                <a:cs typeface="Ebrima" pitchFamily="2" charset="0"/>
              </a:rPr>
              <a:t>司法实践对于大学章程的要求</a:t>
            </a:r>
          </a:p>
        </p:txBody>
      </p:sp>
      <p:sp>
        <p:nvSpPr>
          <p:cNvPr id="35" name="泪滴形 34"/>
          <p:cNvSpPr/>
          <p:nvPr/>
        </p:nvSpPr>
        <p:spPr>
          <a:xfrm rot="8100000">
            <a:off x="9760603" y="3995071"/>
            <a:ext cx="675075" cy="675075"/>
          </a:xfrm>
          <a:prstGeom prst="teardrop">
            <a:avLst/>
          </a:prstGeom>
          <a:noFill/>
          <a:ln>
            <a:solidFill>
              <a:srgbClr val="4664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6646E"/>
              </a:solidFill>
            </a:endParaRPr>
          </a:p>
        </p:txBody>
      </p:sp>
      <p:grpSp>
        <p:nvGrpSpPr>
          <p:cNvPr id="36" name="组合 27"/>
          <p:cNvGrpSpPr/>
          <p:nvPr/>
        </p:nvGrpSpPr>
        <p:grpSpPr>
          <a:xfrm>
            <a:off x="9890821" y="4213755"/>
            <a:ext cx="411514" cy="315034"/>
            <a:chOff x="4260851" y="2633664"/>
            <a:chExt cx="331788" cy="254000"/>
          </a:xfrm>
          <a:solidFill>
            <a:srgbClr val="AD9C85"/>
          </a:solidFill>
        </p:grpSpPr>
        <p:sp>
          <p:nvSpPr>
            <p:cNvPr id="38" name="Freeform 819"/>
            <p:cNvSpPr>
              <a:spLocks noEditPoints="1"/>
            </p:cNvSpPr>
            <p:nvPr/>
          </p:nvSpPr>
          <p:spPr bwMode="auto">
            <a:xfrm>
              <a:off x="4297364" y="2633664"/>
              <a:ext cx="260350" cy="174625"/>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6646E"/>
                </a:solidFill>
              </a:endParaRPr>
            </a:p>
          </p:txBody>
        </p:sp>
        <p:sp>
          <p:nvSpPr>
            <p:cNvPr id="39" name="Freeform 820"/>
            <p:cNvSpPr>
              <a:spLocks noEditPoints="1"/>
            </p:cNvSpPr>
            <p:nvPr/>
          </p:nvSpPr>
          <p:spPr bwMode="auto">
            <a:xfrm>
              <a:off x="4260851" y="2822576"/>
              <a:ext cx="331788" cy="38100"/>
            </a:xfrm>
            <a:custGeom>
              <a:avLst/>
              <a:gdLst>
                <a:gd name="T0" fmla="*/ 187 w 209"/>
                <a:gd name="T1" fmla="*/ 0 h 24"/>
                <a:gd name="T2" fmla="*/ 23 w 209"/>
                <a:gd name="T3" fmla="*/ 0 h 24"/>
                <a:gd name="T4" fmla="*/ 0 w 209"/>
                <a:gd name="T5" fmla="*/ 24 h 24"/>
                <a:gd name="T6" fmla="*/ 209 w 209"/>
                <a:gd name="T7" fmla="*/ 24 h 24"/>
                <a:gd name="T8" fmla="*/ 187 w 209"/>
                <a:gd name="T9" fmla="*/ 0 h 24"/>
                <a:gd name="T10" fmla="*/ 80 w 209"/>
                <a:gd name="T11" fmla="*/ 17 h 24"/>
                <a:gd name="T12" fmla="*/ 89 w 209"/>
                <a:gd name="T13" fmla="*/ 8 h 24"/>
                <a:gd name="T14" fmla="*/ 121 w 209"/>
                <a:gd name="T15" fmla="*/ 8 h 24"/>
                <a:gd name="T16" fmla="*/ 129 w 209"/>
                <a:gd name="T17" fmla="*/ 17 h 24"/>
                <a:gd name="T18" fmla="*/ 80 w 209"/>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4">
                  <a:moveTo>
                    <a:pt x="187" y="0"/>
                  </a:moveTo>
                  <a:lnTo>
                    <a:pt x="23" y="0"/>
                  </a:lnTo>
                  <a:lnTo>
                    <a:pt x="0" y="24"/>
                  </a:lnTo>
                  <a:lnTo>
                    <a:pt x="209" y="24"/>
                  </a:lnTo>
                  <a:lnTo>
                    <a:pt x="187" y="0"/>
                  </a:lnTo>
                  <a:close/>
                  <a:moveTo>
                    <a:pt x="80" y="17"/>
                  </a:moveTo>
                  <a:lnTo>
                    <a:pt x="89" y="8"/>
                  </a:lnTo>
                  <a:lnTo>
                    <a:pt x="121" y="8"/>
                  </a:lnTo>
                  <a:lnTo>
                    <a:pt x="129" y="17"/>
                  </a:lnTo>
                  <a:lnTo>
                    <a:pt x="80" y="17"/>
                  </a:ln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6646E"/>
                </a:solidFill>
              </a:endParaRPr>
            </a:p>
          </p:txBody>
        </p:sp>
        <p:sp>
          <p:nvSpPr>
            <p:cNvPr id="40" name="Freeform 821"/>
            <p:cNvSpPr/>
            <p:nvPr/>
          </p:nvSpPr>
          <p:spPr bwMode="auto">
            <a:xfrm>
              <a:off x="4260851" y="2874964"/>
              <a:ext cx="331788" cy="12700"/>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46646E"/>
                </a:solidFill>
              </a:endParaRPr>
            </a:p>
          </p:txBody>
        </p:sp>
      </p:grpSp>
      <p:sp>
        <p:nvSpPr>
          <p:cNvPr id="37" name="TextBox 31"/>
          <p:cNvSpPr txBox="1"/>
          <p:nvPr/>
        </p:nvSpPr>
        <p:spPr>
          <a:xfrm>
            <a:off x="8675370" y="4959985"/>
            <a:ext cx="2872105" cy="822960"/>
          </a:xfrm>
          <a:prstGeom prst="rect">
            <a:avLst/>
          </a:prstGeom>
          <a:noFill/>
        </p:spPr>
        <p:txBody>
          <a:bodyPr wrap="square" rtlCol="0">
            <a:spAutoFit/>
          </a:bodyPr>
          <a:lstStyle/>
          <a:p>
            <a:pPr algn="dist"/>
            <a:r>
              <a:rPr lang="zh-CN" altLang="en-US" sz="2400" b="1" dirty="0" smtClean="0">
                <a:solidFill>
                  <a:srgbClr val="46646E"/>
                </a:solidFill>
                <a:latin typeface="Venera" pitchFamily="2" charset="0"/>
                <a:ea typeface="Ebrima" pitchFamily="2" charset="0"/>
                <a:cs typeface="Ebrima" pitchFamily="2" charset="0"/>
              </a:rPr>
              <a:t>小结：现行制度与实践的双重不足</a:t>
            </a:r>
          </a:p>
        </p:txBody>
      </p:sp>
      <p:sp>
        <p:nvSpPr>
          <p:cNvPr id="34" name="矩形 33"/>
          <p:cNvSpPr/>
          <p:nvPr/>
        </p:nvSpPr>
        <p:spPr>
          <a:xfrm>
            <a:off x="0" y="413914"/>
            <a:ext cx="786106" cy="444500"/>
          </a:xfrm>
          <a:prstGeom prst="rect">
            <a:avLst/>
          </a:prstGeom>
          <a:solidFill>
            <a:srgbClr val="4766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楷体" pitchFamily="49" charset="-122"/>
                <a:ea typeface="楷体" pitchFamily="49" charset="-122"/>
              </a:rPr>
              <a:t>03</a:t>
            </a:r>
            <a:endParaRPr lang="zh-CN" altLang="en-US" sz="2400" dirty="0">
              <a:latin typeface="楷体" pitchFamily="49" charset="-122"/>
              <a:ea typeface="楷体" pitchFamily="49" charset="-122"/>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 112">
      <a:dk1>
        <a:sysClr val="windowText" lastClr="000000"/>
      </a:dk1>
      <a:lt1>
        <a:sysClr val="window" lastClr="FFFFFF"/>
      </a:lt1>
      <a:dk2>
        <a:srgbClr val="44546A"/>
      </a:dk2>
      <a:lt2>
        <a:srgbClr val="E7E6E6"/>
      </a:lt2>
      <a:accent1>
        <a:srgbClr val="1C8EAD"/>
      </a:accent1>
      <a:accent2>
        <a:srgbClr val="F3C712"/>
      </a:accent2>
      <a:accent3>
        <a:srgbClr val="A5A5A5"/>
      </a:accent3>
      <a:accent4>
        <a:srgbClr val="FFC000"/>
      </a:accent4>
      <a:accent5>
        <a:srgbClr val="4472C4"/>
      </a:accent5>
      <a:accent6>
        <a:srgbClr val="70AD47"/>
      </a:accent6>
      <a:hlink>
        <a:srgbClr val="0563C1"/>
      </a:hlink>
      <a:folHlink>
        <a:srgbClr val="954F72"/>
      </a:folHlink>
    </a:clrScheme>
    <a:fontScheme name="自定义 51">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2213</Words>
  <Application>Microsoft Office PowerPoint</Application>
  <PresentationFormat>自定义</PresentationFormat>
  <Paragraphs>105</Paragraphs>
  <Slides>22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22</vt:i4>
      </vt:variant>
    </vt:vector>
  </HeadingPairs>
  <TitlesOfParts>
    <vt:vector size="36" baseType="lpstr">
      <vt:lpstr>Arial</vt:lpstr>
      <vt:lpstr>宋体</vt:lpstr>
      <vt:lpstr>黑体</vt:lpstr>
      <vt:lpstr>楷体</vt:lpstr>
      <vt:lpstr>Adobe 宋体 Std L</vt:lpstr>
      <vt:lpstr>Calibri</vt:lpstr>
      <vt:lpstr>Lucida Grande</vt:lpstr>
      <vt:lpstr>Venera</vt:lpstr>
      <vt:lpstr>Ebrima</vt:lpstr>
      <vt:lpstr>等线</vt:lpstr>
      <vt:lpstr>Marker Felt</vt:lpstr>
      <vt:lpstr>等线 Light</vt:lpstr>
      <vt:lpstr>Office 主题​​</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LENOVO</cp:lastModifiedBy>
  <cp:revision>76</cp:revision>
  <dcterms:created xsi:type="dcterms:W3CDTF">2016-02-11T04:31:00Z</dcterms:created>
  <dcterms:modified xsi:type="dcterms:W3CDTF">2016-05-16T04:24:50Z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