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2"/>
  </p:notesMasterIdLst>
  <p:sldIdLst>
    <p:sldId id="256" r:id="rId2"/>
    <p:sldId id="333" r:id="rId3"/>
    <p:sldId id="334" r:id="rId4"/>
    <p:sldId id="335" r:id="rId5"/>
    <p:sldId id="338" r:id="rId6"/>
    <p:sldId id="339" r:id="rId7"/>
    <p:sldId id="340" r:id="rId8"/>
    <p:sldId id="343" r:id="rId9"/>
    <p:sldId id="342" r:id="rId10"/>
    <p:sldId id="345" r:id="rId11"/>
    <p:sldId id="346"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3" r:id="rId28"/>
    <p:sldId id="364" r:id="rId29"/>
    <p:sldId id="365" r:id="rId30"/>
    <p:sldId id="263" r:id="rId31"/>
  </p:sldIdLst>
  <p:sldSz cx="9144000" cy="6858000" type="screen4x3"/>
  <p:notesSz cx="6858000" cy="9144000"/>
  <p:embeddedFontLst>
    <p:embeddedFont>
      <p:font typeface="Microsoft YaHei UI" panose="020B0503020204020204" pitchFamily="34" charset="-122"/>
      <p:regular r:id="rId33"/>
      <p:bold r:id="rId34"/>
    </p:embeddedFont>
    <p:embeddedFont>
      <p:font typeface="微软雅黑" panose="020B0503020204020204" pitchFamily="34" charset="-122"/>
      <p:regular r:id="rId35"/>
      <p:bold r:id="rId36"/>
    </p:embeddedFont>
    <p:embeddedFont>
      <p:font typeface="Segoe UI Light" panose="020B0502040204020203" pitchFamily="34" charset="0"/>
      <p:regular r:id="rId37"/>
    </p:embeddedFont>
    <p:embeddedFont>
      <p:font typeface="Segoe UI" panose="020B0502040204020203" pitchFamily="34" charset="0"/>
      <p:regular r:id="rId38"/>
      <p:bold r:id="rId39"/>
      <p:italic r:id="rId40"/>
      <p:boldItalic r:id="rId41"/>
    </p:embeddedFont>
    <p:embeddedFont>
      <p:font typeface="Verdana" panose="020B0604030504040204" pitchFamily="34" charset="0"/>
      <p:regular r:id="rId42"/>
      <p:bold r:id="rId43"/>
      <p:italic r:id="rId44"/>
      <p:boldItalic r:id="rId45"/>
    </p:embeddedFont>
    <p:embeddedFont>
      <p:font typeface="Calibri" panose="020F0502020204030204" pitchFamily="34" charset="0"/>
      <p:regular r:id="rId46"/>
      <p:bold r:id="rId47"/>
      <p:italic r:id="rId48"/>
      <p:boldItalic r:id="rId49"/>
    </p:embeddedFont>
  </p:embeddedFontLst>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117" userDrawn="1">
          <p15:clr>
            <a:srgbClr val="A4A3A4"/>
          </p15:clr>
        </p15:guide>
        <p15:guide id="2" pos="43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5535"/>
    <a:srgbClr val="D24726"/>
    <a:srgbClr val="003366"/>
    <a:srgbClr val="C00000"/>
    <a:srgbClr val="262626"/>
    <a:srgbClr val="DD462F"/>
    <a:srgbClr val="E8E8E8"/>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73" autoAdjust="0"/>
    <p:restoredTop sz="94728" autoAdjust="0"/>
  </p:normalViewPr>
  <p:slideViewPr>
    <p:cSldViewPr snapToGrid="0">
      <p:cViewPr varScale="1">
        <p:scale>
          <a:sx n="76" d="100"/>
          <a:sy n="76" d="100"/>
        </p:scale>
        <p:origin x="102" y="876"/>
      </p:cViewPr>
      <p:guideLst>
        <p:guide orient="horz" pos="1117"/>
        <p:guide pos="4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latinLnBrk="0">
              <a:spcBef>
                <a:spcPts val="0"/>
              </a:spcBef>
              <a:spcAft>
                <a:spcPts val="0"/>
              </a:spcAft>
              <a:defRPr lang="zh-CN" sz="1200">
                <a:latin typeface="+mn-lt"/>
                <a:ea typeface="+mn-ea"/>
              </a:defRPr>
            </a:lvl1pPr>
          </a:lstStyle>
          <a:p>
            <a:pPr>
              <a:defRPr/>
            </a:pPr>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latinLnBrk="0">
              <a:spcBef>
                <a:spcPts val="0"/>
              </a:spcBef>
              <a:spcAft>
                <a:spcPts val="0"/>
              </a:spcAft>
              <a:defRPr lang="zh-CN" sz="1200">
                <a:latin typeface="+mn-lt"/>
                <a:ea typeface="+mn-ea"/>
              </a:defRPr>
            </a:lvl1pPr>
          </a:lstStyle>
          <a:p>
            <a:pPr>
              <a:defRPr/>
            </a:pPr>
            <a:fld id="{C2378EC8-0F79-4ED1-BC74-179E5A1215E3}" type="datetimeFigureOut">
              <a:rPr lang="zh-CN" altLang="en-US"/>
              <a:pPr>
                <a:defRPr/>
              </a:pPr>
              <a:t>2016/5/26</a:t>
            </a:fld>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latinLnBrk="0">
              <a:spcBef>
                <a:spcPts val="0"/>
              </a:spcBef>
              <a:spcAft>
                <a:spcPts val="0"/>
              </a:spcAft>
              <a:defRPr lang="zh-CN" sz="1200">
                <a:latin typeface="+mn-lt"/>
                <a:ea typeface="+mn-ea"/>
              </a:defRPr>
            </a:lvl1pPr>
          </a:lstStyle>
          <a:p>
            <a:pPr>
              <a:defRPr/>
            </a:pPr>
            <a:endParaRPr/>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latinLnBrk="0">
              <a:spcBef>
                <a:spcPts val="0"/>
              </a:spcBef>
              <a:spcAft>
                <a:spcPts val="0"/>
              </a:spcAft>
              <a:defRPr lang="zh-CN" sz="1200">
                <a:latin typeface="+mn-lt"/>
                <a:ea typeface="+mn-ea"/>
              </a:defRPr>
            </a:lvl1pPr>
          </a:lstStyle>
          <a:p>
            <a:pPr>
              <a:defRPr/>
            </a:pPr>
            <a:fld id="{FD2C7DFB-6C85-4D21-8617-29459BBEA5F5}" type="slidenum">
              <a:rPr lang="en-US" altLang="zh-CN"/>
              <a:pPr>
                <a:defRPr/>
              </a:pPr>
              <a:t>‹#›</a:t>
            </a:fld>
            <a:endParaRPr/>
          </a:p>
        </p:txBody>
      </p:sp>
    </p:spTree>
    <p:extLst>
      <p:ext uri="{BB962C8B-B14F-4D97-AF65-F5344CB8AC3E}">
        <p14:creationId xmlns:p14="http://schemas.microsoft.com/office/powerpoint/2010/main" val="2253494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lang="zh-CN" sz="1200" kern="1200">
        <a:solidFill>
          <a:schemeClr val="tx1"/>
        </a:solidFill>
        <a:latin typeface="+mn-lt"/>
        <a:ea typeface="+mn-ea"/>
        <a:cs typeface="+mn-cs"/>
      </a:defRPr>
    </a:lvl1pPr>
    <a:lvl2pPr marL="457200" algn="l" rtl="0" eaLnBrk="0" fontAlgn="base" hangingPunct="0">
      <a:spcBef>
        <a:spcPct val="30000"/>
      </a:spcBef>
      <a:spcAft>
        <a:spcPct val="0"/>
      </a:spcAft>
      <a:defRPr lang="zh-CN" sz="1200" kern="1200">
        <a:solidFill>
          <a:schemeClr val="tx1"/>
        </a:solidFill>
        <a:latin typeface="+mn-lt"/>
        <a:ea typeface="+mn-ea"/>
        <a:cs typeface="+mn-cs"/>
      </a:defRPr>
    </a:lvl2pPr>
    <a:lvl3pPr marL="914400" algn="l" rtl="0" eaLnBrk="0" fontAlgn="base" hangingPunct="0">
      <a:spcBef>
        <a:spcPct val="30000"/>
      </a:spcBef>
      <a:spcAft>
        <a:spcPct val="0"/>
      </a:spcAft>
      <a:defRPr lang="zh-CN" sz="1200" kern="1200">
        <a:solidFill>
          <a:schemeClr val="tx1"/>
        </a:solidFill>
        <a:latin typeface="+mn-lt"/>
        <a:ea typeface="+mn-ea"/>
        <a:cs typeface="+mn-cs"/>
      </a:defRPr>
    </a:lvl3pPr>
    <a:lvl4pPr marL="1371600" algn="l" rtl="0" eaLnBrk="0" fontAlgn="base" hangingPunct="0">
      <a:spcBef>
        <a:spcPct val="30000"/>
      </a:spcBef>
      <a:spcAft>
        <a:spcPct val="0"/>
      </a:spcAft>
      <a:defRPr lang="zh-CN" sz="1200" kern="1200">
        <a:solidFill>
          <a:schemeClr val="tx1"/>
        </a:solidFill>
        <a:latin typeface="+mn-lt"/>
        <a:ea typeface="+mn-ea"/>
        <a:cs typeface="+mn-cs"/>
      </a:defRPr>
    </a:lvl4pPr>
    <a:lvl5pPr marL="1828800" algn="l" rtl="0" eaLnBrk="0" fontAlgn="base" hangingPunct="0">
      <a:spcBef>
        <a:spcPct val="30000"/>
      </a:spcBef>
      <a:spcAft>
        <a:spcPct val="0"/>
      </a:spcAft>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bwMode="auto">
          <a:noFill/>
          <a:ln>
            <a:solidFill>
              <a:srgbClr val="000000"/>
            </a:solidFill>
            <a:miter lim="800000"/>
            <a:headEnd/>
            <a:tailEnd/>
          </a:ln>
        </p:spPr>
      </p:sp>
      <p:sp>
        <p:nvSpPr>
          <p:cNvPr id="71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altLang="zh-CN" smtClean="0"/>
          </a:p>
        </p:txBody>
      </p:sp>
      <p:sp>
        <p:nvSpPr>
          <p:cNvPr id="7171"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731104-31BA-4CE1-B314-6E86A06F65CD}" type="slidenum">
              <a:rPr altLang="zh-CN" smtClean="0"/>
              <a:pPr fontAlgn="base">
                <a:spcBef>
                  <a:spcPct val="0"/>
                </a:spcBef>
                <a:spcAft>
                  <a:spcPct val="0"/>
                </a:spcAft>
                <a:defRPr/>
              </a:pPr>
              <a:t>1</a:t>
            </a:fld>
            <a:endParaRPr altLang="zh-CN" smtClean="0"/>
          </a:p>
        </p:txBody>
      </p:sp>
    </p:spTree>
    <p:extLst>
      <p:ext uri="{BB962C8B-B14F-4D97-AF65-F5344CB8AC3E}">
        <p14:creationId xmlns:p14="http://schemas.microsoft.com/office/powerpoint/2010/main" val="2231307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smtClean="0">
                <a:ea typeface="宋体" charset="-122"/>
              </a:rPr>
              <a:t>在 “幻灯片放映”模式，单击箭头进入 </a:t>
            </a:r>
            <a:r>
              <a:rPr altLang="zh-CN" smtClean="0"/>
              <a:t>PowerPoint </a:t>
            </a:r>
            <a:r>
              <a:rPr smtClean="0">
                <a:ea typeface="宋体" charset="-122"/>
              </a:rPr>
              <a:t>入门中心。</a:t>
            </a:r>
          </a:p>
        </p:txBody>
      </p:sp>
      <p:sp>
        <p:nvSpPr>
          <p:cNvPr id="45059"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D847E6F-CBD5-45D4-B1F4-7E062355C1AD}" type="slidenum">
              <a:rPr lang="en-US" altLang="zh-CN" smtClean="0"/>
              <a:pPr fontAlgn="base">
                <a:spcBef>
                  <a:spcPct val="0"/>
                </a:spcBef>
                <a:spcAft>
                  <a:spcPct val="0"/>
                </a:spcAft>
                <a:defRPr/>
              </a:pPr>
              <a:t>30</a:t>
            </a:fld>
            <a:endParaRPr altLang="zh-CN" smtClean="0"/>
          </a:p>
        </p:txBody>
      </p:sp>
    </p:spTree>
    <p:extLst>
      <p:ext uri="{BB962C8B-B14F-4D97-AF65-F5344CB8AC3E}">
        <p14:creationId xmlns:p14="http://schemas.microsoft.com/office/powerpoint/2010/main" val="11380809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C:\Users\杨成岭\Desktop\图片1.png"/>
          <p:cNvPicPr>
            <a:picLocks noChangeAspect="1" noChangeArrowheads="1"/>
          </p:cNvPicPr>
          <p:nvPr userDrawn="1"/>
        </p:nvPicPr>
        <p:blipFill>
          <a:blip r:embed="rId2"/>
          <a:srcRect/>
          <a:stretch>
            <a:fillRect/>
          </a:stretch>
        </p:blipFill>
        <p:spPr bwMode="auto">
          <a:xfrm>
            <a:off x="0" y="2633663"/>
            <a:ext cx="9144000" cy="4240212"/>
          </a:xfrm>
          <a:prstGeom prst="rect">
            <a:avLst/>
          </a:prstGeom>
          <a:noFill/>
          <a:ln w="9525">
            <a:noFill/>
            <a:miter lim="800000"/>
            <a:headEnd/>
            <a:tailEnd/>
          </a:ln>
        </p:spPr>
      </p:pic>
      <p:sp>
        <p:nvSpPr>
          <p:cNvPr id="5" name="矩形 6"/>
          <p:cNvSpPr/>
          <p:nvPr/>
        </p:nvSpPr>
        <p:spPr>
          <a:xfrm>
            <a:off x="0" y="0"/>
            <a:ext cx="9144000" cy="4241800"/>
          </a:xfrm>
          <a:prstGeom prst="rect">
            <a:avLst/>
          </a:prstGeom>
          <a:pattFill prst="lgGrid">
            <a:fgClr>
              <a:srgbClr val="DB5535"/>
            </a:fgClr>
            <a:bgClr>
              <a:srgbClr val="D2472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2" name="标题 1"/>
          <p:cNvSpPr>
            <a:spLocks noGrp="1"/>
          </p:cNvSpPr>
          <p:nvPr>
            <p:ph type="ctrTitle"/>
          </p:nvPr>
        </p:nvSpPr>
        <p:spPr>
          <a:xfrm>
            <a:off x="628650" y="2061006"/>
            <a:ext cx="7886700" cy="2387600"/>
          </a:xfrm>
        </p:spPr>
        <p:txBody>
          <a:bodyPr anchor="b">
            <a:normAutofit/>
          </a:bodyPr>
          <a:lstStyle>
            <a:lvl1pPr algn="l" latinLnBrk="0">
              <a:defRPr lang="zh-CN" sz="4050">
                <a:solidFill>
                  <a:schemeClr val="bg1"/>
                </a:solidFill>
              </a:defRPr>
            </a:lvl1pPr>
          </a:lstStyle>
          <a:p>
            <a:r>
              <a:rPr lang="zh-CN" altLang="en-US" smtClean="0"/>
              <a:t>单击此处编辑母版标题样式</a:t>
            </a:r>
            <a:endParaRPr lang="zh-CN"/>
          </a:p>
        </p:txBody>
      </p:sp>
      <p:sp>
        <p:nvSpPr>
          <p:cNvPr id="3" name="副标题 2"/>
          <p:cNvSpPr>
            <a:spLocks noGrp="1"/>
          </p:cNvSpPr>
          <p:nvPr>
            <p:ph type="subTitle" idx="1"/>
          </p:nvPr>
        </p:nvSpPr>
        <p:spPr>
          <a:xfrm>
            <a:off x="628652" y="5110610"/>
            <a:ext cx="5029199" cy="1137793"/>
          </a:xfrm>
        </p:spPr>
        <p:txBody>
          <a:bodyPr/>
          <a:lstStyle>
            <a:lvl1pPr marL="0" indent="0" algn="l" latinLnBrk="0">
              <a:lnSpc>
                <a:spcPct val="150000"/>
              </a:lnSpc>
              <a:spcBef>
                <a:spcPts val="450"/>
              </a:spcBef>
              <a:buNone/>
              <a:defRPr lang="zh-CN" sz="2100">
                <a:solidFill>
                  <a:srgbClr val="D24726"/>
                </a:solidFill>
                <a:latin typeface="+mj-lt"/>
              </a:defRPr>
            </a:lvl1pPr>
            <a:lvl2pPr marL="342900" indent="0" algn="ctr" latinLnBrk="0">
              <a:buNone/>
              <a:defRPr lang="zh-CN" sz="1500"/>
            </a:lvl2pPr>
            <a:lvl3pPr marL="685800" indent="0" algn="ctr" latinLnBrk="0">
              <a:buNone/>
              <a:defRPr lang="zh-CN" sz="1350"/>
            </a:lvl3pPr>
            <a:lvl4pPr marL="1028700" indent="0" algn="ctr" latinLnBrk="0">
              <a:buNone/>
              <a:defRPr lang="zh-CN" sz="1200"/>
            </a:lvl4pPr>
            <a:lvl5pPr marL="1371600" indent="0" algn="ctr" latinLnBrk="0">
              <a:buNone/>
              <a:defRPr lang="zh-CN" sz="1200"/>
            </a:lvl5pPr>
            <a:lvl6pPr marL="1714500" indent="0" algn="ctr" latinLnBrk="0">
              <a:buNone/>
              <a:defRPr lang="zh-CN" sz="1200"/>
            </a:lvl6pPr>
            <a:lvl7pPr marL="2057400" indent="0" algn="ctr" latinLnBrk="0">
              <a:buNone/>
              <a:defRPr lang="zh-CN" sz="1200"/>
            </a:lvl7pPr>
            <a:lvl8pPr marL="2400300" indent="0" algn="ctr" latinLnBrk="0">
              <a:buNone/>
              <a:defRPr lang="zh-CN" sz="1200"/>
            </a:lvl8pPr>
            <a:lvl9pPr marL="2743200" indent="0" algn="ctr" latinLnBrk="0">
              <a:buNone/>
              <a:defRPr lang="zh-CN" sz="1200"/>
            </a:lvl9pPr>
          </a:lstStyle>
          <a:p>
            <a:r>
              <a:rPr lang="zh-CN" altLang="en-US" smtClean="0"/>
              <a:t>单击此处编辑母版副标题样式</a:t>
            </a:r>
            <a:endParaRPr lang="zh-CN" dirty="0"/>
          </a:p>
        </p:txBody>
      </p:sp>
      <p:sp>
        <p:nvSpPr>
          <p:cNvPr id="6" name="日期占位符 3"/>
          <p:cNvSpPr>
            <a:spLocks noGrp="1"/>
          </p:cNvSpPr>
          <p:nvPr>
            <p:ph type="dt" sz="half" idx="10"/>
          </p:nvPr>
        </p:nvSpPr>
        <p:spPr/>
        <p:txBody>
          <a:bodyPr/>
          <a:lstStyle>
            <a:lvl1pPr>
              <a:defRPr/>
            </a:lvl1pPr>
          </a:lstStyle>
          <a:p>
            <a:pPr>
              <a:defRPr/>
            </a:pPr>
            <a:fld id="{F2594A93-E15B-4829-8589-BC660DA4207C}" type="datetimeFigureOut">
              <a:rPr lang="zh-CN" altLang="en-US"/>
              <a:pPr>
                <a:defRPr/>
              </a:pPr>
              <a:t>2016/5/26</a:t>
            </a:fld>
            <a:endParaRPr/>
          </a:p>
        </p:txBody>
      </p:sp>
      <p:sp>
        <p:nvSpPr>
          <p:cNvPr id="7" name="页脚占位符 4"/>
          <p:cNvSpPr>
            <a:spLocks noGrp="1"/>
          </p:cNvSpPr>
          <p:nvPr>
            <p:ph type="ftr" sz="quarter" idx="11"/>
          </p:nvPr>
        </p:nvSpPr>
        <p:spPr/>
        <p:txBody>
          <a:bodyPr/>
          <a:lstStyle>
            <a:lvl1pPr>
              <a:defRPr/>
            </a:lvl1pPr>
          </a:lstStyle>
          <a:p>
            <a:pPr>
              <a:defRPr/>
            </a:pPr>
            <a:endParaRPr/>
          </a:p>
        </p:txBody>
      </p:sp>
      <p:sp>
        <p:nvSpPr>
          <p:cNvPr id="8" name="幻灯片编号占位符 5"/>
          <p:cNvSpPr>
            <a:spLocks noGrp="1"/>
          </p:cNvSpPr>
          <p:nvPr>
            <p:ph type="sldNum" sz="quarter" idx="12"/>
          </p:nvPr>
        </p:nvSpPr>
        <p:spPr/>
        <p:txBody>
          <a:bodyPr/>
          <a:lstStyle>
            <a:lvl1pPr>
              <a:defRPr/>
            </a:lvl1pPr>
          </a:lstStyle>
          <a:p>
            <a:pPr>
              <a:defRPr/>
            </a:pPr>
            <a:fld id="{0514A1B4-B5BF-4B59-B0D8-118B693B9A21}" type="slidenum">
              <a:rPr lang="en-US" altLang="zh-CN"/>
              <a:pPr>
                <a:defRPr/>
              </a:p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任意多边形 11"/>
          <p:cNvSpPr/>
          <p:nvPr userDrawn="1"/>
        </p:nvSpPr>
        <p:spPr>
          <a:xfrm>
            <a:off x="0" y="0"/>
            <a:ext cx="9144000" cy="1019175"/>
          </a:xfrm>
          <a:custGeom>
            <a:avLst/>
            <a:gdLst>
              <a:gd name="connsiteX0" fmla="*/ 9143999 w 9144000"/>
              <a:gd name="connsiteY0" fmla="*/ 921543 h 1019175"/>
              <a:gd name="connsiteX1" fmla="*/ 9046368 w 9144000"/>
              <a:gd name="connsiteY1" fmla="*/ 1019174 h 1019175"/>
              <a:gd name="connsiteX2" fmla="*/ 9143999 w 9144000"/>
              <a:gd name="connsiteY2" fmla="*/ 1019174 h 1019175"/>
              <a:gd name="connsiteX3" fmla="*/ 0 w 9144000"/>
              <a:gd name="connsiteY3" fmla="*/ 0 h 1019175"/>
              <a:gd name="connsiteX4" fmla="*/ 9144000 w 9144000"/>
              <a:gd name="connsiteY4" fmla="*/ 0 h 1019175"/>
              <a:gd name="connsiteX5" fmla="*/ 9144000 w 9144000"/>
              <a:gd name="connsiteY5" fmla="*/ 1019175 h 1019175"/>
              <a:gd name="connsiteX6" fmla="*/ 0 w 9144000"/>
              <a:gd name="connsiteY6" fmla="*/ 1019175 h 10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019175">
                <a:moveTo>
                  <a:pt x="9143999" y="921543"/>
                </a:moveTo>
                <a:lnTo>
                  <a:pt x="9046368" y="1019174"/>
                </a:lnTo>
                <a:lnTo>
                  <a:pt x="9143999" y="1019174"/>
                </a:lnTo>
                <a:close/>
                <a:moveTo>
                  <a:pt x="0" y="0"/>
                </a:moveTo>
                <a:lnTo>
                  <a:pt x="9144000" y="0"/>
                </a:lnTo>
                <a:lnTo>
                  <a:pt x="9144000" y="1019175"/>
                </a:lnTo>
                <a:lnTo>
                  <a:pt x="0" y="1019175"/>
                </a:lnTo>
                <a:close/>
              </a:path>
            </a:pathLst>
          </a:custGeom>
          <a:pattFill prst="lgGrid">
            <a:fgClr>
              <a:srgbClr val="DB5535"/>
            </a:fgClr>
            <a:bgClr>
              <a:srgbClr val="D2472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5" name="直角三角形 8"/>
          <p:cNvSpPr/>
          <p:nvPr userDrawn="1"/>
        </p:nvSpPr>
        <p:spPr>
          <a:xfrm rot="16200000">
            <a:off x="9023350" y="6735763"/>
            <a:ext cx="98425" cy="98425"/>
          </a:xfrm>
          <a:prstGeom prst="rtTriangle">
            <a:avLst/>
          </a:prstGeom>
          <a:pattFill prst="lgGrid">
            <a:fgClr>
              <a:srgbClr val="DB5535"/>
            </a:fgClr>
            <a:bgClr>
              <a:srgbClr val="D2472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2" name="标题 1"/>
          <p:cNvSpPr>
            <a:spLocks noGrp="1"/>
          </p:cNvSpPr>
          <p:nvPr>
            <p:ph type="title"/>
          </p:nvPr>
        </p:nvSpPr>
        <p:spPr>
          <a:xfrm>
            <a:off x="453326" y="0"/>
            <a:ext cx="8062025" cy="1019175"/>
          </a:xfrm>
        </p:spPr>
        <p:txBody>
          <a:bodyPr anchor="b">
            <a:normAutofit/>
          </a:bodyPr>
          <a:lstStyle>
            <a:lvl1pPr latinLnBrk="0">
              <a:defRPr lang="zh-CN" sz="3200" b="1">
                <a:solidFill>
                  <a:schemeClr val="bg1"/>
                </a:solidFill>
              </a:defRPr>
            </a:lvl1pPr>
          </a:lstStyle>
          <a:p>
            <a:r>
              <a:rPr lang="zh-CN" altLang="en-US" dirty="0" smtClean="0"/>
              <a:t>单击此处编辑母版标题样式</a:t>
            </a:r>
            <a:endParaRPr lang="zh-CN" dirty="0"/>
          </a:p>
        </p:txBody>
      </p:sp>
      <p:sp>
        <p:nvSpPr>
          <p:cNvPr id="3" name="内容占位符 2"/>
          <p:cNvSpPr>
            <a:spLocks noGrp="1"/>
          </p:cNvSpPr>
          <p:nvPr>
            <p:ph idx="1"/>
          </p:nvPr>
        </p:nvSpPr>
        <p:spPr>
          <a:xfrm>
            <a:off x="453326" y="1133475"/>
            <a:ext cx="8252523" cy="5043488"/>
          </a:xfrm>
        </p:spPr>
        <p:txBody>
          <a:bodyPr/>
          <a:lstStyle>
            <a:lvl1pPr marL="0" indent="0" latinLnBrk="0">
              <a:lnSpc>
                <a:spcPct val="150000"/>
              </a:lnSpc>
              <a:spcAft>
                <a:spcPts val="900"/>
              </a:spcAft>
              <a:buNone/>
              <a:defRPr lang="zh-CN" sz="2400">
                <a:solidFill>
                  <a:schemeClr val="bg1">
                    <a:lumMod val="50000"/>
                  </a:schemeClr>
                </a:solidFill>
              </a:defRPr>
            </a:lvl1pPr>
            <a:lvl2pPr latinLnBrk="0">
              <a:lnSpc>
                <a:spcPct val="150000"/>
              </a:lnSpc>
              <a:spcAft>
                <a:spcPts val="900"/>
              </a:spcAft>
              <a:defRPr lang="zh-CN" sz="1800">
                <a:solidFill>
                  <a:schemeClr val="bg1">
                    <a:lumMod val="50000"/>
                  </a:schemeClr>
                </a:solidFill>
              </a:defRPr>
            </a:lvl2pPr>
            <a:lvl3pPr latinLnBrk="0">
              <a:lnSpc>
                <a:spcPct val="150000"/>
              </a:lnSpc>
              <a:spcAft>
                <a:spcPts val="900"/>
              </a:spcAft>
              <a:defRPr lang="zh-CN" sz="1400">
                <a:solidFill>
                  <a:schemeClr val="bg1">
                    <a:lumMod val="50000"/>
                  </a:schemeClr>
                </a:solidFill>
              </a:defRPr>
            </a:lvl3pPr>
            <a:lvl4pPr latinLnBrk="0">
              <a:lnSpc>
                <a:spcPct val="150000"/>
              </a:lnSpc>
              <a:spcAft>
                <a:spcPts val="900"/>
              </a:spcAft>
              <a:defRPr lang="zh-CN" sz="1200">
                <a:solidFill>
                  <a:schemeClr val="bg1">
                    <a:lumMod val="50000"/>
                  </a:schemeClr>
                </a:solidFill>
              </a:defRPr>
            </a:lvl4pPr>
            <a:lvl5pPr latinLnBrk="0">
              <a:lnSpc>
                <a:spcPct val="150000"/>
              </a:lnSpc>
              <a:spcAft>
                <a:spcPts val="900"/>
              </a:spcAft>
              <a:defRPr lang="zh-CN" sz="1200">
                <a:solidFill>
                  <a:schemeClr val="bg1">
                    <a:lumMod val="50000"/>
                  </a:schemeClr>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dirty="0"/>
          </a:p>
        </p:txBody>
      </p:sp>
      <p:sp>
        <p:nvSpPr>
          <p:cNvPr id="6" name="日期占位符 3"/>
          <p:cNvSpPr>
            <a:spLocks noGrp="1"/>
          </p:cNvSpPr>
          <p:nvPr>
            <p:ph type="dt" sz="half" idx="10"/>
          </p:nvPr>
        </p:nvSpPr>
        <p:spPr/>
        <p:txBody>
          <a:bodyPr/>
          <a:lstStyle>
            <a:lvl1pPr>
              <a:defRPr/>
            </a:lvl1pPr>
          </a:lstStyle>
          <a:p>
            <a:pPr>
              <a:defRPr/>
            </a:pPr>
            <a:fld id="{6FFE6DC2-366C-4F68-9EF5-9297B5DF2014}" type="datetimeFigureOut">
              <a:rPr lang="zh-CN" altLang="en-US"/>
              <a:pPr>
                <a:defRPr/>
              </a:pPr>
              <a:t>2016/5/26</a:t>
            </a:fld>
            <a:endParaRPr/>
          </a:p>
        </p:txBody>
      </p:sp>
      <p:sp>
        <p:nvSpPr>
          <p:cNvPr id="7" name="页脚占位符 4"/>
          <p:cNvSpPr>
            <a:spLocks noGrp="1"/>
          </p:cNvSpPr>
          <p:nvPr>
            <p:ph type="ftr" sz="quarter" idx="11"/>
          </p:nvPr>
        </p:nvSpPr>
        <p:spPr/>
        <p:txBody>
          <a:bodyPr/>
          <a:lstStyle>
            <a:lvl1pPr>
              <a:defRPr/>
            </a:lvl1pPr>
          </a:lstStyle>
          <a:p>
            <a:pPr>
              <a:defRPr/>
            </a:pPr>
            <a:endParaRPr/>
          </a:p>
        </p:txBody>
      </p:sp>
      <p:sp>
        <p:nvSpPr>
          <p:cNvPr id="8" name="幻灯片编号占位符 5"/>
          <p:cNvSpPr>
            <a:spLocks noGrp="1"/>
          </p:cNvSpPr>
          <p:nvPr>
            <p:ph type="sldNum" sz="quarter" idx="12"/>
          </p:nvPr>
        </p:nvSpPr>
        <p:spPr/>
        <p:txBody>
          <a:bodyPr/>
          <a:lstStyle>
            <a:lvl1pPr>
              <a:defRPr/>
            </a:lvl1pPr>
          </a:lstStyle>
          <a:p>
            <a:pPr>
              <a:defRPr/>
            </a:pPr>
            <a:fld id="{F19CE7CD-79DA-4C7F-97F9-A554FC4E0A73}" type="slidenum">
              <a:rPr lang="en-US" altLang="zh-CN"/>
              <a:pPr>
                <a:defRPr/>
              </a:p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nvSpPr>
        <p:spPr>
          <a:xfrm>
            <a:off x="4243388" y="1709738"/>
            <a:ext cx="4900612" cy="357505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5" name="矩形 7"/>
          <p:cNvSpPr/>
          <p:nvPr userDrawn="1"/>
        </p:nvSpPr>
        <p:spPr>
          <a:xfrm>
            <a:off x="4243388" y="1709738"/>
            <a:ext cx="4900612" cy="3575050"/>
          </a:xfrm>
          <a:prstGeom prst="rect">
            <a:avLst/>
          </a:prstGeom>
          <a:pattFill prst="openDmnd">
            <a:fgClr>
              <a:srgbClr val="DB5535"/>
            </a:fgClr>
            <a:bgClr>
              <a:srgbClr val="D2472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2" name="标题 1"/>
          <p:cNvSpPr>
            <a:spLocks noGrp="1"/>
          </p:cNvSpPr>
          <p:nvPr>
            <p:ph type="title"/>
          </p:nvPr>
        </p:nvSpPr>
        <p:spPr>
          <a:xfrm>
            <a:off x="628651" y="2402239"/>
            <a:ext cx="3381536" cy="2187227"/>
          </a:xfrm>
        </p:spPr>
        <p:txBody>
          <a:bodyPr>
            <a:noAutofit/>
          </a:bodyPr>
          <a:lstStyle>
            <a:lvl1pPr algn="l" latinLnBrk="0">
              <a:defRPr lang="zh-CN" sz="3600">
                <a:solidFill>
                  <a:srgbClr val="D24726"/>
                </a:solidFill>
              </a:defRPr>
            </a:lvl1pPr>
          </a:lstStyle>
          <a:p>
            <a:r>
              <a:rPr lang="zh-CN" altLang="en-US" smtClean="0"/>
              <a:t>单击此处编辑母版标题样式</a:t>
            </a:r>
            <a:endParaRPr lang="zh-CN"/>
          </a:p>
        </p:txBody>
      </p:sp>
      <p:sp>
        <p:nvSpPr>
          <p:cNvPr id="3" name="文本占位符 2"/>
          <p:cNvSpPr>
            <a:spLocks noGrp="1"/>
          </p:cNvSpPr>
          <p:nvPr>
            <p:ph type="body" idx="1"/>
          </p:nvPr>
        </p:nvSpPr>
        <p:spPr>
          <a:xfrm>
            <a:off x="4742481" y="2402237"/>
            <a:ext cx="3952068" cy="2187226"/>
          </a:xfrm>
        </p:spPr>
        <p:txBody>
          <a:bodyPr anchor="ctr"/>
          <a:lstStyle>
            <a:lvl1pPr marL="0" indent="0" latinLnBrk="0">
              <a:lnSpc>
                <a:spcPct val="150000"/>
              </a:lnSpc>
              <a:buNone/>
              <a:defRPr lang="zh-CN" sz="2100">
                <a:solidFill>
                  <a:schemeClr val="bg1"/>
                </a:solidFill>
                <a:latin typeface="+mj-lt"/>
              </a:defRPr>
            </a:lvl1pPr>
            <a:lvl2pPr marL="342900" indent="0" latinLnBrk="0">
              <a:buNone/>
              <a:defRPr lang="zh-CN" sz="1500"/>
            </a:lvl2pPr>
            <a:lvl3pPr marL="685800" indent="0" latinLnBrk="0">
              <a:buNone/>
              <a:defRPr lang="zh-CN" sz="1350"/>
            </a:lvl3pPr>
            <a:lvl4pPr marL="1028700" indent="0" latinLnBrk="0">
              <a:buNone/>
              <a:defRPr lang="zh-CN" sz="1200"/>
            </a:lvl4pPr>
            <a:lvl5pPr marL="1371600" indent="0" latinLnBrk="0">
              <a:buNone/>
              <a:defRPr lang="zh-CN" sz="1200"/>
            </a:lvl5pPr>
            <a:lvl6pPr marL="1714500" indent="0" latinLnBrk="0">
              <a:buNone/>
              <a:defRPr lang="zh-CN" sz="1200"/>
            </a:lvl6pPr>
            <a:lvl7pPr marL="2057400" indent="0" latinLnBrk="0">
              <a:buNone/>
              <a:defRPr lang="zh-CN" sz="1200"/>
            </a:lvl7pPr>
            <a:lvl8pPr marL="2400300" indent="0" latinLnBrk="0">
              <a:buNone/>
              <a:defRPr lang="zh-CN" sz="1200"/>
            </a:lvl8pPr>
            <a:lvl9pPr marL="2743200" indent="0" latinLnBrk="0">
              <a:buNone/>
              <a:defRPr lang="zh-CN" sz="1200"/>
            </a:lvl9pPr>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53D660DF-15DA-4ED2-81A6-1E64D7BD0381}" type="datetimeFigureOut">
              <a:rPr lang="zh-CN" altLang="en-US"/>
              <a:pPr>
                <a:defRPr/>
              </a:pPr>
              <a:t>2016/5/26</a:t>
            </a:fld>
            <a:endParaRPr/>
          </a:p>
        </p:txBody>
      </p:sp>
      <p:sp>
        <p:nvSpPr>
          <p:cNvPr id="7" name="页脚占位符 4"/>
          <p:cNvSpPr>
            <a:spLocks noGrp="1"/>
          </p:cNvSpPr>
          <p:nvPr>
            <p:ph type="ftr" sz="quarter" idx="11"/>
          </p:nvPr>
        </p:nvSpPr>
        <p:spPr/>
        <p:txBody>
          <a:bodyPr/>
          <a:lstStyle>
            <a:lvl1pPr>
              <a:defRPr/>
            </a:lvl1pPr>
          </a:lstStyle>
          <a:p>
            <a:pPr>
              <a:defRPr/>
            </a:pPr>
            <a:endParaRPr/>
          </a:p>
        </p:txBody>
      </p:sp>
      <p:sp>
        <p:nvSpPr>
          <p:cNvPr id="8" name="幻灯片编号占位符 5"/>
          <p:cNvSpPr>
            <a:spLocks noGrp="1"/>
          </p:cNvSpPr>
          <p:nvPr>
            <p:ph type="sldNum" sz="quarter" idx="12"/>
          </p:nvPr>
        </p:nvSpPr>
        <p:spPr/>
        <p:txBody>
          <a:bodyPr/>
          <a:lstStyle>
            <a:lvl1pPr>
              <a:defRPr/>
            </a:lvl1pPr>
          </a:lstStyle>
          <a:p>
            <a:pPr>
              <a:defRPr/>
            </a:pPr>
            <a:fld id="{51140122-0AC3-4387-8140-B01CE07C9BDB}" type="slidenum">
              <a:rPr lang="en-US" altLang="zh-CN"/>
              <a:pPr>
                <a:defRPr/>
              </a:p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bg1">
                <a:lumMod val="8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200025"/>
            <a:ext cx="7886700" cy="847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 name="日期占位符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fontAlgn="auto" latinLnBrk="0">
              <a:spcBef>
                <a:spcPts val="0"/>
              </a:spcBef>
              <a:spcAft>
                <a:spcPts val="0"/>
              </a:spcAft>
              <a:defRPr lang="zh-CN" sz="900">
                <a:solidFill>
                  <a:schemeClr val="tx1">
                    <a:tint val="75000"/>
                  </a:schemeClr>
                </a:solidFill>
                <a:latin typeface="Microsoft YaHei UI" panose="020B0503020204020204" pitchFamily="34" charset="-122"/>
                <a:ea typeface="Microsoft YaHei UI" panose="020B0503020204020204" pitchFamily="34" charset="-122"/>
              </a:defRPr>
            </a:lvl1pPr>
          </a:lstStyle>
          <a:p>
            <a:pPr>
              <a:defRPr/>
            </a:pPr>
            <a:fld id="{E2DF9370-B907-4768-A2B6-F7D521AF783E}" type="datetimeFigureOut">
              <a:rPr lang="en-US" altLang="zh-CN"/>
              <a:pPr>
                <a:defRPr/>
              </a:pPr>
              <a:t>5/26/2016</a:t>
            </a:fld>
            <a:endParaRPr altLang="en-US"/>
          </a:p>
        </p:txBody>
      </p:sp>
      <p:sp>
        <p:nvSpPr>
          <p:cNvPr id="5" name="页脚占位符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fontAlgn="auto" latinLnBrk="0">
              <a:spcBef>
                <a:spcPts val="0"/>
              </a:spcBef>
              <a:spcAft>
                <a:spcPts val="0"/>
              </a:spcAft>
              <a:defRPr lang="zh-CN" sz="900">
                <a:solidFill>
                  <a:schemeClr val="tx1">
                    <a:tint val="75000"/>
                  </a:schemeClr>
                </a:solidFill>
                <a:latin typeface="Microsoft YaHei UI" panose="020B0503020204020204" pitchFamily="34" charset="-122"/>
                <a:ea typeface="Microsoft YaHei UI" panose="020B0503020204020204" pitchFamily="34" charset="-122"/>
              </a:defRPr>
            </a:lvl1pPr>
          </a:lstStyle>
          <a:p>
            <a:pPr>
              <a:defRPr/>
            </a:pPr>
            <a:endParaRPr altLang="en-US"/>
          </a:p>
        </p:txBody>
      </p:sp>
      <p:sp>
        <p:nvSpPr>
          <p:cNvPr id="6" name="幻灯片编号占位符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fontAlgn="auto" latinLnBrk="0">
              <a:spcBef>
                <a:spcPts val="0"/>
              </a:spcBef>
              <a:spcAft>
                <a:spcPts val="0"/>
              </a:spcAft>
              <a:defRPr lang="zh-CN" sz="900">
                <a:solidFill>
                  <a:schemeClr val="tx1">
                    <a:tint val="75000"/>
                  </a:schemeClr>
                </a:solidFill>
                <a:latin typeface="Microsoft YaHei UI" panose="020B0503020204020204" pitchFamily="34" charset="-122"/>
                <a:ea typeface="Microsoft YaHei UI" panose="020B0503020204020204" pitchFamily="34" charset="-122"/>
              </a:defRPr>
            </a:lvl1pPr>
          </a:lstStyle>
          <a:p>
            <a:pPr>
              <a:defRPr/>
            </a:pPr>
            <a:fld id="{7351ADA4-1C33-4C8F-BEBD-A5D807DBCCA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685800" rtl="0" eaLnBrk="0" fontAlgn="base" hangingPunct="0">
        <a:spcBef>
          <a:spcPct val="0"/>
        </a:spcBef>
        <a:spcAft>
          <a:spcPct val="0"/>
        </a:spcAft>
        <a:defRPr lang="zh-CN" sz="3300" kern="1200">
          <a:solidFill>
            <a:schemeClr val="tx1"/>
          </a:solidFill>
          <a:latin typeface="Microsoft YaHei UI" panose="020B0503020204020204" pitchFamily="34" charset="-122"/>
          <a:ea typeface="Microsoft YaHei UI" panose="020B0503020204020204" pitchFamily="34" charset="-122"/>
          <a:cs typeface="+mj-cs"/>
        </a:defRPr>
      </a:lvl1pPr>
      <a:lvl2pPr algn="l" defTabSz="685800" rtl="0" eaLnBrk="0" fontAlgn="base" hangingPunct="0">
        <a:spcBef>
          <a:spcPct val="0"/>
        </a:spcBef>
        <a:spcAft>
          <a:spcPct val="0"/>
        </a:spcAft>
        <a:defRPr sz="3300">
          <a:solidFill>
            <a:schemeClr val="tx1"/>
          </a:solidFill>
          <a:latin typeface="Microsoft YaHei UI" charset="-122"/>
          <a:ea typeface="Microsoft YaHei UI" charset="-122"/>
        </a:defRPr>
      </a:lvl2pPr>
      <a:lvl3pPr algn="l" defTabSz="685800" rtl="0" eaLnBrk="0" fontAlgn="base" hangingPunct="0">
        <a:spcBef>
          <a:spcPct val="0"/>
        </a:spcBef>
        <a:spcAft>
          <a:spcPct val="0"/>
        </a:spcAft>
        <a:defRPr sz="3300">
          <a:solidFill>
            <a:schemeClr val="tx1"/>
          </a:solidFill>
          <a:latin typeface="Microsoft YaHei UI" charset="-122"/>
          <a:ea typeface="Microsoft YaHei UI" charset="-122"/>
        </a:defRPr>
      </a:lvl3pPr>
      <a:lvl4pPr algn="l" defTabSz="685800" rtl="0" eaLnBrk="0" fontAlgn="base" hangingPunct="0">
        <a:spcBef>
          <a:spcPct val="0"/>
        </a:spcBef>
        <a:spcAft>
          <a:spcPct val="0"/>
        </a:spcAft>
        <a:defRPr sz="3300">
          <a:solidFill>
            <a:schemeClr val="tx1"/>
          </a:solidFill>
          <a:latin typeface="Microsoft YaHei UI" charset="-122"/>
          <a:ea typeface="Microsoft YaHei UI" charset="-122"/>
        </a:defRPr>
      </a:lvl4pPr>
      <a:lvl5pPr algn="l" defTabSz="685800" rtl="0" eaLnBrk="0" fontAlgn="base" hangingPunct="0">
        <a:spcBef>
          <a:spcPct val="0"/>
        </a:spcBef>
        <a:spcAft>
          <a:spcPct val="0"/>
        </a:spcAft>
        <a:defRPr sz="3300">
          <a:solidFill>
            <a:schemeClr val="tx1"/>
          </a:solidFill>
          <a:latin typeface="Microsoft YaHei UI" charset="-122"/>
          <a:ea typeface="Microsoft YaHei UI" charset="-122"/>
        </a:defRPr>
      </a:lvl5pPr>
      <a:lvl6pPr marL="457200" algn="l" defTabSz="685800" rtl="0" fontAlgn="base">
        <a:spcBef>
          <a:spcPct val="0"/>
        </a:spcBef>
        <a:spcAft>
          <a:spcPct val="0"/>
        </a:spcAft>
        <a:defRPr sz="3300">
          <a:solidFill>
            <a:schemeClr val="tx1"/>
          </a:solidFill>
          <a:latin typeface="Microsoft YaHei UI" charset="-122"/>
          <a:ea typeface="Microsoft YaHei UI" charset="-122"/>
        </a:defRPr>
      </a:lvl6pPr>
      <a:lvl7pPr marL="914400" algn="l" defTabSz="685800" rtl="0" fontAlgn="base">
        <a:spcBef>
          <a:spcPct val="0"/>
        </a:spcBef>
        <a:spcAft>
          <a:spcPct val="0"/>
        </a:spcAft>
        <a:defRPr sz="3300">
          <a:solidFill>
            <a:schemeClr val="tx1"/>
          </a:solidFill>
          <a:latin typeface="Microsoft YaHei UI" charset="-122"/>
          <a:ea typeface="Microsoft YaHei UI" charset="-122"/>
        </a:defRPr>
      </a:lvl7pPr>
      <a:lvl8pPr marL="1371600" algn="l" defTabSz="685800" rtl="0" fontAlgn="base">
        <a:spcBef>
          <a:spcPct val="0"/>
        </a:spcBef>
        <a:spcAft>
          <a:spcPct val="0"/>
        </a:spcAft>
        <a:defRPr sz="3300">
          <a:solidFill>
            <a:schemeClr val="tx1"/>
          </a:solidFill>
          <a:latin typeface="Microsoft YaHei UI" charset="-122"/>
          <a:ea typeface="Microsoft YaHei UI" charset="-122"/>
        </a:defRPr>
      </a:lvl8pPr>
      <a:lvl9pPr marL="1828800" algn="l" defTabSz="685800" rtl="0" fontAlgn="base">
        <a:spcBef>
          <a:spcPct val="0"/>
        </a:spcBef>
        <a:spcAft>
          <a:spcPct val="0"/>
        </a:spcAft>
        <a:defRPr sz="3300">
          <a:solidFill>
            <a:schemeClr val="tx1"/>
          </a:solidFill>
          <a:latin typeface="Microsoft YaHei UI" charset="-122"/>
          <a:ea typeface="Microsoft YaHei UI" charset="-122"/>
        </a:defRPr>
      </a:lvl9pPr>
    </p:titleStyle>
    <p:bodyStyle>
      <a:lvl1pPr marL="171450" indent="-171450" algn="l" defTabSz="685800" rtl="0" eaLnBrk="0" fontAlgn="base" hangingPunct="0">
        <a:lnSpc>
          <a:spcPct val="90000"/>
        </a:lnSpc>
        <a:spcBef>
          <a:spcPct val="30000"/>
        </a:spcBef>
        <a:spcAft>
          <a:spcPct val="0"/>
        </a:spcAft>
        <a:buFont typeface="Arial" charset="0"/>
        <a:buChar char="•"/>
        <a:defRPr lang="zh-CN" sz="2100" kern="1200">
          <a:solidFill>
            <a:schemeClr val="tx1"/>
          </a:solidFill>
          <a:latin typeface="Microsoft YaHei UI" panose="020B0503020204020204" pitchFamily="34" charset="-122"/>
          <a:ea typeface="Microsoft YaHei UI" panose="020B0503020204020204" pitchFamily="34" charset="-122"/>
          <a:cs typeface="+mn-cs"/>
        </a:defRPr>
      </a:lvl1pPr>
      <a:lvl2pPr marL="514350" indent="-171450" algn="l" defTabSz="685800" rtl="0" eaLnBrk="0" fontAlgn="base" hangingPunct="0">
        <a:lnSpc>
          <a:spcPct val="90000"/>
        </a:lnSpc>
        <a:spcBef>
          <a:spcPct val="30000"/>
        </a:spcBef>
        <a:spcAft>
          <a:spcPct val="0"/>
        </a:spcAft>
        <a:buFont typeface="Arial" charset="0"/>
        <a:buChar char="•"/>
        <a:defRPr lang="zh-CN" sz="2800" kern="1200">
          <a:solidFill>
            <a:schemeClr val="tx1"/>
          </a:solidFill>
          <a:latin typeface="Microsoft YaHei UI" panose="020B0503020204020204" pitchFamily="34" charset="-122"/>
          <a:ea typeface="Microsoft YaHei UI" panose="020B0503020204020204" pitchFamily="34" charset="-122"/>
          <a:cs typeface="+mn-cs"/>
        </a:defRPr>
      </a:lvl2pPr>
      <a:lvl3pPr marL="857250" indent="-171450" algn="l" defTabSz="685800" rtl="0" eaLnBrk="0" fontAlgn="base" hangingPunct="0">
        <a:lnSpc>
          <a:spcPct val="90000"/>
        </a:lnSpc>
        <a:spcBef>
          <a:spcPct val="30000"/>
        </a:spcBef>
        <a:spcAft>
          <a:spcPct val="0"/>
        </a:spcAft>
        <a:buFont typeface="Arial" charset="0"/>
        <a:buChar char="•"/>
        <a:defRPr lang="zh-CN" sz="1500" kern="1200">
          <a:solidFill>
            <a:schemeClr val="tx1"/>
          </a:solidFill>
          <a:latin typeface="Microsoft YaHei UI" panose="020B0503020204020204" pitchFamily="34" charset="-122"/>
          <a:ea typeface="Microsoft YaHei UI" panose="020B0503020204020204" pitchFamily="34" charset="-122"/>
          <a:cs typeface="+mn-cs"/>
        </a:defRPr>
      </a:lvl3pPr>
      <a:lvl4pPr marL="1200150" indent="-171450" algn="l" defTabSz="685800" rtl="0" eaLnBrk="0" fontAlgn="base" hangingPunct="0">
        <a:lnSpc>
          <a:spcPct val="90000"/>
        </a:lnSpc>
        <a:spcBef>
          <a:spcPct val="30000"/>
        </a:spcBef>
        <a:spcAft>
          <a:spcPct val="0"/>
        </a:spcAft>
        <a:buFont typeface="Arial" charset="0"/>
        <a:buChar char="•"/>
        <a:defRPr lang="zh-CN" sz="1300" kern="1200">
          <a:solidFill>
            <a:schemeClr val="tx1"/>
          </a:solidFill>
          <a:latin typeface="Microsoft YaHei UI" panose="020B0503020204020204" pitchFamily="34" charset="-122"/>
          <a:ea typeface="Microsoft YaHei UI" panose="020B0503020204020204" pitchFamily="34" charset="-122"/>
          <a:cs typeface="+mn-cs"/>
        </a:defRPr>
      </a:lvl4pPr>
      <a:lvl5pPr marL="1543050" indent="-171450" algn="l" defTabSz="685800" rtl="0" eaLnBrk="0" fontAlgn="base" hangingPunct="0">
        <a:lnSpc>
          <a:spcPct val="90000"/>
        </a:lnSpc>
        <a:spcBef>
          <a:spcPct val="30000"/>
        </a:spcBef>
        <a:spcAft>
          <a:spcPct val="0"/>
        </a:spcAft>
        <a:buFont typeface="Arial" charset="0"/>
        <a:buChar char="•"/>
        <a:defRPr lang="zh-CN" sz="1300" kern="1200">
          <a:solidFill>
            <a:schemeClr val="tx1"/>
          </a:solidFill>
          <a:latin typeface="Microsoft YaHei UI" panose="020B0503020204020204" pitchFamily="34" charset="-122"/>
          <a:ea typeface="Microsoft YaHei UI" panose="020B0503020204020204" pitchFamily="34" charset="-122"/>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lang="zh-CN"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lang="zh-CN"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lang="zh-CN"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lang="zh-CN" sz="1350" kern="1200">
          <a:solidFill>
            <a:schemeClr val="tx1"/>
          </a:solidFill>
          <a:latin typeface="+mn-lt"/>
          <a:ea typeface="+mn-ea"/>
          <a:cs typeface="+mn-cs"/>
        </a:defRPr>
      </a:lvl9pPr>
    </p:bodyStyle>
    <p:otherStyle>
      <a:defPPr>
        <a:defRPr lang="zh-CN"/>
      </a:defPPr>
      <a:lvl1pPr marL="0" algn="l" defTabSz="685800" rtl="0" eaLnBrk="1" latinLnBrk="0" hangingPunct="1">
        <a:defRPr lang="zh-CN" sz="1350" kern="1200">
          <a:solidFill>
            <a:schemeClr val="tx1"/>
          </a:solidFill>
          <a:latin typeface="+mn-lt"/>
          <a:ea typeface="+mn-ea"/>
          <a:cs typeface="+mn-cs"/>
        </a:defRPr>
      </a:lvl1pPr>
      <a:lvl2pPr marL="342900" algn="l" defTabSz="685800" rtl="0" eaLnBrk="1" latinLnBrk="0" hangingPunct="1">
        <a:defRPr lang="zh-CN" sz="1350" kern="1200">
          <a:solidFill>
            <a:schemeClr val="tx1"/>
          </a:solidFill>
          <a:latin typeface="+mn-lt"/>
          <a:ea typeface="+mn-ea"/>
          <a:cs typeface="+mn-cs"/>
        </a:defRPr>
      </a:lvl2pPr>
      <a:lvl3pPr marL="685800" algn="l" defTabSz="685800" rtl="0" eaLnBrk="1" latinLnBrk="0" hangingPunct="1">
        <a:defRPr lang="zh-CN" sz="1350" kern="1200">
          <a:solidFill>
            <a:schemeClr val="tx1"/>
          </a:solidFill>
          <a:latin typeface="+mn-lt"/>
          <a:ea typeface="+mn-ea"/>
          <a:cs typeface="+mn-cs"/>
        </a:defRPr>
      </a:lvl3pPr>
      <a:lvl4pPr marL="1028700" algn="l" defTabSz="685800" rtl="0" eaLnBrk="1" latinLnBrk="0" hangingPunct="1">
        <a:defRPr lang="zh-CN" sz="1350" kern="1200">
          <a:solidFill>
            <a:schemeClr val="tx1"/>
          </a:solidFill>
          <a:latin typeface="+mn-lt"/>
          <a:ea typeface="+mn-ea"/>
          <a:cs typeface="+mn-cs"/>
        </a:defRPr>
      </a:lvl4pPr>
      <a:lvl5pPr marL="1371600" algn="l" defTabSz="685800" rtl="0" eaLnBrk="1" latinLnBrk="0" hangingPunct="1">
        <a:defRPr lang="zh-CN" sz="1350" kern="1200">
          <a:solidFill>
            <a:schemeClr val="tx1"/>
          </a:solidFill>
          <a:latin typeface="+mn-lt"/>
          <a:ea typeface="+mn-ea"/>
          <a:cs typeface="+mn-cs"/>
        </a:defRPr>
      </a:lvl5pPr>
      <a:lvl6pPr marL="1714500" algn="l" defTabSz="685800" rtl="0" eaLnBrk="1" latinLnBrk="0" hangingPunct="1">
        <a:defRPr lang="zh-CN" sz="1350" kern="1200">
          <a:solidFill>
            <a:schemeClr val="tx1"/>
          </a:solidFill>
          <a:latin typeface="+mn-lt"/>
          <a:ea typeface="+mn-ea"/>
          <a:cs typeface="+mn-cs"/>
        </a:defRPr>
      </a:lvl6pPr>
      <a:lvl7pPr marL="2057400" algn="l" defTabSz="685800" rtl="0" eaLnBrk="1" latinLnBrk="0" hangingPunct="1">
        <a:defRPr lang="zh-CN" sz="1350" kern="1200">
          <a:solidFill>
            <a:schemeClr val="tx1"/>
          </a:solidFill>
          <a:latin typeface="+mn-lt"/>
          <a:ea typeface="+mn-ea"/>
          <a:cs typeface="+mn-cs"/>
        </a:defRPr>
      </a:lvl7pPr>
      <a:lvl8pPr marL="2400300" algn="l" defTabSz="685800" rtl="0" eaLnBrk="1" latinLnBrk="0" hangingPunct="1">
        <a:defRPr lang="zh-CN" sz="1350" kern="1200">
          <a:solidFill>
            <a:schemeClr val="tx1"/>
          </a:solidFill>
          <a:latin typeface="+mn-lt"/>
          <a:ea typeface="+mn-ea"/>
          <a:cs typeface="+mn-cs"/>
        </a:defRPr>
      </a:lvl8pPr>
      <a:lvl9pPr marL="2743200" algn="l" defTabSz="685800" rtl="0" eaLnBrk="1" latinLnBrk="0" hangingPunct="1">
        <a:defRPr lang="zh-CN"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4176713" y="933450"/>
            <a:ext cx="790575" cy="642938"/>
          </a:xfrm>
          <a:prstGeom prst="rect">
            <a:avLst/>
          </a:prstGeom>
          <a:effectLst>
            <a:outerShdw blurRad="63500" sx="102000" sy="102000" algn="ctr" rotWithShape="0">
              <a:prstClr val="black">
                <a:alpha val="40000"/>
              </a:prstClr>
            </a:outerShdw>
          </a:effectLst>
        </p:spPr>
      </p:pic>
      <p:pic>
        <p:nvPicPr>
          <p:cNvPr id="5" name="图片 4"/>
          <p:cNvPicPr>
            <a:picLocks noChangeAspect="1"/>
          </p:cNvPicPr>
          <p:nvPr/>
        </p:nvPicPr>
        <p:blipFill>
          <a:blip r:embed="rId4"/>
          <a:stretch>
            <a:fillRect/>
          </a:stretch>
        </p:blipFill>
        <p:spPr>
          <a:xfrm>
            <a:off x="3556000" y="1736725"/>
            <a:ext cx="1933575" cy="493713"/>
          </a:xfrm>
          <a:prstGeom prst="rect">
            <a:avLst/>
          </a:prstGeom>
          <a:effectLst>
            <a:outerShdw blurRad="63500" sx="102000" sy="102000" algn="ctr" rotWithShape="0">
              <a:prstClr val="black">
                <a:alpha val="40000"/>
              </a:prstClr>
            </a:outerShdw>
          </a:effectLst>
        </p:spPr>
      </p:pic>
      <p:sp>
        <p:nvSpPr>
          <p:cNvPr id="2" name="文本框 1"/>
          <p:cNvSpPr txBox="1"/>
          <p:nvPr/>
        </p:nvSpPr>
        <p:spPr>
          <a:xfrm>
            <a:off x="510746" y="2919303"/>
            <a:ext cx="8122507" cy="646331"/>
          </a:xfrm>
          <a:prstGeom prst="rect">
            <a:avLst/>
          </a:prstGeom>
          <a:noFill/>
        </p:spPr>
        <p:txBody>
          <a:bodyPr wrap="square">
            <a:spAutoFit/>
          </a:bodyPr>
          <a:lstStyle/>
          <a:p>
            <a:pP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创新创业教育评价的现状、问题与趋势</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148" name="图片 2"/>
          <p:cNvPicPr>
            <a:picLocks noChangeAspect="1"/>
          </p:cNvPicPr>
          <p:nvPr/>
        </p:nvPicPr>
        <p:blipFill>
          <a:blip r:embed="rId5"/>
          <a:srcRect/>
          <a:stretch>
            <a:fillRect/>
          </a:stretch>
        </p:blipFill>
        <p:spPr bwMode="auto">
          <a:xfrm>
            <a:off x="0" y="4352925"/>
            <a:ext cx="9144000" cy="2505075"/>
          </a:xfrm>
          <a:prstGeom prst="rect">
            <a:avLst/>
          </a:prstGeom>
          <a:noFill/>
          <a:ln w="9525">
            <a:noFill/>
            <a:miter lim="800000"/>
            <a:headEnd/>
            <a:tailEnd/>
          </a:ln>
        </p:spPr>
      </p:pic>
      <p:cxnSp>
        <p:nvCxnSpPr>
          <p:cNvPr id="8" name="直接连接符 7"/>
          <p:cNvCxnSpPr/>
          <p:nvPr/>
        </p:nvCxnSpPr>
        <p:spPr>
          <a:xfrm>
            <a:off x="0" y="4254500"/>
            <a:ext cx="9144000" cy="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50" name="文本框 9"/>
          <p:cNvSpPr txBox="1">
            <a:spLocks noChangeArrowheads="1"/>
          </p:cNvSpPr>
          <p:nvPr/>
        </p:nvSpPr>
        <p:spPr bwMode="auto">
          <a:xfrm>
            <a:off x="4093905" y="5499529"/>
            <a:ext cx="2917825" cy="461665"/>
          </a:xfrm>
          <a:prstGeom prst="rect">
            <a:avLst/>
          </a:prstGeom>
          <a:noFill/>
          <a:ln w="9525">
            <a:noFill/>
            <a:miter lim="800000"/>
            <a:headEnd/>
            <a:tailEnd/>
          </a:ln>
        </p:spPr>
        <p:txBody>
          <a:bodyPr>
            <a:spAutoFit/>
          </a:bodyPr>
          <a:lstStyle/>
          <a:p>
            <a:r>
              <a:rPr lang="zh-CN" altLang="en-US" sz="2400" b="1" dirty="0" smtClean="0">
                <a:solidFill>
                  <a:srgbClr val="DB5535"/>
                </a:solidFill>
                <a:latin typeface="Times New Roman" pitchFamily="18" charset="0"/>
                <a:ea typeface="微软雅黑" pitchFamily="34" charset="-122"/>
                <a:cs typeface="Times New Roman" pitchFamily="18" charset="0"/>
              </a:rPr>
              <a:t>王占仁</a:t>
            </a:r>
            <a:endParaRPr lang="zh-CN" altLang="en-US" sz="2400" b="1" dirty="0">
              <a:solidFill>
                <a:srgbClr val="DB5535"/>
              </a:solidFill>
              <a:latin typeface="Times New Roman" pitchFamily="18" charset="0"/>
              <a:ea typeface="微软雅黑" pitchFamily="34" charset="-122"/>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创业意向和创业胜任力</a:t>
            </a:r>
            <a:endParaRPr lang="zh-CN" altLang="en-US" sz="2400" b="1" dirty="0">
              <a:solidFill>
                <a:srgbClr val="C00000"/>
              </a:solidFill>
              <a:latin typeface="微软雅黑" pitchFamily="34" charset="-122"/>
              <a:ea typeface="微软雅黑" pitchFamily="34" charset="-122"/>
            </a:endParaRPr>
          </a:p>
        </p:txBody>
      </p:sp>
      <p:sp>
        <p:nvSpPr>
          <p:cNvPr id="4" name="矩形 3"/>
          <p:cNvSpPr/>
          <p:nvPr/>
        </p:nvSpPr>
        <p:spPr>
          <a:xfrm>
            <a:off x="684214" y="2619536"/>
            <a:ext cx="7841950" cy="2400657"/>
          </a:xfrm>
          <a:prstGeom prst="rect">
            <a:avLst/>
          </a:prstGeom>
        </p:spPr>
        <p:txBody>
          <a:bodyPr wrap="square">
            <a:spAutoFit/>
          </a:bodyPr>
          <a:lstStyle/>
          <a:p>
            <a:pPr indent="304800">
              <a:lnSpc>
                <a:spcPct val="150000"/>
              </a:lnSpc>
              <a:spcAft>
                <a:spcPts val="0"/>
              </a:spcAft>
            </a:pP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有学者提出用</a:t>
            </a:r>
            <a:r>
              <a:rPr lang="zh-CN" altLang="zh-CN" sz="2000" b="1" dirty="0" smtClean="0">
                <a:solidFill>
                  <a:srgbClr val="003366"/>
                </a:solidFill>
                <a:latin typeface="微软雅黑" pitchFamily="34" charset="-122"/>
                <a:ea typeface="微软雅黑" pitchFamily="34" charset="-122"/>
              </a:rPr>
              <a:t>“内生变量”</a:t>
            </a:r>
            <a:r>
              <a:rPr lang="zh-CN" altLang="en-US" sz="2000" b="1" dirty="0" smtClean="0">
                <a:solidFill>
                  <a:srgbClr val="003366"/>
                </a:solidFill>
                <a:latin typeface="微软雅黑" pitchFamily="34" charset="-122"/>
                <a:ea typeface="微软雅黑" pitchFamily="34" charset="-122"/>
              </a:rPr>
              <a:t>即</a:t>
            </a:r>
            <a:r>
              <a:rPr lang="zh-CN" altLang="zh-CN" sz="2000" b="1" dirty="0" smtClean="0">
                <a:solidFill>
                  <a:srgbClr val="DB5535"/>
                </a:solidFill>
                <a:latin typeface="微软雅黑" pitchFamily="34" charset="-122"/>
                <a:ea typeface="微软雅黑" pitchFamily="34" charset="-122"/>
              </a:rPr>
              <a:t>创业</a:t>
            </a:r>
            <a:r>
              <a:rPr lang="zh-CN" altLang="zh-CN" sz="2000" b="1" dirty="0">
                <a:solidFill>
                  <a:srgbClr val="DB5535"/>
                </a:solidFill>
                <a:latin typeface="微软雅黑" pitchFamily="34" charset="-122"/>
                <a:ea typeface="微软雅黑" pitchFamily="34" charset="-122"/>
              </a:rPr>
              <a:t>意向和创业胜任力</a:t>
            </a:r>
            <a:r>
              <a:rPr lang="zh-CN" altLang="zh-CN" sz="2000" b="1" dirty="0">
                <a:solidFill>
                  <a:srgbClr val="003366"/>
                </a:solidFill>
                <a:latin typeface="微软雅黑" pitchFamily="34" charset="-122"/>
                <a:ea typeface="微软雅黑" pitchFamily="34" charset="-122"/>
              </a:rPr>
              <a:t>指标来评价高校创业教育</a:t>
            </a:r>
            <a:r>
              <a:rPr lang="zh-CN" altLang="zh-CN" sz="2000" b="1" dirty="0" smtClean="0">
                <a:solidFill>
                  <a:srgbClr val="003366"/>
                </a:solidFill>
                <a:latin typeface="微软雅黑" pitchFamily="34" charset="-122"/>
                <a:ea typeface="微软雅黑" pitchFamily="34" charset="-122"/>
              </a:rPr>
              <a:t>状况</a:t>
            </a:r>
            <a:r>
              <a:rPr lang="zh-CN" altLang="en-US" sz="2000" b="1" dirty="0" smtClean="0">
                <a:solidFill>
                  <a:srgbClr val="003366"/>
                </a:solidFill>
                <a:latin typeface="微软雅黑" pitchFamily="34" charset="-122"/>
                <a:ea typeface="微软雅黑" pitchFamily="34" charset="-122"/>
              </a:rPr>
              <a:t>，</a:t>
            </a:r>
            <a:r>
              <a:rPr lang="zh-CN" altLang="zh-CN" sz="2000" b="1" dirty="0" smtClean="0">
                <a:solidFill>
                  <a:srgbClr val="003366"/>
                </a:solidFill>
                <a:latin typeface="微软雅黑" pitchFamily="34" charset="-122"/>
                <a:ea typeface="微软雅黑" pitchFamily="34" charset="-122"/>
              </a:rPr>
              <a:t>但问题</a:t>
            </a:r>
            <a:r>
              <a:rPr lang="zh-CN" altLang="zh-CN" sz="2000" b="1" dirty="0">
                <a:solidFill>
                  <a:srgbClr val="003366"/>
                </a:solidFill>
                <a:latin typeface="微软雅黑" pitchFamily="34" charset="-122"/>
                <a:ea typeface="微软雅黑" pitchFamily="34" charset="-122"/>
              </a:rPr>
              <a:t>是创新创业教育评价是一个巨大的系统工程，这两项指标也只能测评部分短期效应，而对于整体效果和长期效应则无能为力</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indent="304800">
              <a:lnSpc>
                <a:spcPct val="150000"/>
              </a:lnSpc>
              <a:spcAft>
                <a:spcPts val="0"/>
              </a:spcAft>
            </a:pPr>
            <a:r>
              <a:rPr lang="en-US" altLang="zh-CN" sz="2000" b="1" dirty="0" smtClean="0">
                <a:solidFill>
                  <a:srgbClr val="DB5535"/>
                </a:solidFill>
                <a:latin typeface="微软雅黑" pitchFamily="34" charset="-122"/>
                <a:ea typeface="微软雅黑" pitchFamily="34" charset="-122"/>
              </a:rPr>
              <a:t>   </a:t>
            </a:r>
            <a:r>
              <a:rPr lang="zh-CN" altLang="zh-CN" sz="2000" b="1" dirty="0" smtClean="0">
                <a:solidFill>
                  <a:srgbClr val="DB5535"/>
                </a:solidFill>
                <a:latin typeface="微软雅黑" pitchFamily="34" charset="-122"/>
                <a:ea typeface="微软雅黑" pitchFamily="34" charset="-122"/>
              </a:rPr>
              <a:t>创业</a:t>
            </a:r>
            <a:r>
              <a:rPr lang="zh-CN" altLang="zh-CN" sz="2000" b="1" dirty="0">
                <a:solidFill>
                  <a:srgbClr val="DB5535"/>
                </a:solidFill>
                <a:latin typeface="微软雅黑" pitchFamily="34" charset="-122"/>
                <a:ea typeface="微软雅黑" pitchFamily="34" charset="-122"/>
              </a:rPr>
              <a:t>意向和创业胜任力</a:t>
            </a:r>
            <a:r>
              <a:rPr lang="zh-CN" altLang="zh-CN" sz="2000" b="1" dirty="0" smtClean="0">
                <a:solidFill>
                  <a:srgbClr val="DB5535"/>
                </a:solidFill>
                <a:latin typeface="微软雅黑" pitchFamily="34" charset="-122"/>
                <a:ea typeface="微软雅黑" pitchFamily="34" charset="-122"/>
              </a:rPr>
              <a:t>指标需要</a:t>
            </a:r>
            <a:r>
              <a:rPr lang="zh-CN" altLang="zh-CN" sz="2000" b="1" dirty="0">
                <a:solidFill>
                  <a:srgbClr val="DB5535"/>
                </a:solidFill>
                <a:latin typeface="微软雅黑" pitchFamily="34" charset="-122"/>
                <a:ea typeface="微软雅黑" pitchFamily="34" charset="-122"/>
              </a:rPr>
              <a:t>在实践中不断完善和改进。</a:t>
            </a:r>
          </a:p>
        </p:txBody>
      </p:sp>
    </p:spTree>
    <p:extLst>
      <p:ext uri="{BB962C8B-B14F-4D97-AF65-F5344CB8AC3E}">
        <p14:creationId xmlns:p14="http://schemas.microsoft.com/office/powerpoint/2010/main" val="2925512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创业意向评价现状</a:t>
            </a:r>
            <a:endParaRPr lang="zh-CN" altLang="en-US" sz="2400" b="1" dirty="0">
              <a:solidFill>
                <a:srgbClr val="C00000"/>
              </a:solidFill>
              <a:latin typeface="微软雅黑" pitchFamily="34" charset="-122"/>
              <a:ea typeface="微软雅黑" pitchFamily="34" charset="-122"/>
            </a:endParaRPr>
          </a:p>
        </p:txBody>
      </p:sp>
      <p:sp>
        <p:nvSpPr>
          <p:cNvPr id="4" name="矩形 3"/>
          <p:cNvSpPr/>
          <p:nvPr/>
        </p:nvSpPr>
        <p:spPr>
          <a:xfrm>
            <a:off x="1219201" y="3179709"/>
            <a:ext cx="7306962" cy="2657138"/>
          </a:xfrm>
          <a:prstGeom prst="rect">
            <a:avLst/>
          </a:prstGeom>
        </p:spPr>
        <p:txBody>
          <a:bodyPr wrap="square">
            <a:spAutoFit/>
          </a:bodyPr>
          <a:lstStyle/>
          <a:p>
            <a:pPr indent="304800">
              <a:lnSpc>
                <a:spcPct val="125000"/>
              </a:lnSpc>
              <a:spcAft>
                <a:spcPts val="1000"/>
              </a:spcAft>
            </a:pPr>
            <a:r>
              <a:rPr lang="en-US" altLang="zh-CN" sz="2000" b="1" dirty="0" smtClean="0">
                <a:solidFill>
                  <a:srgbClr val="003366"/>
                </a:solidFill>
                <a:latin typeface="微软雅黑" pitchFamily="34" charset="-122"/>
                <a:ea typeface="微软雅黑" pitchFamily="34" charset="-122"/>
              </a:rPr>
              <a:t>1.</a:t>
            </a:r>
            <a:r>
              <a:rPr lang="zh-CN" altLang="en-US" sz="2000" b="1" dirty="0" smtClean="0">
                <a:solidFill>
                  <a:srgbClr val="003366"/>
                </a:solidFill>
                <a:latin typeface="微软雅黑" pitchFamily="34" charset="-122"/>
                <a:ea typeface="微软雅黑" pitchFamily="34" charset="-122"/>
              </a:rPr>
              <a:t>关注</a:t>
            </a:r>
            <a:r>
              <a:rPr lang="zh-CN" altLang="en-US" sz="2000" b="1" dirty="0">
                <a:solidFill>
                  <a:srgbClr val="DB5535"/>
                </a:solidFill>
                <a:latin typeface="微软雅黑" pitchFamily="34" charset="-122"/>
                <a:ea typeface="微软雅黑" pitchFamily="34" charset="-122"/>
              </a:rPr>
              <a:t>创业教育对创业意向的影响</a:t>
            </a:r>
            <a:r>
              <a:rPr lang="zh-CN" altLang="en-US" sz="2000" b="1" dirty="0">
                <a:solidFill>
                  <a:srgbClr val="003366"/>
                </a:solidFill>
                <a:latin typeface="微软雅黑" pitchFamily="34" charset="-122"/>
                <a:ea typeface="微软雅黑" pitchFamily="34" charset="-122"/>
              </a:rPr>
              <a:t>，着重从人力资源理论和创业自我</a:t>
            </a:r>
            <a:r>
              <a:rPr lang="zh-CN" altLang="en-US" sz="2000" b="1" dirty="0" smtClean="0">
                <a:solidFill>
                  <a:srgbClr val="003366"/>
                </a:solidFill>
                <a:latin typeface="微软雅黑" pitchFamily="34" charset="-122"/>
                <a:ea typeface="微软雅黑" pitchFamily="34" charset="-122"/>
              </a:rPr>
              <a:t>效能视角</a:t>
            </a:r>
            <a:r>
              <a:rPr lang="zh-CN" altLang="en-US" sz="2000" b="1" dirty="0">
                <a:solidFill>
                  <a:srgbClr val="003366"/>
                </a:solidFill>
                <a:latin typeface="微软雅黑" pitchFamily="34" charset="-122"/>
                <a:ea typeface="微软雅黑" pitchFamily="34" charset="-122"/>
              </a:rPr>
              <a:t>出发探究创业教育对创业意向的正负向作用</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indent="304800">
              <a:lnSpc>
                <a:spcPct val="125000"/>
              </a:lnSpc>
              <a:spcAft>
                <a:spcPts val="1000"/>
              </a:spcAft>
            </a:pPr>
            <a:r>
              <a:rPr lang="en-US" altLang="zh-CN" sz="2000" b="1" dirty="0" smtClean="0">
                <a:solidFill>
                  <a:srgbClr val="003366"/>
                </a:solidFill>
                <a:latin typeface="微软雅黑" pitchFamily="34" charset="-122"/>
                <a:ea typeface="微软雅黑" pitchFamily="34" charset="-122"/>
              </a:rPr>
              <a:t>2.</a:t>
            </a:r>
            <a:r>
              <a:rPr lang="zh-CN" altLang="en-US" sz="2000" b="1" dirty="0" smtClean="0">
                <a:solidFill>
                  <a:srgbClr val="003366"/>
                </a:solidFill>
                <a:latin typeface="微软雅黑" pitchFamily="34" charset="-122"/>
                <a:ea typeface="微软雅黑" pitchFamily="34" charset="-122"/>
              </a:rPr>
              <a:t>关注</a:t>
            </a:r>
            <a:r>
              <a:rPr lang="zh-CN" altLang="en-US" sz="2000" b="1" dirty="0">
                <a:solidFill>
                  <a:srgbClr val="DB5535"/>
                </a:solidFill>
                <a:latin typeface="微软雅黑" pitchFamily="34" charset="-122"/>
                <a:ea typeface="微软雅黑" pitchFamily="34" charset="-122"/>
              </a:rPr>
              <a:t>性别差异对创业意向的影响</a:t>
            </a:r>
            <a:r>
              <a:rPr lang="zh-CN" altLang="en-US" sz="2000" b="1" dirty="0">
                <a:solidFill>
                  <a:srgbClr val="003366"/>
                </a:solidFill>
                <a:latin typeface="微软雅黑" pitchFamily="34" charset="-122"/>
                <a:ea typeface="微软雅黑" pitchFamily="34" charset="-122"/>
              </a:rPr>
              <a:t>，尤其关注基于不同性别的个体创业自我效能的提升与实现；</a:t>
            </a:r>
            <a:endParaRPr lang="en-US" altLang="zh-CN" sz="2000" b="1" dirty="0">
              <a:solidFill>
                <a:srgbClr val="003366"/>
              </a:solidFill>
              <a:latin typeface="微软雅黑" pitchFamily="34" charset="-122"/>
              <a:ea typeface="微软雅黑" pitchFamily="34" charset="-122"/>
            </a:endParaRPr>
          </a:p>
          <a:p>
            <a:pPr indent="304800">
              <a:lnSpc>
                <a:spcPct val="125000"/>
              </a:lnSpc>
              <a:spcAft>
                <a:spcPts val="1000"/>
              </a:spcAft>
            </a:pPr>
            <a:r>
              <a:rPr lang="en-US" altLang="zh-CN" sz="2000" b="1" dirty="0" smtClean="0">
                <a:solidFill>
                  <a:srgbClr val="003366"/>
                </a:solidFill>
                <a:latin typeface="微软雅黑" pitchFamily="34" charset="-122"/>
                <a:ea typeface="微软雅黑" pitchFamily="34" charset="-122"/>
              </a:rPr>
              <a:t>3.</a:t>
            </a:r>
            <a:r>
              <a:rPr lang="zh-CN" altLang="en-US" sz="2000" b="1" dirty="0" smtClean="0">
                <a:solidFill>
                  <a:srgbClr val="003366"/>
                </a:solidFill>
                <a:latin typeface="微软雅黑" pitchFamily="34" charset="-122"/>
                <a:ea typeface="微软雅黑" pitchFamily="34" charset="-122"/>
              </a:rPr>
              <a:t>关注</a:t>
            </a:r>
            <a:r>
              <a:rPr lang="zh-CN" altLang="en-US" sz="2000" b="1" dirty="0">
                <a:solidFill>
                  <a:srgbClr val="DB5535"/>
                </a:solidFill>
                <a:latin typeface="微软雅黑" pitchFamily="34" charset="-122"/>
                <a:ea typeface="微软雅黑" pitchFamily="34" charset="-122"/>
              </a:rPr>
              <a:t>角色模型对创业意向的影响</a:t>
            </a:r>
            <a:r>
              <a:rPr lang="zh-CN" altLang="en-US" sz="2000" b="1" dirty="0">
                <a:solidFill>
                  <a:srgbClr val="003366"/>
                </a:solidFill>
                <a:latin typeface="微软雅黑" pitchFamily="34" charset="-122"/>
                <a:ea typeface="微软雅黑" pitchFamily="34" charset="-122"/>
              </a:rPr>
              <a:t>，探究榜样示范力对创业意向的推动作用。</a:t>
            </a:r>
            <a:endParaRPr lang="zh-CN" altLang="zh-CN" sz="2000" b="1" dirty="0">
              <a:solidFill>
                <a:srgbClr val="003366"/>
              </a:solidFill>
              <a:latin typeface="微软雅黑" pitchFamily="34" charset="-122"/>
              <a:ea typeface="微软雅黑" pitchFamily="34" charset="-122"/>
            </a:endParaRPr>
          </a:p>
        </p:txBody>
      </p:sp>
      <p:sp>
        <p:nvSpPr>
          <p:cNvPr id="6" name="文本框 5"/>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（二）创业意向评价的现状、问题及趋势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84214" y="2684810"/>
            <a:ext cx="7936806" cy="461665"/>
          </a:xfrm>
          <a:prstGeom prst="rect">
            <a:avLst/>
          </a:prstGeom>
          <a:noFill/>
        </p:spPr>
        <p:txBody>
          <a:bodyPr wrap="square" rtlCol="0">
            <a:spAutoFit/>
          </a:bodyPr>
          <a:lstStyle/>
          <a:p>
            <a:pPr algn="ctr"/>
            <a:r>
              <a:rPr lang="zh-CN" altLang="en-US" sz="2400" b="1" dirty="0">
                <a:solidFill>
                  <a:srgbClr val="003366"/>
                </a:solidFill>
                <a:latin typeface="微软雅黑" pitchFamily="34" charset="-122"/>
                <a:ea typeface="微软雅黑" pitchFamily="34" charset="-122"/>
              </a:rPr>
              <a:t>国外相关研究</a:t>
            </a:r>
          </a:p>
        </p:txBody>
      </p:sp>
    </p:spTree>
    <p:extLst>
      <p:ext uri="{BB962C8B-B14F-4D97-AF65-F5344CB8AC3E}">
        <p14:creationId xmlns:p14="http://schemas.microsoft.com/office/powerpoint/2010/main" val="199497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4" name="矩形 3"/>
          <p:cNvSpPr/>
          <p:nvPr/>
        </p:nvSpPr>
        <p:spPr>
          <a:xfrm>
            <a:off x="684214" y="2619536"/>
            <a:ext cx="7936806" cy="3939540"/>
          </a:xfrm>
          <a:prstGeom prst="rect">
            <a:avLst/>
          </a:prstGeom>
        </p:spPr>
        <p:txBody>
          <a:bodyPr wrap="square">
            <a:spAutoFit/>
          </a:bodyPr>
          <a:lstStyle/>
          <a:p>
            <a:pPr indent="304800">
              <a:lnSpc>
                <a:spcPct val="125000"/>
              </a:lnSpc>
              <a:spcAft>
                <a:spcPts val="1000"/>
              </a:spcAft>
            </a:pPr>
            <a:r>
              <a:rPr lang="zh-CN" altLang="en-US" sz="2000" b="1" dirty="0" smtClean="0">
                <a:solidFill>
                  <a:srgbClr val="003366"/>
                </a:solidFill>
                <a:latin typeface="微软雅黑" pitchFamily="34" charset="-122"/>
                <a:ea typeface="微软雅黑" pitchFamily="34" charset="-122"/>
              </a:rPr>
              <a:t>   我国</a:t>
            </a:r>
            <a:r>
              <a:rPr lang="zh-CN" altLang="en-US" sz="2000" b="1" dirty="0">
                <a:solidFill>
                  <a:srgbClr val="003366"/>
                </a:solidFill>
                <a:latin typeface="微软雅黑" pitchFamily="34" charset="-122"/>
                <a:ea typeface="微软雅黑" pitchFamily="34" charset="-122"/>
              </a:rPr>
              <a:t>相关领域学者基于中国本土创业意向研究的特点，重点考察</a:t>
            </a:r>
            <a:r>
              <a:rPr lang="zh-CN" altLang="en-US" sz="2000" b="1" dirty="0">
                <a:solidFill>
                  <a:srgbClr val="DB5535"/>
                </a:solidFill>
                <a:latin typeface="微软雅黑" pitchFamily="34" charset="-122"/>
                <a:ea typeface="微软雅黑" pitchFamily="34" charset="-122"/>
              </a:rPr>
              <a:t>创业意向维度结构、影响因素以及现状调查</a:t>
            </a:r>
            <a:r>
              <a:rPr lang="zh-CN" altLang="en-US" sz="2000" b="1" dirty="0">
                <a:solidFill>
                  <a:srgbClr val="003366"/>
                </a:solidFill>
                <a:latin typeface="微软雅黑" pitchFamily="34" charset="-122"/>
                <a:ea typeface="微软雅黑" pitchFamily="34" charset="-122"/>
              </a:rPr>
              <a:t>三方面内容。</a:t>
            </a:r>
            <a:endParaRPr lang="en-US" altLang="zh-CN" sz="2000" b="1" dirty="0" smtClean="0">
              <a:solidFill>
                <a:srgbClr val="003366"/>
              </a:solidFill>
              <a:latin typeface="微软雅黑" pitchFamily="34" charset="-122"/>
              <a:ea typeface="微软雅黑" pitchFamily="34" charset="-122"/>
            </a:endParaRPr>
          </a:p>
          <a:p>
            <a:pPr indent="304800">
              <a:lnSpc>
                <a:spcPct val="125000"/>
              </a:lnSpc>
              <a:spcAft>
                <a:spcPts val="1000"/>
              </a:spcAft>
            </a:pPr>
            <a:r>
              <a:rPr lang="zh-CN" altLang="en-US" sz="2000" b="1" dirty="0" smtClean="0">
                <a:solidFill>
                  <a:srgbClr val="003366"/>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在</a:t>
            </a:r>
            <a:r>
              <a:rPr lang="zh-CN" altLang="en-US" sz="2000" b="1" dirty="0">
                <a:solidFill>
                  <a:srgbClr val="DB5535"/>
                </a:solidFill>
                <a:latin typeface="微软雅黑" pitchFamily="34" charset="-122"/>
                <a:ea typeface="微软雅黑" pitchFamily="34" charset="-122"/>
              </a:rPr>
              <a:t>创业意向维度结构上</a:t>
            </a:r>
            <a:r>
              <a:rPr lang="zh-CN" altLang="en-US" sz="2000" b="1" dirty="0">
                <a:solidFill>
                  <a:srgbClr val="003366"/>
                </a:solidFill>
                <a:latin typeface="微软雅黑" pitchFamily="34" charset="-122"/>
                <a:ea typeface="微软雅黑" pitchFamily="34" charset="-122"/>
              </a:rPr>
              <a:t>，从创业意向的概念界定出发对维度结构进行实证分析，探索</a:t>
            </a:r>
            <a:r>
              <a:rPr lang="zh-CN" altLang="en-US" sz="2000" b="1" dirty="0" smtClean="0">
                <a:solidFill>
                  <a:srgbClr val="003366"/>
                </a:solidFill>
                <a:latin typeface="微软雅黑" pitchFamily="34" charset="-122"/>
                <a:ea typeface="微软雅黑" pitchFamily="34" charset="-122"/>
              </a:rPr>
              <a:t>出需求</a:t>
            </a:r>
            <a:r>
              <a:rPr lang="zh-CN" altLang="en-US" sz="2000" b="1" dirty="0">
                <a:solidFill>
                  <a:srgbClr val="003366"/>
                </a:solidFill>
                <a:latin typeface="微软雅黑" pitchFamily="34" charset="-122"/>
                <a:ea typeface="微软雅黑" pitchFamily="34" charset="-122"/>
              </a:rPr>
              <a:t>性、可行性和行为倾向三级模型</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indent="304800">
              <a:lnSpc>
                <a:spcPct val="125000"/>
              </a:lnSpc>
              <a:spcAft>
                <a:spcPts val="1000"/>
              </a:spcAft>
            </a:pPr>
            <a:r>
              <a:rPr lang="zh-CN" altLang="en-US" sz="2000" b="1" dirty="0" smtClean="0">
                <a:solidFill>
                  <a:srgbClr val="003366"/>
                </a:solidFill>
                <a:latin typeface="微软雅黑" pitchFamily="34" charset="-122"/>
                <a:ea typeface="微软雅黑" pitchFamily="34" charset="-122"/>
              </a:rPr>
              <a:t>   </a:t>
            </a:r>
            <a:r>
              <a:rPr lang="zh-CN" altLang="en-US" sz="2000" b="1" dirty="0">
                <a:solidFill>
                  <a:srgbClr val="DB5535"/>
                </a:solidFill>
                <a:latin typeface="微软雅黑" pitchFamily="34" charset="-122"/>
                <a:ea typeface="微软雅黑" pitchFamily="34" charset="-122"/>
              </a:rPr>
              <a:t>在</a:t>
            </a:r>
            <a:r>
              <a:rPr lang="zh-CN" altLang="en-US" sz="2000" b="1" dirty="0">
                <a:solidFill>
                  <a:srgbClr val="DB5535"/>
                </a:solidFill>
                <a:latin typeface="微软雅黑" pitchFamily="34" charset="-122"/>
                <a:ea typeface="微软雅黑" pitchFamily="34" charset="-122"/>
              </a:rPr>
              <a:t>创业意向的影响因素上</a:t>
            </a:r>
            <a:r>
              <a:rPr lang="zh-CN" altLang="en-US" sz="2000" b="1" dirty="0">
                <a:solidFill>
                  <a:srgbClr val="003366"/>
                </a:solidFill>
                <a:latin typeface="微软雅黑" pitchFamily="34" charset="-122"/>
                <a:ea typeface="微软雅黑" pitchFamily="34" charset="-122"/>
              </a:rPr>
              <a:t>，国内学者虽选取不同的研究对象、视角及工具等，但归纳而言主要涉及个体的人格特质、背景因素、环境因素和自我效能感等变量。 </a:t>
            </a:r>
            <a:endParaRPr lang="en-US" altLang="zh-CN" sz="2000" b="1" dirty="0" smtClean="0">
              <a:solidFill>
                <a:srgbClr val="003366"/>
              </a:solidFill>
              <a:latin typeface="微软雅黑" pitchFamily="34" charset="-122"/>
              <a:ea typeface="微软雅黑" pitchFamily="34" charset="-122"/>
            </a:endParaRPr>
          </a:p>
          <a:p>
            <a:pPr indent="304800">
              <a:lnSpc>
                <a:spcPct val="125000"/>
              </a:lnSpc>
              <a:spcAft>
                <a:spcPts val="1000"/>
              </a:spcAft>
            </a:pPr>
            <a:r>
              <a:rPr lang="zh-CN" altLang="en-US" sz="2000" b="1" dirty="0" smtClean="0">
                <a:solidFill>
                  <a:srgbClr val="003366"/>
                </a:solidFill>
                <a:latin typeface="微软雅黑" pitchFamily="34" charset="-122"/>
                <a:ea typeface="微软雅黑" pitchFamily="34" charset="-122"/>
              </a:rPr>
              <a:t>   </a:t>
            </a:r>
            <a:r>
              <a:rPr lang="zh-CN" altLang="en-US" sz="2000" b="1" dirty="0">
                <a:solidFill>
                  <a:srgbClr val="DB5535"/>
                </a:solidFill>
                <a:latin typeface="微软雅黑" pitchFamily="34" charset="-122"/>
                <a:ea typeface="微软雅黑" pitchFamily="34" charset="-122"/>
              </a:rPr>
              <a:t>在现状调查方面</a:t>
            </a:r>
            <a:r>
              <a:rPr lang="zh-CN" altLang="en-US" sz="2000" b="1" dirty="0" smtClean="0">
                <a:solidFill>
                  <a:srgbClr val="003366"/>
                </a:solidFill>
                <a:latin typeface="微软雅黑" pitchFamily="34" charset="-122"/>
                <a:ea typeface="微软雅黑" pitchFamily="34" charset="-122"/>
              </a:rPr>
              <a:t>，虽然</a:t>
            </a:r>
            <a:r>
              <a:rPr lang="zh-CN" altLang="en-US" sz="2000" b="1" dirty="0">
                <a:solidFill>
                  <a:srgbClr val="003366"/>
                </a:solidFill>
                <a:latin typeface="微软雅黑" pitchFamily="34" charset="-122"/>
                <a:ea typeface="微软雅黑" pitchFamily="34" charset="-122"/>
              </a:rPr>
              <a:t>研究对象、视角和工具选取不一，但有关大学生创业意向的调查研究依然取得相当成果。</a:t>
            </a:r>
            <a:endParaRPr lang="zh-CN" altLang="zh-CN" sz="2000" b="1" dirty="0">
              <a:solidFill>
                <a:srgbClr val="003366"/>
              </a:solidFill>
              <a:latin typeface="微软雅黑" pitchFamily="34" charset="-122"/>
              <a:ea typeface="微软雅黑" pitchFamily="34" charset="-122"/>
            </a:endParaRPr>
          </a:p>
        </p:txBody>
      </p:sp>
      <p:sp>
        <p:nvSpPr>
          <p:cNvPr id="6" name="文本框 5"/>
          <p:cNvSpPr txBox="1"/>
          <p:nvPr/>
        </p:nvSpPr>
        <p:spPr>
          <a:xfrm>
            <a:off x="684214" y="1992832"/>
            <a:ext cx="7936806" cy="461665"/>
          </a:xfrm>
          <a:prstGeom prst="rect">
            <a:avLst/>
          </a:prstGeom>
          <a:noFill/>
        </p:spPr>
        <p:txBody>
          <a:bodyPr wrap="square" rtlCol="0">
            <a:spAutoFit/>
          </a:bodyPr>
          <a:lstStyle/>
          <a:p>
            <a:pPr algn="ctr"/>
            <a:r>
              <a:rPr lang="zh-CN" altLang="en-US" sz="2400" b="1" dirty="0">
                <a:solidFill>
                  <a:srgbClr val="003366"/>
                </a:solidFill>
                <a:latin typeface="微软雅黑" pitchFamily="34" charset="-122"/>
                <a:ea typeface="微软雅黑" pitchFamily="34" charset="-122"/>
              </a:rPr>
              <a:t>国内</a:t>
            </a:r>
            <a:r>
              <a:rPr lang="zh-CN" altLang="en-US" sz="2400" b="1" dirty="0" smtClean="0">
                <a:solidFill>
                  <a:srgbClr val="003366"/>
                </a:solidFill>
                <a:latin typeface="微软雅黑" pitchFamily="34" charset="-122"/>
                <a:ea typeface="微软雅黑" pitchFamily="34" charset="-122"/>
              </a:rPr>
              <a:t>相关</a:t>
            </a:r>
            <a:r>
              <a:rPr lang="zh-CN" altLang="en-US" sz="2400" b="1" dirty="0">
                <a:solidFill>
                  <a:srgbClr val="003366"/>
                </a:solidFill>
                <a:latin typeface="微软雅黑" pitchFamily="34" charset="-122"/>
                <a:ea typeface="微软雅黑" pitchFamily="34" charset="-122"/>
              </a:rPr>
              <a:t>研究</a:t>
            </a:r>
          </a:p>
        </p:txBody>
      </p:sp>
    </p:spTree>
    <p:extLst>
      <p:ext uri="{BB962C8B-B14F-4D97-AF65-F5344CB8AC3E}">
        <p14:creationId xmlns:p14="http://schemas.microsoft.com/office/powerpoint/2010/main" val="106778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808163"/>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创业意向评价的问题</a:t>
            </a:r>
            <a:endParaRPr lang="zh-CN" altLang="en-US" sz="2400" b="1" dirty="0">
              <a:solidFill>
                <a:srgbClr val="C00000"/>
              </a:solidFill>
              <a:latin typeface="微软雅黑" pitchFamily="34" charset="-122"/>
              <a:ea typeface="微软雅黑" pitchFamily="34" charset="-122"/>
            </a:endParaRPr>
          </a:p>
        </p:txBody>
      </p:sp>
      <p:sp>
        <p:nvSpPr>
          <p:cNvPr id="4" name="矩形 3"/>
          <p:cNvSpPr/>
          <p:nvPr/>
        </p:nvSpPr>
        <p:spPr>
          <a:xfrm>
            <a:off x="1145060" y="2454494"/>
            <a:ext cx="7306962" cy="3811300"/>
          </a:xfrm>
          <a:prstGeom prst="rect">
            <a:avLst/>
          </a:prstGeom>
        </p:spPr>
        <p:txBody>
          <a:bodyPr wrap="square">
            <a:spAutoFit/>
          </a:bodyPr>
          <a:lstStyle/>
          <a:p>
            <a:pPr marL="342900" indent="-342900">
              <a:lnSpc>
                <a:spcPct val="125000"/>
              </a:lnSpc>
              <a:spcAft>
                <a:spcPts val="1000"/>
              </a:spcAft>
              <a:buFont typeface="Wingdings" panose="05000000000000000000" pitchFamily="2" charset="2"/>
              <a:buChar char="n"/>
            </a:pPr>
            <a:r>
              <a:rPr lang="zh-CN" altLang="zh-CN" sz="2000" b="1" dirty="0">
                <a:solidFill>
                  <a:srgbClr val="DB5535"/>
                </a:solidFill>
                <a:latin typeface="微软雅黑" pitchFamily="34" charset="-122"/>
                <a:ea typeface="微软雅黑" pitchFamily="34" charset="-122"/>
              </a:rPr>
              <a:t>创业意向的内涵研究有待</a:t>
            </a:r>
            <a:r>
              <a:rPr lang="zh-CN" altLang="zh-CN" sz="2000" b="1" dirty="0" smtClean="0">
                <a:solidFill>
                  <a:srgbClr val="DB5535"/>
                </a:solidFill>
                <a:latin typeface="微软雅黑" pitchFamily="34" charset="-122"/>
                <a:ea typeface="微软雅黑" pitchFamily="34" charset="-122"/>
              </a:rPr>
              <a:t>深化</a:t>
            </a:r>
            <a:r>
              <a:rPr lang="zh-CN" altLang="en-US" sz="2000" b="1" dirty="0" smtClean="0">
                <a:solidFill>
                  <a:srgbClr val="DB5535"/>
                </a:solidFill>
                <a:latin typeface="微软雅黑" pitchFamily="34" charset="-122"/>
                <a:ea typeface="微软雅黑" pitchFamily="34" charset="-122"/>
              </a:rPr>
              <a:t>：</a:t>
            </a:r>
            <a:r>
              <a:rPr lang="zh-CN" altLang="zh-CN" sz="2000" b="1" dirty="0" smtClean="0">
                <a:solidFill>
                  <a:srgbClr val="003366"/>
                </a:solidFill>
                <a:latin typeface="微软雅黑" pitchFamily="34" charset="-122"/>
                <a:ea typeface="微软雅黑" pitchFamily="34" charset="-122"/>
              </a:rPr>
              <a:t>创业</a:t>
            </a:r>
            <a:r>
              <a:rPr lang="zh-CN" altLang="zh-CN" sz="2000" b="1" dirty="0">
                <a:solidFill>
                  <a:srgbClr val="003366"/>
                </a:solidFill>
                <a:latin typeface="微软雅黑" pitchFamily="34" charset="-122"/>
                <a:ea typeface="微软雅黑" pitchFamily="34" charset="-122"/>
              </a:rPr>
              <a:t>意向的概念和内涵没有在学界形成统一</a:t>
            </a:r>
            <a:r>
              <a:rPr lang="zh-CN" altLang="zh-CN" sz="2000" b="1" dirty="0" smtClean="0">
                <a:solidFill>
                  <a:srgbClr val="003366"/>
                </a:solidFill>
                <a:latin typeface="微软雅黑" pitchFamily="34" charset="-122"/>
                <a:ea typeface="微软雅黑" pitchFamily="34" charset="-122"/>
              </a:rPr>
              <a:t>的</a:t>
            </a:r>
            <a:r>
              <a:rPr lang="zh-CN" altLang="en-US" sz="2000" b="1" dirty="0">
                <a:solidFill>
                  <a:srgbClr val="003366"/>
                </a:solidFill>
                <a:latin typeface="微软雅黑" pitchFamily="34" charset="-122"/>
                <a:ea typeface="微软雅黑" pitchFamily="34" charset="-122"/>
              </a:rPr>
              <a:t>共识</a:t>
            </a:r>
            <a:r>
              <a:rPr lang="zh-CN" altLang="zh-CN" sz="2000" b="1" dirty="0" smtClean="0">
                <a:solidFill>
                  <a:srgbClr val="003366"/>
                </a:solidFill>
                <a:latin typeface="微软雅黑" pitchFamily="34" charset="-122"/>
                <a:ea typeface="微软雅黑" pitchFamily="34" charset="-122"/>
              </a:rPr>
              <a:t>，</a:t>
            </a:r>
            <a:r>
              <a:rPr lang="zh-CN" altLang="en-US" sz="2000" b="1" dirty="0" smtClean="0">
                <a:solidFill>
                  <a:srgbClr val="003366"/>
                </a:solidFill>
                <a:latin typeface="微软雅黑" pitchFamily="34" charset="-122"/>
                <a:ea typeface="微软雅黑" pitchFamily="34" charset="-122"/>
              </a:rPr>
              <a:t>还</a:t>
            </a:r>
            <a:r>
              <a:rPr lang="zh-CN" altLang="zh-CN" sz="2000" b="1" dirty="0" smtClean="0">
                <a:solidFill>
                  <a:srgbClr val="003366"/>
                </a:solidFill>
                <a:latin typeface="微软雅黑" pitchFamily="34" charset="-122"/>
                <a:ea typeface="微软雅黑" pitchFamily="34" charset="-122"/>
              </a:rPr>
              <a:t>需</a:t>
            </a:r>
            <a:r>
              <a:rPr lang="zh-CN" altLang="zh-CN" sz="2000" b="1" dirty="0">
                <a:solidFill>
                  <a:srgbClr val="003366"/>
                </a:solidFill>
                <a:latin typeface="微软雅黑" pitchFamily="34" charset="-122"/>
                <a:ea typeface="微软雅黑" pitchFamily="34" charset="-122"/>
              </a:rPr>
              <a:t>创业意向研究的基础理论从根本上创新。</a:t>
            </a:r>
            <a:endParaRPr lang="en-US" altLang="zh-CN" sz="2000" b="1" dirty="0">
              <a:solidFill>
                <a:srgbClr val="003366"/>
              </a:solidFill>
              <a:latin typeface="微软雅黑" pitchFamily="34" charset="-122"/>
              <a:ea typeface="微软雅黑" pitchFamily="34" charset="-122"/>
            </a:endParaRPr>
          </a:p>
          <a:p>
            <a:pPr marL="342900" indent="-342900">
              <a:lnSpc>
                <a:spcPct val="125000"/>
              </a:lnSpc>
              <a:spcAft>
                <a:spcPts val="1000"/>
              </a:spcAft>
              <a:buFont typeface="Wingdings" panose="05000000000000000000" pitchFamily="2" charset="2"/>
              <a:buChar char="n"/>
            </a:pPr>
            <a:r>
              <a:rPr lang="zh-CN" altLang="zh-CN" sz="2000" b="1" dirty="0">
                <a:solidFill>
                  <a:srgbClr val="DB5535"/>
                </a:solidFill>
                <a:latin typeface="微软雅黑" pitchFamily="34" charset="-122"/>
                <a:ea typeface="微软雅黑" pitchFamily="34" charset="-122"/>
              </a:rPr>
              <a:t>创业意向的测量研究有待</a:t>
            </a:r>
            <a:r>
              <a:rPr lang="zh-CN" altLang="zh-CN" sz="2000" b="1" dirty="0" smtClean="0">
                <a:solidFill>
                  <a:srgbClr val="DB5535"/>
                </a:solidFill>
                <a:latin typeface="微软雅黑" pitchFamily="34" charset="-122"/>
                <a:ea typeface="微软雅黑" pitchFamily="34" charset="-122"/>
              </a:rPr>
              <a:t>统一</a:t>
            </a:r>
            <a:r>
              <a:rPr lang="zh-CN" altLang="en-US" sz="2000" b="1" dirty="0" smtClean="0">
                <a:solidFill>
                  <a:srgbClr val="DB5535"/>
                </a:solidFill>
                <a:latin typeface="微软雅黑" pitchFamily="34" charset="-122"/>
                <a:ea typeface="微软雅黑" pitchFamily="34" charset="-122"/>
              </a:rPr>
              <a:t>：</a:t>
            </a:r>
            <a:r>
              <a:rPr lang="zh-CN" altLang="zh-CN" sz="2000" b="1" dirty="0" smtClean="0">
                <a:solidFill>
                  <a:srgbClr val="003366"/>
                </a:solidFill>
                <a:latin typeface="微软雅黑" pitchFamily="34" charset="-122"/>
                <a:ea typeface="微软雅黑" pitchFamily="34" charset="-122"/>
              </a:rPr>
              <a:t>创业</a:t>
            </a:r>
            <a:r>
              <a:rPr lang="zh-CN" altLang="zh-CN" sz="2000" b="1" dirty="0">
                <a:solidFill>
                  <a:srgbClr val="003366"/>
                </a:solidFill>
                <a:latin typeface="微软雅黑" pitchFamily="34" charset="-122"/>
                <a:ea typeface="微软雅黑" pitchFamily="34" charset="-122"/>
              </a:rPr>
              <a:t>意向研究从多人出发、形成多种问题意识、有多种探索表达，集中表现为研究工具、统计方法、监测手段的不一致。</a:t>
            </a:r>
            <a:endParaRPr lang="en-US" altLang="zh-CN" sz="2000" b="1" dirty="0">
              <a:solidFill>
                <a:srgbClr val="003366"/>
              </a:solidFill>
              <a:latin typeface="微软雅黑" pitchFamily="34" charset="-122"/>
              <a:ea typeface="微软雅黑" pitchFamily="34" charset="-122"/>
            </a:endParaRPr>
          </a:p>
          <a:p>
            <a:pPr marL="342900" indent="-342900">
              <a:lnSpc>
                <a:spcPct val="125000"/>
              </a:lnSpc>
              <a:spcAft>
                <a:spcPts val="1000"/>
              </a:spcAft>
              <a:buFont typeface="Wingdings" panose="05000000000000000000" pitchFamily="2" charset="2"/>
              <a:buChar char="n"/>
            </a:pPr>
            <a:r>
              <a:rPr lang="zh-CN" altLang="zh-CN" sz="2000" b="1" dirty="0">
                <a:solidFill>
                  <a:srgbClr val="DB5535"/>
                </a:solidFill>
                <a:latin typeface="微软雅黑" pitchFamily="34" charset="-122"/>
                <a:ea typeface="微软雅黑" pitchFamily="34" charset="-122"/>
              </a:rPr>
              <a:t>创业意向影响因素模型有待</a:t>
            </a:r>
            <a:r>
              <a:rPr lang="zh-CN" altLang="zh-CN" sz="2000" b="1" dirty="0" smtClean="0">
                <a:solidFill>
                  <a:srgbClr val="DB5535"/>
                </a:solidFill>
                <a:latin typeface="微软雅黑" pitchFamily="34" charset="-122"/>
                <a:ea typeface="微软雅黑" pitchFamily="34" charset="-122"/>
              </a:rPr>
              <a:t>完善</a:t>
            </a:r>
            <a:r>
              <a:rPr lang="zh-CN" altLang="en-US" sz="2000" b="1" dirty="0" smtClean="0">
                <a:solidFill>
                  <a:srgbClr val="DB5535"/>
                </a:solidFill>
                <a:latin typeface="微软雅黑" pitchFamily="34" charset="-122"/>
                <a:ea typeface="微软雅黑" pitchFamily="34" charset="-122"/>
              </a:rPr>
              <a:t>：</a:t>
            </a:r>
            <a:r>
              <a:rPr lang="zh-CN" altLang="en-US" sz="2000" b="1" dirty="0" smtClean="0">
                <a:solidFill>
                  <a:srgbClr val="003366"/>
                </a:solidFill>
                <a:latin typeface="微软雅黑" pitchFamily="34" charset="-122"/>
                <a:ea typeface="微软雅黑" pitchFamily="34" charset="-122"/>
              </a:rPr>
              <a:t>当前</a:t>
            </a:r>
            <a:r>
              <a:rPr lang="zh-CN" altLang="en-US" sz="2000" b="1" dirty="0">
                <a:solidFill>
                  <a:srgbClr val="003366"/>
                </a:solidFill>
                <a:latin typeface="微软雅黑" pitchFamily="34" charset="-122"/>
                <a:ea typeface="微软雅黑" pitchFamily="34" charset="-122"/>
              </a:rPr>
              <a:t>对创业意向影响因素的</a:t>
            </a:r>
            <a:r>
              <a:rPr lang="zh-CN" altLang="en-US" sz="2000" b="1" dirty="0" smtClean="0">
                <a:solidFill>
                  <a:srgbClr val="003366"/>
                </a:solidFill>
                <a:latin typeface="微软雅黑" pitchFamily="34" charset="-122"/>
                <a:ea typeface="微软雅黑" pitchFamily="34" charset="-122"/>
              </a:rPr>
              <a:t>研究虽取得</a:t>
            </a:r>
            <a:r>
              <a:rPr lang="zh-CN" altLang="en-US" sz="2000" b="1" dirty="0">
                <a:solidFill>
                  <a:srgbClr val="003366"/>
                </a:solidFill>
                <a:latin typeface="微软雅黑" pitchFamily="34" charset="-122"/>
                <a:ea typeface="微软雅黑" pitchFamily="34" charset="-122"/>
              </a:rPr>
              <a:t>了一定进展，但向纵深研究依然是当前工作</a:t>
            </a:r>
            <a:r>
              <a:rPr lang="zh-CN" altLang="en-US" sz="2000" b="1" dirty="0" smtClean="0">
                <a:solidFill>
                  <a:srgbClr val="003366"/>
                </a:solidFill>
                <a:latin typeface="微软雅黑" pitchFamily="34" charset="-122"/>
                <a:ea typeface="微软雅黑" pitchFamily="34" charset="-122"/>
              </a:rPr>
              <a:t>重点。</a:t>
            </a:r>
            <a:endParaRPr lang="zh-CN" altLang="zh-CN" sz="2000" b="1" dirty="0">
              <a:solidFill>
                <a:srgbClr val="DB5535"/>
              </a:solidFill>
              <a:latin typeface="微软雅黑" pitchFamily="34" charset="-122"/>
              <a:ea typeface="微软雅黑" pitchFamily="34" charset="-122"/>
            </a:endParaRPr>
          </a:p>
        </p:txBody>
      </p:sp>
    </p:spTree>
    <p:extLst>
      <p:ext uri="{BB962C8B-B14F-4D97-AF65-F5344CB8AC3E}">
        <p14:creationId xmlns:p14="http://schemas.microsoft.com/office/powerpoint/2010/main" val="86240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创业意向评价的发展趋势</a:t>
            </a:r>
            <a:endParaRPr lang="zh-CN" altLang="en-US" sz="2400" b="1" dirty="0">
              <a:solidFill>
                <a:srgbClr val="C00000"/>
              </a:solidFill>
              <a:latin typeface="微软雅黑" pitchFamily="34" charset="-122"/>
              <a:ea typeface="微软雅黑" pitchFamily="34" charset="-122"/>
            </a:endParaRPr>
          </a:p>
        </p:txBody>
      </p:sp>
      <p:sp>
        <p:nvSpPr>
          <p:cNvPr id="2" name="矩形 1"/>
          <p:cNvSpPr/>
          <p:nvPr/>
        </p:nvSpPr>
        <p:spPr>
          <a:xfrm>
            <a:off x="1301579" y="2569652"/>
            <a:ext cx="7652950" cy="3785652"/>
          </a:xfrm>
          <a:prstGeom prst="rect">
            <a:avLst/>
          </a:prstGeom>
        </p:spPr>
        <p:txBody>
          <a:bodyPr wrap="square">
            <a:spAutoFit/>
          </a:bodyPr>
          <a:lstStyle/>
          <a:p>
            <a:pPr marL="342900" indent="-342900">
              <a:lnSpc>
                <a:spcPct val="150000"/>
              </a:lnSpc>
              <a:buFont typeface="Wingdings" panose="05000000000000000000" pitchFamily="2" charset="2"/>
              <a:buChar char="n"/>
            </a:pPr>
            <a:r>
              <a:rPr lang="zh-CN" altLang="zh-CN" sz="2000" b="1" dirty="0" smtClean="0">
                <a:solidFill>
                  <a:srgbClr val="DB5535"/>
                </a:solidFill>
                <a:latin typeface="微软雅黑" pitchFamily="34" charset="-122"/>
                <a:ea typeface="微软雅黑" pitchFamily="34" charset="-122"/>
              </a:rPr>
              <a:t>开展跨国别、跨文化比较研究</a:t>
            </a:r>
            <a:r>
              <a:rPr lang="zh-CN" altLang="en-US" sz="2000" b="1" dirty="0">
                <a:solidFill>
                  <a:srgbClr val="DB5535"/>
                </a:solidFill>
                <a:latin typeface="微软雅黑" pitchFamily="34" charset="-122"/>
                <a:ea typeface="微软雅黑" pitchFamily="34" charset="-122"/>
              </a:rPr>
              <a:t>：</a:t>
            </a:r>
            <a:r>
              <a:rPr lang="zh-CN" altLang="en-US" sz="2000" b="1" dirty="0">
                <a:solidFill>
                  <a:srgbClr val="003366"/>
                </a:solidFill>
                <a:latin typeface="微软雅黑" pitchFamily="34" charset="-122"/>
                <a:ea typeface="微软雅黑" pitchFamily="34" charset="-122"/>
              </a:rPr>
              <a:t>重点在于在不同文化间寻求能够在新场域建立的间性</a:t>
            </a:r>
            <a:r>
              <a:rPr lang="zh-CN" altLang="en-US" sz="2000" b="1" dirty="0" smtClean="0">
                <a:solidFill>
                  <a:srgbClr val="003366"/>
                </a:solidFill>
                <a:latin typeface="微软雅黑" pitchFamily="34" charset="-122"/>
                <a:ea typeface="微软雅黑" pitchFamily="34" charset="-122"/>
              </a:rPr>
              <a:t>因素。</a:t>
            </a:r>
            <a:endParaRPr lang="en-US" altLang="zh-CN" sz="2000" b="1" dirty="0">
              <a:solidFill>
                <a:srgbClr val="003366"/>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n"/>
            </a:pPr>
            <a:r>
              <a:rPr lang="zh-CN" altLang="en-US" sz="2000" b="1" dirty="0" smtClean="0">
                <a:solidFill>
                  <a:srgbClr val="DB5535"/>
                </a:solidFill>
                <a:latin typeface="微软雅黑" pitchFamily="34" charset="-122"/>
                <a:ea typeface="微软雅黑" pitchFamily="34" charset="-122"/>
              </a:rPr>
              <a:t>建设</a:t>
            </a:r>
            <a:r>
              <a:rPr lang="zh-CN" altLang="en-US" sz="2000" b="1" dirty="0">
                <a:solidFill>
                  <a:srgbClr val="DB5535"/>
                </a:solidFill>
                <a:latin typeface="微软雅黑" pitchFamily="34" charset="-122"/>
                <a:ea typeface="微软雅黑" pitchFamily="34" charset="-122"/>
              </a:rPr>
              <a:t>实效性创业意向研究</a:t>
            </a:r>
            <a:r>
              <a:rPr lang="zh-CN" altLang="en-US" sz="2000" b="1" dirty="0" smtClean="0">
                <a:solidFill>
                  <a:srgbClr val="DB5535"/>
                </a:solidFill>
                <a:latin typeface="微软雅黑" pitchFamily="34" charset="-122"/>
                <a:ea typeface="微软雅黑" pitchFamily="34" charset="-122"/>
              </a:rPr>
              <a:t>机制：</a:t>
            </a:r>
            <a:r>
              <a:rPr lang="zh-CN" altLang="en-US" sz="2000" b="1" dirty="0" smtClean="0">
                <a:solidFill>
                  <a:srgbClr val="003366"/>
                </a:solidFill>
                <a:latin typeface="微软雅黑" pitchFamily="34" charset="-122"/>
                <a:ea typeface="微软雅黑" pitchFamily="34" charset="-122"/>
              </a:rPr>
              <a:t>基础理论</a:t>
            </a:r>
            <a:r>
              <a:rPr lang="zh-CN" altLang="en-US" sz="2000" b="1" dirty="0">
                <a:solidFill>
                  <a:srgbClr val="003366"/>
                </a:solidFill>
                <a:latin typeface="微软雅黑" pitchFamily="34" charset="-122"/>
                <a:ea typeface="微软雅黑" pitchFamily="34" charset="-122"/>
              </a:rPr>
              <a:t>和实践应用有待深化</a:t>
            </a:r>
            <a:r>
              <a:rPr lang="zh-CN" altLang="en-US" sz="2000" b="1" dirty="0" smtClean="0">
                <a:solidFill>
                  <a:srgbClr val="003366"/>
                </a:solidFill>
                <a:latin typeface="微软雅黑" pitchFamily="34" charset="-122"/>
                <a:ea typeface="微软雅黑" pitchFamily="34" charset="-122"/>
              </a:rPr>
              <a:t>，创业</a:t>
            </a:r>
            <a:r>
              <a:rPr lang="zh-CN" altLang="en-US" sz="2000" b="1" dirty="0">
                <a:solidFill>
                  <a:srgbClr val="003366"/>
                </a:solidFill>
                <a:latin typeface="微软雅黑" pitchFamily="34" charset="-122"/>
                <a:ea typeface="微软雅黑" pitchFamily="34" charset="-122"/>
              </a:rPr>
              <a:t>意向研究的基础性进步需要国家框架的</a:t>
            </a:r>
            <a:r>
              <a:rPr lang="zh-CN" altLang="en-US" sz="2000" b="1" dirty="0" smtClean="0">
                <a:solidFill>
                  <a:srgbClr val="003366"/>
                </a:solidFill>
                <a:latin typeface="微软雅黑" pitchFamily="34" charset="-122"/>
                <a:ea typeface="微软雅黑" pitchFamily="34" charset="-122"/>
              </a:rPr>
              <a:t>建立。</a:t>
            </a:r>
            <a:endParaRPr lang="en-US" altLang="zh-CN" sz="2000" b="1" dirty="0" smtClean="0">
              <a:solidFill>
                <a:srgbClr val="003366"/>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n"/>
            </a:pPr>
            <a:r>
              <a:rPr lang="zh-CN" altLang="en-US" sz="2000" b="1" dirty="0" smtClean="0">
                <a:solidFill>
                  <a:srgbClr val="DB5535"/>
                </a:solidFill>
                <a:latin typeface="微软雅黑" pitchFamily="34" charset="-122"/>
                <a:ea typeface="微软雅黑" pitchFamily="34" charset="-122"/>
              </a:rPr>
              <a:t>强化潜在创业者创业自我</a:t>
            </a:r>
            <a:r>
              <a:rPr lang="zh-CN" altLang="en-US" sz="2000" b="1" dirty="0">
                <a:solidFill>
                  <a:srgbClr val="DB5535"/>
                </a:solidFill>
                <a:latin typeface="微软雅黑" pitchFamily="34" charset="-122"/>
                <a:ea typeface="微软雅黑" pitchFamily="34" charset="-122"/>
              </a:rPr>
              <a:t>效能：</a:t>
            </a:r>
            <a:r>
              <a:rPr lang="zh-CN" altLang="en-US" sz="2000" b="1" dirty="0">
                <a:solidFill>
                  <a:srgbClr val="003366"/>
                </a:solidFill>
                <a:latin typeface="微软雅黑" pitchFamily="34" charset="-122"/>
                <a:ea typeface="微软雅黑" pitchFamily="34" charset="-122"/>
              </a:rPr>
              <a:t>在创业意向研究中的关键中介因素即为“自我效能感”</a:t>
            </a:r>
            <a:r>
              <a:rPr lang="zh-CN" altLang="en-US" sz="2000" b="1" dirty="0" smtClean="0">
                <a:solidFill>
                  <a:srgbClr val="003366"/>
                </a:solidFill>
                <a:latin typeface="微软雅黑" pitchFamily="34" charset="-122"/>
                <a:ea typeface="微软雅黑" pitchFamily="34" charset="-122"/>
              </a:rPr>
              <a:t>，是</a:t>
            </a:r>
            <a:r>
              <a:rPr lang="zh-CN" altLang="en-US" sz="2000" b="1" dirty="0">
                <a:solidFill>
                  <a:srgbClr val="003366"/>
                </a:solidFill>
                <a:latin typeface="微软雅黑" pitchFamily="34" charset="-122"/>
                <a:ea typeface="微软雅黑" pitchFamily="34" charset="-122"/>
              </a:rPr>
              <a:t>了解创业行为的中心点和观测创业行为的最佳指标。</a:t>
            </a:r>
          </a:p>
          <a:p>
            <a:pPr marL="342900" indent="-342900">
              <a:lnSpc>
                <a:spcPct val="150000"/>
              </a:lnSpc>
              <a:buFont typeface="Wingdings" panose="05000000000000000000" pitchFamily="2" charset="2"/>
              <a:buChar char="n"/>
            </a:pP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34423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创业能力评价的现状</a:t>
            </a:r>
            <a:endParaRPr lang="zh-CN" altLang="en-US" sz="2400" b="1" dirty="0">
              <a:solidFill>
                <a:srgbClr val="C00000"/>
              </a:solidFill>
              <a:latin typeface="微软雅黑" pitchFamily="34" charset="-122"/>
              <a:ea typeface="微软雅黑" pitchFamily="34" charset="-122"/>
            </a:endParaRPr>
          </a:p>
        </p:txBody>
      </p:sp>
      <p:sp>
        <p:nvSpPr>
          <p:cNvPr id="2" name="矩形 1"/>
          <p:cNvSpPr/>
          <p:nvPr/>
        </p:nvSpPr>
        <p:spPr>
          <a:xfrm>
            <a:off x="684213" y="2569652"/>
            <a:ext cx="8270316" cy="1422954"/>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创业</a:t>
            </a:r>
            <a:r>
              <a:rPr lang="zh-CN" altLang="en-US" sz="2000" b="1" dirty="0">
                <a:solidFill>
                  <a:srgbClr val="003366"/>
                </a:solidFill>
                <a:latin typeface="微软雅黑" pitchFamily="34" charset="-122"/>
                <a:ea typeface="微软雅黑" pitchFamily="34" charset="-122"/>
              </a:rPr>
              <a:t>能力评价的研究主要聚焦于创业能力结构模型的构建</a:t>
            </a:r>
            <a:r>
              <a:rPr lang="zh-CN" altLang="en-US" sz="2000" b="1" dirty="0" smtClean="0">
                <a:solidFill>
                  <a:srgbClr val="003366"/>
                </a:solidFill>
                <a:latin typeface="微软雅黑" pitchFamily="34" charset="-122"/>
                <a:ea typeface="微软雅黑" pitchFamily="34" charset="-122"/>
              </a:rPr>
              <a:t>。在</a:t>
            </a:r>
            <a:r>
              <a:rPr lang="zh-CN" altLang="en-US" sz="2000" b="1" dirty="0">
                <a:solidFill>
                  <a:srgbClr val="003366"/>
                </a:solidFill>
                <a:latin typeface="微软雅黑" pitchFamily="34" charset="-122"/>
                <a:ea typeface="微软雅黑" pitchFamily="34" charset="-122"/>
              </a:rPr>
              <a:t>创业者、企业家及相关专家访谈基础上，初步确定创业能力的要素</a:t>
            </a:r>
            <a:r>
              <a:rPr lang="zh-CN" altLang="en-US" sz="2000" b="1" dirty="0" smtClean="0">
                <a:solidFill>
                  <a:srgbClr val="003366"/>
                </a:solidFill>
                <a:latin typeface="微软雅黑" pitchFamily="34" charset="-122"/>
                <a:ea typeface="微软雅黑" pitchFamily="34" charset="-122"/>
              </a:rPr>
              <a:t>，通过</a:t>
            </a:r>
            <a:r>
              <a:rPr lang="zh-CN" altLang="en-US" sz="2000" b="1" dirty="0">
                <a:solidFill>
                  <a:srgbClr val="003366"/>
                </a:solidFill>
                <a:latin typeface="微软雅黑" pitchFamily="34" charset="-122"/>
                <a:ea typeface="微软雅黑" pitchFamily="34" charset="-122"/>
              </a:rPr>
              <a:t>问卷调查和一定的统计分析方法，确定创业能力结构模型</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（三）创业能力评价的现状、问题及趋势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3" name="矩形 2"/>
          <p:cNvSpPr/>
          <p:nvPr/>
        </p:nvSpPr>
        <p:spPr>
          <a:xfrm>
            <a:off x="1248033" y="4445687"/>
            <a:ext cx="7541740" cy="1754326"/>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b="1" dirty="0">
                <a:solidFill>
                  <a:srgbClr val="DB5535"/>
                </a:solidFill>
                <a:latin typeface="微软雅黑" pitchFamily="34" charset="-122"/>
                <a:ea typeface="微软雅黑" pitchFamily="34" charset="-122"/>
              </a:rPr>
              <a:t>唐靖、姜彦福等学者的研究认为创业能力由二阶六维度构成。</a:t>
            </a:r>
            <a:endParaRPr lang="en-US" altLang="zh-CN" b="1" dirty="0">
              <a:solidFill>
                <a:srgbClr val="DB5535"/>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Ø"/>
            </a:pPr>
            <a:r>
              <a:rPr lang="zh-CN" altLang="en-US" b="1" dirty="0">
                <a:solidFill>
                  <a:srgbClr val="DB5535"/>
                </a:solidFill>
                <a:latin typeface="微软雅黑" pitchFamily="34" charset="-122"/>
                <a:ea typeface="微软雅黑" pitchFamily="34" charset="-122"/>
              </a:rPr>
              <a:t>教育部重大攻关项目</a:t>
            </a:r>
            <a:r>
              <a:rPr lang="en-US" altLang="zh-CN" b="1" dirty="0">
                <a:solidFill>
                  <a:srgbClr val="DB5535"/>
                </a:solidFill>
                <a:latin typeface="微软雅黑" pitchFamily="34" charset="-122"/>
                <a:ea typeface="微软雅黑" pitchFamily="34" charset="-122"/>
              </a:rPr>
              <a:t>《</a:t>
            </a:r>
            <a:r>
              <a:rPr lang="zh-CN" altLang="en-US" b="1" dirty="0">
                <a:solidFill>
                  <a:srgbClr val="DB5535"/>
                </a:solidFill>
                <a:latin typeface="微软雅黑" pitchFamily="34" charset="-122"/>
                <a:ea typeface="微软雅黑" pitchFamily="34" charset="-122"/>
              </a:rPr>
              <a:t>大学生就业创业教育研究</a:t>
            </a:r>
            <a:r>
              <a:rPr lang="en-US" altLang="zh-CN" b="1" dirty="0">
                <a:solidFill>
                  <a:srgbClr val="DB5535"/>
                </a:solidFill>
                <a:latin typeface="微软雅黑" pitchFamily="34" charset="-122"/>
                <a:ea typeface="微软雅黑" pitchFamily="34" charset="-122"/>
              </a:rPr>
              <a:t>》</a:t>
            </a:r>
            <a:r>
              <a:rPr lang="zh-CN" altLang="en-US" b="1" dirty="0">
                <a:solidFill>
                  <a:srgbClr val="DB5535"/>
                </a:solidFill>
                <a:latin typeface="微软雅黑" pitchFamily="34" charset="-122"/>
                <a:ea typeface="微软雅黑" pitchFamily="34" charset="-122"/>
              </a:rPr>
              <a:t>课题组认为创业能力评价由基本创业能力、核心创业能力、创业人格和社会应对能力四个基本维度构成。</a:t>
            </a:r>
          </a:p>
        </p:txBody>
      </p:sp>
    </p:spTree>
    <p:extLst>
      <p:ext uri="{BB962C8B-B14F-4D97-AF65-F5344CB8AC3E}">
        <p14:creationId xmlns:p14="http://schemas.microsoft.com/office/powerpoint/2010/main" val="131779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创业能力评价的问题</a:t>
            </a:r>
            <a:endParaRPr lang="zh-CN" altLang="en-US" sz="2400" b="1" dirty="0">
              <a:solidFill>
                <a:srgbClr val="C00000"/>
              </a:solidFill>
              <a:latin typeface="微软雅黑" pitchFamily="34" charset="-122"/>
              <a:ea typeface="微软雅黑" pitchFamily="34" charset="-122"/>
            </a:endParaRPr>
          </a:p>
        </p:txBody>
      </p:sp>
      <p:sp>
        <p:nvSpPr>
          <p:cNvPr id="7" name="矩形 6"/>
          <p:cNvSpPr/>
          <p:nvPr/>
        </p:nvSpPr>
        <p:spPr>
          <a:xfrm>
            <a:off x="1301579" y="2569652"/>
            <a:ext cx="7652950" cy="961289"/>
          </a:xfrm>
          <a:prstGeom prst="rect">
            <a:avLst/>
          </a:prstGeom>
        </p:spPr>
        <p:txBody>
          <a:bodyPr wrap="square">
            <a:spAutoFit/>
          </a:bodyPr>
          <a:lstStyle/>
          <a:p>
            <a:pPr marL="342900" indent="-342900">
              <a:lnSpc>
                <a:spcPct val="150000"/>
              </a:lnSpc>
              <a:buFont typeface="Wingdings" panose="05000000000000000000" pitchFamily="2" charset="2"/>
              <a:buChar char="n"/>
            </a:pPr>
            <a:r>
              <a:rPr lang="zh-CN" altLang="en-US" sz="2000" b="1" dirty="0">
                <a:solidFill>
                  <a:srgbClr val="DB5535"/>
                </a:solidFill>
                <a:latin typeface="微软雅黑" pitchFamily="34" charset="-122"/>
                <a:ea typeface="微软雅黑" pitchFamily="34" charset="-122"/>
              </a:rPr>
              <a:t>亟待加强创业能力国家框架的研究与</a:t>
            </a:r>
            <a:r>
              <a:rPr lang="zh-CN" altLang="en-US" sz="2000" b="1" dirty="0" smtClean="0">
                <a:solidFill>
                  <a:srgbClr val="DB5535"/>
                </a:solidFill>
                <a:latin typeface="微软雅黑" pitchFamily="34" charset="-122"/>
                <a:ea typeface="微软雅黑" pitchFamily="34" charset="-122"/>
              </a:rPr>
              <a:t>探索</a:t>
            </a:r>
            <a:endParaRPr lang="en-US" altLang="zh-CN" sz="2000" b="1" dirty="0" smtClean="0">
              <a:solidFill>
                <a:srgbClr val="DB5535"/>
              </a:solidFill>
              <a:latin typeface="微软雅黑" pitchFamily="34" charset="-122"/>
              <a:ea typeface="微软雅黑" pitchFamily="34" charset="-122"/>
            </a:endParaRPr>
          </a:p>
          <a:p>
            <a:pPr marL="342900" indent="-342900">
              <a:lnSpc>
                <a:spcPct val="150000"/>
              </a:lnSpc>
              <a:buFont typeface="Wingdings" panose="05000000000000000000" pitchFamily="2" charset="2"/>
              <a:buChar char="n"/>
            </a:pPr>
            <a:endParaRPr lang="zh-CN" altLang="en-US" sz="2000" b="1" dirty="0">
              <a:solidFill>
                <a:srgbClr val="003366"/>
              </a:solidFill>
              <a:latin typeface="微软雅黑" pitchFamily="34" charset="-122"/>
              <a:ea typeface="微软雅黑" pitchFamily="34" charset="-122"/>
            </a:endParaRPr>
          </a:p>
        </p:txBody>
      </p:sp>
      <p:sp>
        <p:nvSpPr>
          <p:cNvPr id="6" name="矩形 5"/>
          <p:cNvSpPr/>
          <p:nvPr/>
        </p:nvSpPr>
        <p:spPr>
          <a:xfrm>
            <a:off x="1145060" y="3138676"/>
            <a:ext cx="7175156" cy="707886"/>
          </a:xfrm>
          <a:prstGeom prst="rect">
            <a:avLst/>
          </a:prstGeom>
        </p:spPr>
        <p:txBody>
          <a:bodyPr wrap="square">
            <a:spAutoFit/>
          </a:bodyPr>
          <a:lstStyle/>
          <a:p>
            <a:r>
              <a:rPr lang="zh-CN" altLang="en-US" sz="2000" b="1" dirty="0" smtClean="0">
                <a:solidFill>
                  <a:srgbClr val="003366"/>
                </a:solidFill>
                <a:latin typeface="微软雅黑" pitchFamily="34" charset="-122"/>
                <a:ea typeface="微软雅黑" pitchFamily="34" charset="-122"/>
              </a:rPr>
              <a:t>       我国学者受</a:t>
            </a:r>
            <a:r>
              <a:rPr lang="zh-CN" altLang="en-US" sz="2000" b="1" dirty="0">
                <a:solidFill>
                  <a:srgbClr val="003366"/>
                </a:solidFill>
                <a:latin typeface="微软雅黑" pitchFamily="34" charset="-122"/>
                <a:ea typeface="微软雅黑" pitchFamily="34" charset="-122"/>
              </a:rPr>
              <a:t>限于有限的研究对象和特定的研究目的，制约了创业能力模型的科学构建。</a:t>
            </a:r>
          </a:p>
        </p:txBody>
      </p:sp>
      <p:sp>
        <p:nvSpPr>
          <p:cNvPr id="8" name="矩形 7"/>
          <p:cNvSpPr/>
          <p:nvPr/>
        </p:nvSpPr>
        <p:spPr>
          <a:xfrm>
            <a:off x="1301579" y="3953921"/>
            <a:ext cx="7191632" cy="553998"/>
          </a:xfrm>
          <a:prstGeom prst="rect">
            <a:avLst/>
          </a:prstGeom>
        </p:spPr>
        <p:txBody>
          <a:bodyPr wrap="square">
            <a:spAutoFit/>
          </a:bodyPr>
          <a:lstStyle/>
          <a:p>
            <a:pPr marL="342900" indent="-342900">
              <a:lnSpc>
                <a:spcPct val="150000"/>
              </a:lnSpc>
              <a:buFont typeface="Wingdings" panose="05000000000000000000" pitchFamily="2" charset="2"/>
              <a:buChar char="n"/>
            </a:pPr>
            <a:r>
              <a:rPr lang="zh-CN" altLang="en-US" sz="2000" b="1" dirty="0">
                <a:solidFill>
                  <a:srgbClr val="DB5535"/>
                </a:solidFill>
                <a:latin typeface="微软雅黑" pitchFamily="34" charset="-122"/>
                <a:ea typeface="微软雅黑" pitchFamily="34" charset="-122"/>
              </a:rPr>
              <a:t>创业</a:t>
            </a:r>
            <a:r>
              <a:rPr lang="zh-CN" altLang="en-US" sz="2000" b="1" dirty="0" smtClean="0">
                <a:solidFill>
                  <a:srgbClr val="DB5535"/>
                </a:solidFill>
                <a:latin typeface="微软雅黑" pitchFamily="34" charset="-122"/>
                <a:ea typeface="微软雅黑" pitchFamily="34" charset="-122"/>
              </a:rPr>
              <a:t>能力评价过于</a:t>
            </a:r>
            <a:r>
              <a:rPr lang="zh-CN" altLang="en-US" sz="2000" b="1" dirty="0">
                <a:solidFill>
                  <a:srgbClr val="DB5535"/>
                </a:solidFill>
                <a:latin typeface="微软雅黑" pitchFamily="34" charset="-122"/>
                <a:ea typeface="微软雅黑" pitchFamily="34" charset="-122"/>
              </a:rPr>
              <a:t>关注单一的问卷自评式方法的研究与实践</a:t>
            </a:r>
          </a:p>
        </p:txBody>
      </p:sp>
      <p:sp>
        <p:nvSpPr>
          <p:cNvPr id="10" name="矩形 9"/>
          <p:cNvSpPr/>
          <p:nvPr/>
        </p:nvSpPr>
        <p:spPr>
          <a:xfrm>
            <a:off x="1145060" y="4523841"/>
            <a:ext cx="7175156" cy="1323439"/>
          </a:xfrm>
          <a:prstGeom prst="rect">
            <a:avLst/>
          </a:prstGeom>
        </p:spPr>
        <p:txBody>
          <a:bodyPr wrap="square">
            <a:spAutoFit/>
          </a:bodyPr>
          <a:lstStyle/>
          <a:p>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指标</a:t>
            </a:r>
            <a:r>
              <a:rPr lang="zh-CN" altLang="zh-CN" sz="2000" b="1" dirty="0">
                <a:solidFill>
                  <a:srgbClr val="003366"/>
                </a:solidFill>
                <a:latin typeface="微软雅黑" pitchFamily="34" charset="-122"/>
                <a:ea typeface="微软雅黑" pitchFamily="34" charset="-122"/>
              </a:rPr>
              <a:t>体系更大程度上是一个规范性的指引，如何使用这个指标体系，则涉及到创业能力评价方法的科学性</a:t>
            </a:r>
            <a:r>
              <a:rPr lang="zh-CN" altLang="zh-CN" sz="2000" b="1" dirty="0" smtClean="0">
                <a:solidFill>
                  <a:srgbClr val="003366"/>
                </a:solidFill>
                <a:latin typeface="微软雅黑" pitchFamily="34" charset="-122"/>
                <a:ea typeface="微软雅黑" pitchFamily="34" charset="-122"/>
              </a:rPr>
              <a:t>问题</a:t>
            </a:r>
            <a:r>
              <a:rPr lang="zh-CN" altLang="en-US" sz="2000" b="1" dirty="0" smtClean="0">
                <a:solidFill>
                  <a:srgbClr val="003366"/>
                </a:solidFill>
                <a:latin typeface="微软雅黑" pitchFamily="34" charset="-122"/>
                <a:ea typeface="微软雅黑" pitchFamily="34" charset="-122"/>
              </a:rPr>
              <a:t>，</a:t>
            </a:r>
            <a:r>
              <a:rPr lang="zh-CN" altLang="en-US" sz="2000" b="1" dirty="0" smtClean="0">
                <a:solidFill>
                  <a:srgbClr val="003366"/>
                </a:solidFill>
                <a:latin typeface="微软雅黑" pitchFamily="34" charset="-122"/>
                <a:ea typeface="微软雅黑" pitchFamily="34" charset="-122"/>
              </a:rPr>
              <a:t>不是</a:t>
            </a:r>
            <a:r>
              <a:rPr lang="zh-CN" altLang="en-US" sz="2000" b="1" dirty="0">
                <a:solidFill>
                  <a:srgbClr val="003366"/>
                </a:solidFill>
                <a:latin typeface="微软雅黑" pitchFamily="34" charset="-122"/>
                <a:ea typeface="微软雅黑" pitchFamily="34" charset="-122"/>
              </a:rPr>
              <a:t>紧靠指标体系和问卷测评就可以</a:t>
            </a:r>
            <a:r>
              <a:rPr lang="zh-CN" altLang="en-US" sz="2000" b="1" dirty="0" smtClean="0">
                <a:solidFill>
                  <a:srgbClr val="003366"/>
                </a:solidFill>
                <a:latin typeface="微软雅黑" pitchFamily="34" charset="-122"/>
                <a:ea typeface="微软雅黑" pitchFamily="34" charset="-122"/>
              </a:rPr>
              <a:t>完成，</a:t>
            </a:r>
            <a:r>
              <a:rPr lang="zh-CN" altLang="zh-CN" sz="2000" b="1" dirty="0" smtClean="0">
                <a:solidFill>
                  <a:srgbClr val="003366"/>
                </a:solidFill>
                <a:latin typeface="微软雅黑" pitchFamily="34" charset="-122"/>
                <a:ea typeface="微软雅黑" pitchFamily="34" charset="-122"/>
              </a:rPr>
              <a:t>但</a:t>
            </a:r>
            <a:r>
              <a:rPr lang="zh-CN" altLang="zh-CN" sz="2000" b="1" dirty="0">
                <a:solidFill>
                  <a:srgbClr val="003366"/>
                </a:solidFill>
                <a:latin typeface="微软雅黑" pitchFamily="34" charset="-122"/>
                <a:ea typeface="微软雅黑" pitchFamily="34" charset="-122"/>
              </a:rPr>
              <a:t>这个方面还没有引起足够重视。</a:t>
            </a: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2725524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886760"/>
            <a:ext cx="9144000" cy="825419"/>
          </a:xfrm>
          <a:prstGeom prst="rect">
            <a:avLst/>
          </a:prstGeom>
        </p:spPr>
        <p:txBody>
          <a:bodyPr wrap="square">
            <a:spAutoFit/>
          </a:bodyPr>
          <a:lstStyle/>
          <a:p>
            <a:pPr algn="ctr">
              <a:lnSpc>
                <a:spcPct val="150000"/>
              </a:lnSpc>
              <a:spcAft>
                <a:spcPts val="1800"/>
              </a:spcAft>
              <a:buClr>
                <a:srgbClr val="DD462F"/>
              </a:buClr>
            </a:pPr>
            <a:r>
              <a:rPr lang="zh-CN" altLang="en-US" sz="3600" b="1" dirty="0" smtClean="0">
                <a:solidFill>
                  <a:srgbClr val="003366"/>
                </a:solidFill>
                <a:latin typeface="微软雅黑" pitchFamily="34" charset="-122"/>
                <a:ea typeface="微软雅黑" pitchFamily="34" charset="-122"/>
              </a:rPr>
              <a:t>三、纵向综合评价的现状、问题与趋势</a:t>
            </a:r>
            <a:endParaRPr lang="en-US" altLang="zh-CN" sz="3600" b="1" dirty="0">
              <a:solidFill>
                <a:srgbClr val="003366"/>
              </a:solidFill>
              <a:latin typeface="微软雅黑" pitchFamily="34" charset="-122"/>
              <a:ea typeface="微软雅黑" pitchFamily="34" charset="-122"/>
            </a:endParaRPr>
          </a:p>
        </p:txBody>
      </p:sp>
      <p:sp>
        <p:nvSpPr>
          <p:cNvPr id="5" name="文本框 4"/>
          <p:cNvSpPr txBox="1"/>
          <p:nvPr/>
        </p:nvSpPr>
        <p:spPr>
          <a:xfrm>
            <a:off x="0" y="233768"/>
            <a:ext cx="9144000" cy="523220"/>
          </a:xfrm>
          <a:prstGeom prst="rect">
            <a:avLst/>
          </a:prstGeom>
          <a:noFill/>
        </p:spPr>
        <p:txBody>
          <a:bodyPr wrap="square">
            <a:spAutoFit/>
          </a:bodyPr>
          <a:lstStyle/>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创新创业教育评价的现状、问题与趋势</a:t>
            </a:r>
            <a:endParaRPr lang="zh-CN" altLang="en-US"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7023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三、纵向综合评价的现状、问题与趋势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计划</a:t>
            </a:r>
            <a:r>
              <a:rPr lang="zh-CN" altLang="en-US" sz="2400" b="1" dirty="0" smtClean="0">
                <a:solidFill>
                  <a:srgbClr val="C00000"/>
                </a:solidFill>
                <a:latin typeface="微软雅黑" pitchFamily="34" charset="-122"/>
                <a:ea typeface="微软雅黑" pitchFamily="34" charset="-122"/>
              </a:rPr>
              <a:t>行为理论的引入</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954107"/>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a:t>
            </a:r>
            <a:r>
              <a:rPr lang="zh-CN" altLang="en-US" sz="2800" b="1" dirty="0">
                <a:solidFill>
                  <a:srgbClr val="003366"/>
                </a:solidFill>
                <a:latin typeface="微软雅黑" panose="020B0503020204020204" pitchFamily="34" charset="-122"/>
                <a:ea typeface="微软雅黑" panose="020B0503020204020204" pitchFamily="34" charset="-122"/>
              </a:rPr>
              <a:t>一）纵向综合评价的现状</a:t>
            </a:r>
          </a:p>
          <a:p>
            <a:pPr algn="ct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4" name="矩形 3"/>
          <p:cNvSpPr/>
          <p:nvPr/>
        </p:nvSpPr>
        <p:spPr>
          <a:xfrm>
            <a:off x="774357" y="2828836"/>
            <a:ext cx="7661189" cy="2400657"/>
          </a:xfrm>
          <a:prstGeom prst="rect">
            <a:avLst/>
          </a:prstGeom>
        </p:spPr>
        <p:txBody>
          <a:bodyPr wrap="square">
            <a:spAutoFit/>
          </a:bodyPr>
          <a:lstStyle/>
          <a:p>
            <a:pPr>
              <a:lnSpc>
                <a:spcPct val="150000"/>
              </a:lnSpc>
            </a:pPr>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创新</a:t>
            </a:r>
            <a:r>
              <a:rPr lang="zh-CN" altLang="zh-CN" sz="2000" b="1" dirty="0">
                <a:solidFill>
                  <a:srgbClr val="003366"/>
                </a:solidFill>
                <a:latin typeface="微软雅黑" pitchFamily="34" charset="-122"/>
                <a:ea typeface="微软雅黑" pitchFamily="34" charset="-122"/>
              </a:rPr>
              <a:t>创业教育存在广泛性、分散性与持续性的突出特点，对学生产生多方面</a:t>
            </a:r>
            <a:r>
              <a:rPr lang="zh-CN" altLang="zh-CN" sz="2000" b="1" dirty="0" smtClean="0">
                <a:solidFill>
                  <a:srgbClr val="003366"/>
                </a:solidFill>
                <a:latin typeface="微软雅黑" pitchFamily="34" charset="-122"/>
                <a:ea typeface="微软雅黑" pitchFamily="34" charset="-122"/>
              </a:rPr>
              <a:t>影响</a:t>
            </a:r>
            <a:r>
              <a:rPr lang="zh-CN" altLang="en-US" sz="2000" b="1" dirty="0" smtClean="0">
                <a:solidFill>
                  <a:srgbClr val="003366"/>
                </a:solidFill>
                <a:latin typeface="微软雅黑" pitchFamily="34" charset="-122"/>
                <a:ea typeface="微软雅黑" pitchFamily="34" charset="-122"/>
              </a:rPr>
              <a:t>。</a:t>
            </a:r>
            <a:r>
              <a:rPr lang="zh-CN" altLang="zh-CN" sz="2000" b="1" dirty="0" smtClean="0">
                <a:solidFill>
                  <a:srgbClr val="003366"/>
                </a:solidFill>
                <a:latin typeface="微软雅黑" pitchFamily="34" charset="-122"/>
                <a:ea typeface="微软雅黑" pitchFamily="34" charset="-122"/>
              </a:rPr>
              <a:t>影响</a:t>
            </a:r>
            <a:r>
              <a:rPr lang="zh-CN" altLang="zh-CN" sz="2000" b="1" dirty="0">
                <a:solidFill>
                  <a:srgbClr val="003366"/>
                </a:solidFill>
                <a:latin typeface="微软雅黑" pitchFamily="34" charset="-122"/>
                <a:ea typeface="微软雅黑" pitchFamily="34" charset="-122"/>
              </a:rPr>
              <a:t>和</a:t>
            </a:r>
            <a:r>
              <a:rPr lang="zh-CN" altLang="zh-CN" sz="2000" b="1" dirty="0" smtClean="0">
                <a:solidFill>
                  <a:srgbClr val="003366"/>
                </a:solidFill>
                <a:latin typeface="微软雅黑" pitchFamily="34" charset="-122"/>
                <a:ea typeface="微软雅黑" pitchFamily="34" charset="-122"/>
              </a:rPr>
              <a:t>改变</a:t>
            </a:r>
            <a:r>
              <a:rPr lang="zh-CN" altLang="en-US" sz="2000" b="1" dirty="0" smtClean="0">
                <a:solidFill>
                  <a:srgbClr val="003366"/>
                </a:solidFill>
                <a:latin typeface="微软雅黑" pitchFamily="34" charset="-122"/>
                <a:ea typeface="微软雅黑" pitchFamily="34" charset="-122"/>
              </a:rPr>
              <a:t>了</a:t>
            </a:r>
            <a:r>
              <a:rPr lang="zh-CN" altLang="zh-CN" sz="2000" b="1" dirty="0" smtClean="0">
                <a:solidFill>
                  <a:srgbClr val="003366"/>
                </a:solidFill>
                <a:latin typeface="微软雅黑" pitchFamily="34" charset="-122"/>
                <a:ea typeface="微软雅黑" pitchFamily="34" charset="-122"/>
              </a:rPr>
              <a:t>创业</a:t>
            </a:r>
            <a:r>
              <a:rPr lang="zh-CN" altLang="zh-CN" sz="2000" b="1" dirty="0">
                <a:solidFill>
                  <a:srgbClr val="003366"/>
                </a:solidFill>
                <a:latin typeface="微软雅黑" pitchFamily="34" charset="-122"/>
                <a:ea typeface="微软雅黑" pitchFamily="34" charset="-122"/>
              </a:rPr>
              <a:t>行为、技能和态度</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a:solidFill>
                  <a:srgbClr val="003366"/>
                </a:solidFill>
                <a:latin typeface="微软雅黑" pitchFamily="34" charset="-122"/>
                <a:ea typeface="微软雅黑" pitchFamily="34" charset="-122"/>
              </a:rPr>
              <a:t> </a:t>
            </a: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法约尔</a:t>
            </a:r>
            <a:r>
              <a:rPr lang="zh-CN" altLang="en-US" sz="2000" b="1" dirty="0">
                <a:solidFill>
                  <a:srgbClr val="003366"/>
                </a:solidFill>
                <a:latin typeface="微软雅黑" pitchFamily="34" charset="-122"/>
                <a:ea typeface="微软雅黑" pitchFamily="34" charset="-122"/>
              </a:rPr>
              <a:t>（</a:t>
            </a:r>
            <a:r>
              <a:rPr lang="en-US" altLang="zh-CN" sz="2000" b="1" dirty="0">
                <a:solidFill>
                  <a:srgbClr val="003366"/>
                </a:solidFill>
                <a:latin typeface="微软雅黑" pitchFamily="34" charset="-122"/>
                <a:ea typeface="微软雅黑" pitchFamily="34" charset="-122"/>
              </a:rPr>
              <a:t>Alain </a:t>
            </a:r>
            <a:r>
              <a:rPr lang="en-US" altLang="zh-CN" sz="2000" b="1" dirty="0" err="1">
                <a:solidFill>
                  <a:srgbClr val="003366"/>
                </a:solidFill>
                <a:latin typeface="微软雅黑" pitchFamily="34" charset="-122"/>
                <a:ea typeface="微软雅黑" pitchFamily="34" charset="-122"/>
              </a:rPr>
              <a:t>Fayolle</a:t>
            </a:r>
            <a:r>
              <a:rPr lang="zh-CN" altLang="en-US" sz="2000" b="1" dirty="0">
                <a:solidFill>
                  <a:srgbClr val="003366"/>
                </a:solidFill>
                <a:latin typeface="微软雅黑" pitchFamily="34" charset="-122"/>
                <a:ea typeface="微软雅黑" pitchFamily="34" charset="-122"/>
              </a:rPr>
              <a:t>）等学者引入计划行为理论对创业教育项目进行评价，设计了包含六项内容的综合评价指标，形成了系统化指标，这些指标综合评价了创业教育项目的纵向影响。</a:t>
            </a:r>
          </a:p>
        </p:txBody>
      </p:sp>
      <p:sp>
        <p:nvSpPr>
          <p:cNvPr id="2" name="矩形 1"/>
          <p:cNvSpPr/>
          <p:nvPr/>
        </p:nvSpPr>
        <p:spPr>
          <a:xfrm>
            <a:off x="2901949" y="5709783"/>
            <a:ext cx="5127197" cy="830997"/>
          </a:xfrm>
          <a:prstGeom prst="rect">
            <a:avLst/>
          </a:prstGeom>
        </p:spPr>
        <p:txBody>
          <a:bodyPr wrap="square">
            <a:spAutoFit/>
          </a:bodyPr>
          <a:lstStyle/>
          <a:p>
            <a:pPr marL="285750" indent="-285750">
              <a:buClr>
                <a:srgbClr val="00B050"/>
              </a:buClr>
              <a:buFont typeface="微软雅黑" panose="020B0503020204020204" pitchFamily="34" charset="-122"/>
              <a:buChar char="◥"/>
            </a:pPr>
            <a:r>
              <a:rPr lang="zh-CN" altLang="zh-CN" sz="1600" b="1" dirty="0">
                <a:solidFill>
                  <a:srgbClr val="003366"/>
                </a:solidFill>
                <a:latin typeface="微软雅黑" pitchFamily="34" charset="-122"/>
                <a:ea typeface="微软雅黑" pitchFamily="34" charset="-122"/>
              </a:rPr>
              <a:t>指向行为的态度</a:t>
            </a:r>
            <a:r>
              <a:rPr lang="en-US" altLang="zh-CN" sz="1600" b="1" dirty="0">
                <a:solidFill>
                  <a:srgbClr val="003366"/>
                </a:solidFill>
                <a:latin typeface="微软雅黑" pitchFamily="34" charset="-122"/>
                <a:ea typeface="微软雅黑" pitchFamily="34" charset="-122"/>
              </a:rPr>
              <a:t>(Attitude Toward </a:t>
            </a:r>
            <a:r>
              <a:rPr lang="en-US" altLang="zh-CN" sz="1600" b="1" dirty="0" err="1">
                <a:solidFill>
                  <a:srgbClr val="003366"/>
                </a:solidFill>
                <a:latin typeface="微软雅黑" pitchFamily="34" charset="-122"/>
                <a:ea typeface="微软雅黑" pitchFamily="34" charset="-122"/>
              </a:rPr>
              <a:t>Behaviour</a:t>
            </a:r>
            <a:r>
              <a:rPr lang="en-US" altLang="zh-CN" sz="1600" b="1" dirty="0" smtClean="0">
                <a:solidFill>
                  <a:srgbClr val="003366"/>
                </a:solidFill>
                <a:latin typeface="微软雅黑" pitchFamily="34" charset="-122"/>
                <a:ea typeface="微软雅黑" pitchFamily="34" charset="-122"/>
              </a:rPr>
              <a:t>)</a:t>
            </a:r>
          </a:p>
          <a:p>
            <a:pPr marL="285750" indent="-285750">
              <a:buClr>
                <a:srgbClr val="00B050"/>
              </a:buClr>
              <a:buFont typeface="微软雅黑" panose="020B0503020204020204" pitchFamily="34" charset="-122"/>
              <a:buChar char="◥"/>
            </a:pPr>
            <a:r>
              <a:rPr lang="zh-CN" altLang="zh-CN" sz="1600" b="1" dirty="0" smtClean="0">
                <a:solidFill>
                  <a:srgbClr val="003366"/>
                </a:solidFill>
                <a:latin typeface="微软雅黑" pitchFamily="34" charset="-122"/>
                <a:ea typeface="微软雅黑" pitchFamily="34" charset="-122"/>
              </a:rPr>
              <a:t>主观</a:t>
            </a:r>
            <a:r>
              <a:rPr lang="zh-CN" altLang="zh-CN" sz="1600" b="1" dirty="0">
                <a:solidFill>
                  <a:srgbClr val="003366"/>
                </a:solidFill>
                <a:latin typeface="微软雅黑" pitchFamily="34" charset="-122"/>
                <a:ea typeface="微软雅黑" pitchFamily="34" charset="-122"/>
              </a:rPr>
              <a:t>规范</a:t>
            </a:r>
            <a:r>
              <a:rPr lang="en-US" altLang="zh-CN" sz="1600" b="1" dirty="0">
                <a:solidFill>
                  <a:srgbClr val="003366"/>
                </a:solidFill>
                <a:latin typeface="微软雅黑" pitchFamily="34" charset="-122"/>
                <a:ea typeface="微软雅黑" pitchFamily="34" charset="-122"/>
              </a:rPr>
              <a:t>(Subjective Norms</a:t>
            </a:r>
            <a:r>
              <a:rPr lang="en-US" altLang="zh-CN" sz="1600" b="1" dirty="0" smtClean="0">
                <a:solidFill>
                  <a:srgbClr val="003366"/>
                </a:solidFill>
                <a:latin typeface="微软雅黑" pitchFamily="34" charset="-122"/>
                <a:ea typeface="微软雅黑" pitchFamily="34" charset="-122"/>
              </a:rPr>
              <a:t>)</a:t>
            </a:r>
          </a:p>
          <a:p>
            <a:pPr marL="285750" indent="-285750">
              <a:buClr>
                <a:srgbClr val="00B050"/>
              </a:buClr>
              <a:buFont typeface="微软雅黑" panose="020B0503020204020204" pitchFamily="34" charset="-122"/>
              <a:buChar char="◥"/>
            </a:pPr>
            <a:r>
              <a:rPr lang="zh-CN" altLang="zh-CN" sz="1600" b="1" dirty="0" smtClean="0">
                <a:solidFill>
                  <a:srgbClr val="003366"/>
                </a:solidFill>
                <a:latin typeface="微软雅黑" pitchFamily="34" charset="-122"/>
                <a:ea typeface="微软雅黑" pitchFamily="34" charset="-122"/>
              </a:rPr>
              <a:t>知觉</a:t>
            </a:r>
            <a:r>
              <a:rPr lang="zh-CN" altLang="zh-CN" sz="1600" b="1" dirty="0">
                <a:solidFill>
                  <a:srgbClr val="003366"/>
                </a:solidFill>
                <a:latin typeface="微软雅黑" pitchFamily="34" charset="-122"/>
                <a:ea typeface="微软雅黑" pitchFamily="34" charset="-122"/>
              </a:rPr>
              <a:t>行为控制</a:t>
            </a:r>
            <a:r>
              <a:rPr lang="en-US" altLang="zh-CN" sz="1600" b="1" dirty="0">
                <a:solidFill>
                  <a:srgbClr val="003366"/>
                </a:solidFill>
                <a:latin typeface="微软雅黑" pitchFamily="34" charset="-122"/>
                <a:ea typeface="微软雅黑" pitchFamily="34" charset="-122"/>
              </a:rPr>
              <a:t>(Perceived </a:t>
            </a:r>
            <a:r>
              <a:rPr lang="en-US" altLang="zh-CN" sz="1600" b="1" dirty="0" err="1">
                <a:solidFill>
                  <a:srgbClr val="003366"/>
                </a:solidFill>
                <a:latin typeface="微软雅黑" pitchFamily="34" charset="-122"/>
                <a:ea typeface="微软雅黑" pitchFamily="34" charset="-122"/>
              </a:rPr>
              <a:t>Behavioural</a:t>
            </a:r>
            <a:r>
              <a:rPr lang="en-US" altLang="zh-CN" sz="1600" b="1" dirty="0">
                <a:solidFill>
                  <a:srgbClr val="003366"/>
                </a:solidFill>
                <a:latin typeface="微软雅黑" pitchFamily="34" charset="-122"/>
                <a:ea typeface="微软雅黑" pitchFamily="34" charset="-122"/>
              </a:rPr>
              <a:t> Control)</a:t>
            </a:r>
            <a:endParaRPr lang="zh-CN" altLang="en-US" sz="1600" b="1" dirty="0">
              <a:solidFill>
                <a:srgbClr val="003366"/>
              </a:solidFill>
              <a:latin typeface="微软雅黑" pitchFamily="34" charset="-122"/>
              <a:ea typeface="微软雅黑" pitchFamily="34" charset="-122"/>
            </a:endParaRPr>
          </a:p>
        </p:txBody>
      </p:sp>
      <p:sp>
        <p:nvSpPr>
          <p:cNvPr id="3" name="矩形 2"/>
          <p:cNvSpPr/>
          <p:nvPr/>
        </p:nvSpPr>
        <p:spPr>
          <a:xfrm>
            <a:off x="1334521" y="5802115"/>
            <a:ext cx="1338828" cy="646331"/>
          </a:xfrm>
          <a:prstGeom prst="rect">
            <a:avLst/>
          </a:prstGeom>
          <a:solidFill>
            <a:schemeClr val="accent3">
              <a:lumMod val="60000"/>
              <a:lumOff val="40000"/>
            </a:schemeClr>
          </a:solidFill>
          <a:ln>
            <a:solidFill>
              <a:schemeClr val="bg1">
                <a:lumMod val="75000"/>
              </a:schemeClr>
            </a:solidFill>
          </a:ln>
        </p:spPr>
        <p:txBody>
          <a:bodyPr wrap="none">
            <a:spAutoFit/>
          </a:bodyPr>
          <a:lstStyle/>
          <a:p>
            <a:r>
              <a:rPr lang="zh-CN" altLang="zh-CN"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计划行为</a:t>
            </a:r>
            <a:r>
              <a:rPr lang="zh-CN" altLang="zh-CN"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理</a:t>
            </a:r>
            <a:endParaRPr lang="en-US" altLang="zh-CN"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论</a:t>
            </a:r>
            <a:r>
              <a:rPr lang="zh-CN" altLang="en-US"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核心要素</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728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三、纵向综合评价的现状、问题与趋势</a:t>
            </a:r>
          </a:p>
        </p:txBody>
      </p:sp>
      <p:sp>
        <p:nvSpPr>
          <p:cNvPr id="13" name="矩形 12"/>
          <p:cNvSpPr/>
          <p:nvPr/>
        </p:nvSpPr>
        <p:spPr>
          <a:xfrm>
            <a:off x="684213" y="1923321"/>
            <a:ext cx="7936807" cy="461665"/>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“计划行为理论”面临</a:t>
            </a:r>
            <a:r>
              <a:rPr lang="zh-CN" altLang="en-US" sz="2400" b="1" dirty="0">
                <a:solidFill>
                  <a:srgbClr val="C00000"/>
                </a:solidFill>
                <a:latin typeface="微软雅黑" pitchFamily="34" charset="-122"/>
                <a:ea typeface="微软雅黑" pitchFamily="34" charset="-122"/>
              </a:rPr>
              <a:t>的挑战。</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（二）</a:t>
            </a:r>
            <a:r>
              <a:rPr lang="zh-CN" altLang="en-US" sz="2800" b="1" dirty="0">
                <a:solidFill>
                  <a:srgbClr val="003366"/>
                </a:solidFill>
                <a:latin typeface="微软雅黑" panose="020B0503020204020204" pitchFamily="34" charset="-122"/>
                <a:ea typeface="微软雅黑" panose="020B0503020204020204" pitchFamily="34" charset="-122"/>
              </a:rPr>
              <a:t>纵向综合评价</a:t>
            </a:r>
            <a:r>
              <a:rPr lang="zh-CN" altLang="en-US" sz="2800" b="1" dirty="0" smtClean="0">
                <a:solidFill>
                  <a:srgbClr val="003366"/>
                </a:solidFill>
                <a:latin typeface="微软雅黑" panose="020B0503020204020204" pitchFamily="34" charset="-122"/>
                <a:ea typeface="微软雅黑" panose="020B0503020204020204" pitchFamily="34" charset="-122"/>
              </a:rPr>
              <a:t>的问题</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3" name="矩形 2"/>
          <p:cNvSpPr/>
          <p:nvPr/>
        </p:nvSpPr>
        <p:spPr>
          <a:xfrm>
            <a:off x="1348770" y="2583957"/>
            <a:ext cx="1723549" cy="461665"/>
          </a:xfrm>
          <a:prstGeom prst="rect">
            <a:avLst/>
          </a:prstGeom>
        </p:spPr>
        <p:txBody>
          <a:bodyPr wrap="none">
            <a:spAutoFit/>
          </a:bodyPr>
          <a:lstStyle/>
          <a:p>
            <a:r>
              <a:rPr lang="zh-CN" altLang="zh-CN" sz="2400" b="1" dirty="0" smtClean="0">
                <a:solidFill>
                  <a:srgbClr val="DB5535"/>
                </a:solidFill>
                <a:latin typeface="微软雅黑" pitchFamily="34" charset="-122"/>
                <a:ea typeface="微软雅黑" pitchFamily="34" charset="-122"/>
              </a:rPr>
              <a:t>理论</a:t>
            </a:r>
            <a:r>
              <a:rPr lang="zh-CN" altLang="en-US" sz="2400" b="1" dirty="0" smtClean="0">
                <a:solidFill>
                  <a:srgbClr val="DB5535"/>
                </a:solidFill>
                <a:latin typeface="微软雅黑" pitchFamily="34" charset="-122"/>
                <a:ea typeface="微软雅黑" pitchFamily="34" charset="-122"/>
              </a:rPr>
              <a:t>层面：</a:t>
            </a:r>
            <a:endParaRPr lang="zh-CN" altLang="en-US" sz="2400" b="1" dirty="0">
              <a:solidFill>
                <a:srgbClr val="DB5535"/>
              </a:solidFill>
              <a:latin typeface="微软雅黑" pitchFamily="34" charset="-122"/>
              <a:ea typeface="微软雅黑" pitchFamily="34" charset="-122"/>
            </a:endParaRPr>
          </a:p>
        </p:txBody>
      </p:sp>
      <p:sp>
        <p:nvSpPr>
          <p:cNvPr id="4" name="矩形 3"/>
          <p:cNvSpPr/>
          <p:nvPr/>
        </p:nvSpPr>
        <p:spPr>
          <a:xfrm>
            <a:off x="1441103" y="3115479"/>
            <a:ext cx="3262432" cy="499624"/>
          </a:xfrm>
          <a:prstGeom prst="rect">
            <a:avLst/>
          </a:prstGeom>
        </p:spPr>
        <p:txBody>
          <a:bodyPr wrap="none">
            <a:spAutoFit/>
          </a:bodyPr>
          <a:lstStyle/>
          <a:p>
            <a:pPr>
              <a:lnSpc>
                <a:spcPct val="150000"/>
              </a:lnSpc>
            </a:pPr>
            <a:r>
              <a:rPr lang="zh-CN" altLang="en-US" sz="2000" b="1" dirty="0">
                <a:solidFill>
                  <a:srgbClr val="003366"/>
                </a:solidFill>
                <a:latin typeface="微软雅黑" pitchFamily="34" charset="-122"/>
                <a:ea typeface="微软雅黑" pitchFamily="34" charset="-122"/>
              </a:rPr>
              <a:t>面对“假设”</a:t>
            </a:r>
            <a:r>
              <a:rPr lang="zh-CN" altLang="zh-CN" sz="2000" b="1" dirty="0">
                <a:solidFill>
                  <a:srgbClr val="003366"/>
                </a:solidFill>
                <a:latin typeface="微软雅黑" pitchFamily="34" charset="-122"/>
                <a:ea typeface="微软雅黑" pitchFamily="34" charset="-122"/>
              </a:rPr>
              <a:t>充分性</a:t>
            </a:r>
            <a:r>
              <a:rPr lang="zh-CN" altLang="en-US" sz="2000" b="1" dirty="0">
                <a:solidFill>
                  <a:srgbClr val="003366"/>
                </a:solidFill>
                <a:latin typeface="微软雅黑" pitchFamily="34" charset="-122"/>
                <a:ea typeface="微软雅黑" pitchFamily="34" charset="-122"/>
              </a:rPr>
              <a:t>的质疑</a:t>
            </a:r>
            <a:endParaRPr lang="zh-CN" altLang="en-US" sz="2000" b="1" dirty="0">
              <a:solidFill>
                <a:srgbClr val="003366"/>
              </a:solidFill>
              <a:latin typeface="微软雅黑" pitchFamily="34" charset="-122"/>
              <a:ea typeface="微软雅黑" pitchFamily="34" charset="-122"/>
            </a:endParaRPr>
          </a:p>
        </p:txBody>
      </p:sp>
      <p:sp>
        <p:nvSpPr>
          <p:cNvPr id="6" name="矩形 5"/>
          <p:cNvSpPr/>
          <p:nvPr/>
        </p:nvSpPr>
        <p:spPr>
          <a:xfrm>
            <a:off x="1441103" y="3587361"/>
            <a:ext cx="2492990" cy="499624"/>
          </a:xfrm>
          <a:prstGeom prst="rect">
            <a:avLst/>
          </a:prstGeom>
        </p:spPr>
        <p:txBody>
          <a:bodyPr wrap="none">
            <a:spAutoFit/>
          </a:bodyPr>
          <a:lstStyle/>
          <a:p>
            <a:pPr>
              <a:lnSpc>
                <a:spcPct val="150000"/>
              </a:lnSpc>
            </a:pPr>
            <a:r>
              <a:rPr lang="zh-CN" altLang="en-US" sz="2000" b="1" dirty="0">
                <a:solidFill>
                  <a:srgbClr val="003366"/>
                </a:solidFill>
                <a:latin typeface="微软雅黑" pitchFamily="34" charset="-122"/>
                <a:ea typeface="微软雅黑" pitchFamily="34" charset="-122"/>
              </a:rPr>
              <a:t>面对过于</a:t>
            </a:r>
            <a:r>
              <a:rPr lang="zh-CN" altLang="zh-CN" sz="2000" b="1" dirty="0">
                <a:solidFill>
                  <a:srgbClr val="003366"/>
                </a:solidFill>
                <a:latin typeface="微软雅黑" pitchFamily="34" charset="-122"/>
                <a:ea typeface="微软雅黑" pitchFamily="34" charset="-122"/>
              </a:rPr>
              <a:t>理性</a:t>
            </a:r>
            <a:r>
              <a:rPr lang="zh-CN" altLang="en-US" sz="2000" b="1" dirty="0">
                <a:solidFill>
                  <a:srgbClr val="003366"/>
                </a:solidFill>
                <a:latin typeface="微软雅黑" pitchFamily="34" charset="-122"/>
                <a:ea typeface="微软雅黑" pitchFamily="34" charset="-122"/>
              </a:rPr>
              <a:t>的质疑</a:t>
            </a:r>
          </a:p>
        </p:txBody>
      </p:sp>
      <p:sp>
        <p:nvSpPr>
          <p:cNvPr id="7" name="矩形 6"/>
          <p:cNvSpPr/>
          <p:nvPr/>
        </p:nvSpPr>
        <p:spPr>
          <a:xfrm>
            <a:off x="1348770" y="4241763"/>
            <a:ext cx="5416868" cy="461665"/>
          </a:xfrm>
          <a:prstGeom prst="rect">
            <a:avLst/>
          </a:prstGeom>
        </p:spPr>
        <p:txBody>
          <a:bodyPr wrap="none">
            <a:spAutoFit/>
          </a:bodyPr>
          <a:lstStyle/>
          <a:p>
            <a:r>
              <a:rPr lang="zh-CN" altLang="zh-CN" sz="2400" b="1" dirty="0" smtClean="0">
                <a:solidFill>
                  <a:srgbClr val="DB5535"/>
                </a:solidFill>
                <a:latin typeface="微软雅黑" pitchFamily="34" charset="-122"/>
                <a:ea typeface="微软雅黑" pitchFamily="34" charset="-122"/>
              </a:rPr>
              <a:t>应用</a:t>
            </a:r>
            <a:r>
              <a:rPr lang="zh-CN" altLang="en-US" sz="2400" b="1" dirty="0" smtClean="0">
                <a:solidFill>
                  <a:srgbClr val="DB5535"/>
                </a:solidFill>
                <a:latin typeface="微软雅黑" pitchFamily="34" charset="-122"/>
                <a:ea typeface="微软雅黑" pitchFamily="34" charset="-122"/>
              </a:rPr>
              <a:t>层面：（研究方法的有效性问题）</a:t>
            </a:r>
            <a:endParaRPr lang="zh-CN" altLang="en-US" sz="2400" b="1" dirty="0">
              <a:solidFill>
                <a:srgbClr val="DB5535"/>
              </a:solidFill>
              <a:latin typeface="微软雅黑" pitchFamily="34" charset="-122"/>
              <a:ea typeface="微软雅黑" pitchFamily="34" charset="-122"/>
            </a:endParaRPr>
          </a:p>
        </p:txBody>
      </p:sp>
      <p:sp>
        <p:nvSpPr>
          <p:cNvPr id="10" name="矩形 9"/>
          <p:cNvSpPr/>
          <p:nvPr/>
        </p:nvSpPr>
        <p:spPr>
          <a:xfrm>
            <a:off x="1441102" y="4730018"/>
            <a:ext cx="7179917" cy="961289"/>
          </a:xfrm>
          <a:prstGeom prst="rect">
            <a:avLst/>
          </a:prstGeom>
        </p:spPr>
        <p:txBody>
          <a:bodyPr wrap="square">
            <a:spAutoFit/>
          </a:bodyPr>
          <a:lstStyle/>
          <a:p>
            <a:pPr>
              <a:lnSpc>
                <a:spcPct val="150000"/>
              </a:lnSpc>
            </a:pPr>
            <a:r>
              <a:rPr lang="zh-CN" altLang="zh-CN" sz="2000" b="1" dirty="0">
                <a:solidFill>
                  <a:srgbClr val="003366"/>
                </a:solidFill>
                <a:latin typeface="微软雅黑" pitchFamily="34" charset="-122"/>
                <a:ea typeface="微软雅黑" pitchFamily="34" charset="-122"/>
              </a:rPr>
              <a:t>问卷</a:t>
            </a:r>
            <a:r>
              <a:rPr lang="zh-CN" altLang="zh-CN" sz="2000" b="1" dirty="0" smtClean="0">
                <a:solidFill>
                  <a:srgbClr val="003366"/>
                </a:solidFill>
                <a:latin typeface="微软雅黑" pitchFamily="34" charset="-122"/>
                <a:ea typeface="微软雅黑" pitchFamily="34" charset="-122"/>
              </a:rPr>
              <a:t>设计的</a:t>
            </a:r>
            <a:r>
              <a:rPr lang="zh-CN" altLang="zh-CN" sz="2000" b="1" dirty="0">
                <a:solidFill>
                  <a:srgbClr val="003366"/>
                </a:solidFill>
                <a:latin typeface="微软雅黑" pitchFamily="34" charset="-122"/>
                <a:ea typeface="微软雅黑" pitchFamily="34" charset="-122"/>
              </a:rPr>
              <a:t>效度</a:t>
            </a:r>
            <a:r>
              <a:rPr lang="zh-CN" altLang="zh-CN" sz="2000" b="1" dirty="0">
                <a:solidFill>
                  <a:srgbClr val="003366"/>
                </a:solidFill>
                <a:latin typeface="微软雅黑" pitchFamily="34" charset="-122"/>
                <a:ea typeface="微软雅黑" pitchFamily="34" charset="-122"/>
              </a:rPr>
              <a:t>；</a:t>
            </a:r>
            <a:endParaRPr lang="en-US" altLang="zh-CN" sz="2000" b="1" dirty="0">
              <a:solidFill>
                <a:srgbClr val="003366"/>
              </a:solidFill>
              <a:latin typeface="微软雅黑" pitchFamily="34" charset="-122"/>
              <a:ea typeface="微软雅黑" pitchFamily="34" charset="-122"/>
            </a:endParaRPr>
          </a:p>
          <a:p>
            <a:pPr>
              <a:lnSpc>
                <a:spcPct val="150000"/>
              </a:lnSpc>
            </a:pPr>
            <a:r>
              <a:rPr lang="zh-CN" altLang="zh-CN" sz="2000" b="1" dirty="0" smtClean="0">
                <a:solidFill>
                  <a:srgbClr val="003366"/>
                </a:solidFill>
                <a:latin typeface="微软雅黑" pitchFamily="34" charset="-122"/>
                <a:ea typeface="微软雅黑" pitchFamily="34" charset="-122"/>
              </a:rPr>
              <a:t>自</a:t>
            </a:r>
            <a:r>
              <a:rPr lang="zh-CN" altLang="zh-CN" sz="2000" b="1" dirty="0">
                <a:solidFill>
                  <a:srgbClr val="003366"/>
                </a:solidFill>
                <a:latin typeface="微软雅黑" pitchFamily="34" charset="-122"/>
                <a:ea typeface="微软雅黑" pitchFamily="34" charset="-122"/>
              </a:rPr>
              <a:t>陈报告（</a:t>
            </a:r>
            <a:r>
              <a:rPr lang="en-US" altLang="zh-CN" sz="2000" b="1" dirty="0">
                <a:solidFill>
                  <a:srgbClr val="003366"/>
                </a:solidFill>
                <a:latin typeface="微软雅黑" pitchFamily="34" charset="-122"/>
                <a:ea typeface="微软雅黑" pitchFamily="34" charset="-122"/>
              </a:rPr>
              <a:t>self-reports</a:t>
            </a:r>
            <a:r>
              <a:rPr lang="zh-CN" altLang="zh-CN" sz="2000" b="1" dirty="0">
                <a:solidFill>
                  <a:srgbClr val="003366"/>
                </a:solidFill>
                <a:latin typeface="微软雅黑" pitchFamily="34" charset="-122"/>
                <a:ea typeface="微软雅黑" pitchFamily="34" charset="-122"/>
              </a:rPr>
              <a:t>）</a:t>
            </a:r>
            <a:r>
              <a:rPr lang="zh-CN" altLang="zh-CN" sz="2000" b="1" dirty="0" smtClean="0">
                <a:solidFill>
                  <a:srgbClr val="003366"/>
                </a:solidFill>
                <a:latin typeface="微软雅黑" pitchFamily="34" charset="-122"/>
                <a:ea typeface="微软雅黑" pitchFamily="34" charset="-122"/>
              </a:rPr>
              <a:t>有效性</a:t>
            </a:r>
            <a:endParaRPr lang="zh-CN" altLang="en-US" sz="2000" b="1" dirty="0">
              <a:solidFill>
                <a:srgbClr val="003366"/>
              </a:solidFill>
              <a:latin typeface="微软雅黑" pitchFamily="34" charset="-122"/>
              <a:ea typeface="微软雅黑" pitchFamily="34" charset="-122"/>
            </a:endParaRPr>
          </a:p>
        </p:txBody>
      </p:sp>
      <p:sp>
        <p:nvSpPr>
          <p:cNvPr id="11" name="矩形 10"/>
          <p:cNvSpPr/>
          <p:nvPr/>
        </p:nvSpPr>
        <p:spPr>
          <a:xfrm>
            <a:off x="1143000" y="5665721"/>
            <a:ext cx="7924800" cy="879856"/>
          </a:xfrm>
          <a:prstGeom prst="rect">
            <a:avLst/>
          </a:prstGeom>
        </p:spPr>
        <p:txBody>
          <a:bodyPr wrap="square">
            <a:spAutoFit/>
          </a:bodyPr>
          <a:lstStyle/>
          <a:p>
            <a:pPr indent="304800">
              <a:lnSpc>
                <a:spcPct val="150000"/>
              </a:lnSpc>
              <a:spcAft>
                <a:spcPts val="1000"/>
              </a:spcAft>
            </a:pPr>
            <a:r>
              <a:rPr lang="zh-CN" altLang="zh-CN" sz="2000" b="1" dirty="0">
                <a:solidFill>
                  <a:srgbClr val="003366"/>
                </a:solidFill>
                <a:latin typeface="微软雅黑" pitchFamily="34" charset="-122"/>
                <a:ea typeface="微软雅黑" pitchFamily="34" charset="-122"/>
              </a:rPr>
              <a:t>问卷调查</a:t>
            </a:r>
            <a:r>
              <a:rPr lang="zh-CN" altLang="en-US" sz="2000" b="1" dirty="0">
                <a:solidFill>
                  <a:srgbClr val="003366"/>
                </a:solidFill>
                <a:latin typeface="微软雅黑" pitchFamily="34" charset="-122"/>
                <a:ea typeface="微软雅黑" pitchFamily="34" charset="-122"/>
              </a:rPr>
              <a:t>的</a:t>
            </a:r>
            <a:r>
              <a:rPr lang="zh-CN" altLang="zh-CN" sz="2000" b="1" dirty="0">
                <a:solidFill>
                  <a:srgbClr val="003366"/>
                </a:solidFill>
                <a:latin typeface="微软雅黑" pitchFamily="34" charset="-122"/>
                <a:ea typeface="微软雅黑" pitchFamily="34" charset="-122"/>
              </a:rPr>
              <a:t>“天花板效应</a:t>
            </a:r>
            <a:r>
              <a:rPr lang="en-US" altLang="zh-CN" sz="2000" b="1" dirty="0">
                <a:solidFill>
                  <a:srgbClr val="003366"/>
                </a:solidFill>
                <a:latin typeface="微软雅黑" pitchFamily="34" charset="-122"/>
                <a:ea typeface="微软雅黑" pitchFamily="34" charset="-122"/>
              </a:rPr>
              <a:t>”</a:t>
            </a:r>
            <a:r>
              <a:rPr lang="zh-CN" altLang="zh-CN" sz="2000" b="1" dirty="0">
                <a:solidFill>
                  <a:srgbClr val="003366"/>
                </a:solidFill>
                <a:latin typeface="微软雅黑" pitchFamily="34" charset="-122"/>
                <a:ea typeface="微软雅黑" pitchFamily="34" charset="-122"/>
              </a:rPr>
              <a:t>和“地板效应”</a:t>
            </a:r>
            <a:r>
              <a:rPr lang="zh-CN" altLang="zh-CN" sz="1600" b="1" dirty="0">
                <a:solidFill>
                  <a:srgbClr val="003366"/>
                </a:solidFill>
                <a:latin typeface="微软雅黑" pitchFamily="34" charset="-122"/>
                <a:ea typeface="微软雅黑" pitchFamily="34" charset="-122"/>
              </a:rPr>
              <a:t>（</a:t>
            </a:r>
            <a:r>
              <a:rPr lang="en-US" altLang="zh-CN" sz="1600" b="1" dirty="0">
                <a:solidFill>
                  <a:srgbClr val="003366"/>
                </a:solidFill>
                <a:latin typeface="微软雅黑" pitchFamily="34" charset="-122"/>
                <a:ea typeface="微软雅黑" pitchFamily="34" charset="-122"/>
              </a:rPr>
              <a:t>floor-and-ceiling effects</a:t>
            </a:r>
            <a:r>
              <a:rPr lang="zh-CN" altLang="zh-CN" sz="1600" b="1" dirty="0">
                <a:solidFill>
                  <a:srgbClr val="003366"/>
                </a:solidFill>
                <a:latin typeface="微软雅黑" pitchFamily="34" charset="-122"/>
                <a:ea typeface="微软雅黑" pitchFamily="34" charset="-122"/>
              </a:rPr>
              <a:t>）。</a:t>
            </a:r>
            <a:endParaRPr lang="zh-CN" altLang="zh-CN" sz="16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145470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90120" y="2371124"/>
            <a:ext cx="6137189" cy="3370153"/>
          </a:xfrm>
          <a:prstGeom prst="rect">
            <a:avLst/>
          </a:prstGeom>
        </p:spPr>
        <p:txBody>
          <a:bodyPr wrap="square">
            <a:spAutoFit/>
          </a:bodyPr>
          <a:lstStyle/>
          <a:p>
            <a:pPr>
              <a:lnSpc>
                <a:spcPct val="150000"/>
              </a:lnSpc>
              <a:spcAft>
                <a:spcPts val="1800"/>
              </a:spcAft>
              <a:buClr>
                <a:srgbClr val="DD462F"/>
              </a:buClr>
            </a:pPr>
            <a:r>
              <a:rPr lang="zh-CN" altLang="en-US" sz="2800" b="1" dirty="0" smtClean="0">
                <a:solidFill>
                  <a:srgbClr val="003366"/>
                </a:solidFill>
                <a:latin typeface="微软雅黑" pitchFamily="34" charset="-122"/>
                <a:ea typeface="微软雅黑" pitchFamily="34" charset="-122"/>
              </a:rPr>
              <a:t>一、</a:t>
            </a:r>
            <a:r>
              <a:rPr lang="zh-CN" altLang="zh-CN" sz="2800" b="1" dirty="0" smtClean="0">
                <a:solidFill>
                  <a:srgbClr val="003366"/>
                </a:solidFill>
                <a:latin typeface="微软雅黑" pitchFamily="34" charset="-122"/>
                <a:ea typeface="微软雅黑" pitchFamily="34" charset="-122"/>
              </a:rPr>
              <a:t>创业率</a:t>
            </a:r>
            <a:r>
              <a:rPr lang="zh-CN" altLang="en-US" sz="2800" b="1" dirty="0" smtClean="0">
                <a:solidFill>
                  <a:srgbClr val="003366"/>
                </a:solidFill>
                <a:latin typeface="微软雅黑" pitchFamily="34" charset="-122"/>
                <a:ea typeface="微软雅黑" pitchFamily="34" charset="-122"/>
              </a:rPr>
              <a:t>评价</a:t>
            </a:r>
            <a:endParaRPr lang="en-US" altLang="zh-CN" sz="2800" b="1" dirty="0" smtClean="0">
              <a:solidFill>
                <a:srgbClr val="003366"/>
              </a:solidFill>
              <a:latin typeface="微软雅黑" pitchFamily="34" charset="-122"/>
              <a:ea typeface="微软雅黑" pitchFamily="34" charset="-122"/>
            </a:endParaRPr>
          </a:p>
          <a:p>
            <a:pPr>
              <a:lnSpc>
                <a:spcPct val="150000"/>
              </a:lnSpc>
              <a:spcAft>
                <a:spcPts val="1800"/>
              </a:spcAft>
              <a:buClr>
                <a:srgbClr val="DD462F"/>
              </a:buClr>
            </a:pPr>
            <a:r>
              <a:rPr lang="zh-CN" altLang="en-US" sz="2800" b="1" dirty="0" smtClean="0">
                <a:solidFill>
                  <a:srgbClr val="003366"/>
                </a:solidFill>
                <a:latin typeface="微软雅黑" pitchFamily="34" charset="-122"/>
                <a:ea typeface="微软雅黑" pitchFamily="34" charset="-122"/>
              </a:rPr>
              <a:t>二、</a:t>
            </a:r>
            <a:r>
              <a:rPr lang="zh-CN" altLang="zh-CN" sz="2800" b="1" dirty="0" smtClean="0">
                <a:solidFill>
                  <a:srgbClr val="003366"/>
                </a:solidFill>
                <a:latin typeface="微软雅黑" pitchFamily="34" charset="-122"/>
                <a:ea typeface="微软雅黑" pitchFamily="34" charset="-122"/>
              </a:rPr>
              <a:t>个体发展</a:t>
            </a:r>
            <a:r>
              <a:rPr lang="zh-CN" altLang="en-US" sz="2800" b="1" dirty="0" smtClean="0">
                <a:solidFill>
                  <a:srgbClr val="003366"/>
                </a:solidFill>
                <a:latin typeface="微软雅黑" pitchFamily="34" charset="-122"/>
                <a:ea typeface="微软雅黑" pitchFamily="34" charset="-122"/>
              </a:rPr>
              <a:t>水平评价</a:t>
            </a:r>
            <a:endParaRPr lang="zh-CN" altLang="en-US" sz="2800" b="1" dirty="0">
              <a:solidFill>
                <a:srgbClr val="003366"/>
              </a:solidFill>
              <a:latin typeface="微软雅黑" pitchFamily="34" charset="-122"/>
              <a:ea typeface="微软雅黑" pitchFamily="34" charset="-122"/>
            </a:endParaRPr>
          </a:p>
          <a:p>
            <a:pPr>
              <a:lnSpc>
                <a:spcPct val="150000"/>
              </a:lnSpc>
              <a:spcAft>
                <a:spcPts val="1800"/>
              </a:spcAft>
              <a:buClr>
                <a:srgbClr val="DD462F"/>
              </a:buClr>
            </a:pPr>
            <a:r>
              <a:rPr lang="zh-CN" altLang="en-US" sz="2800" b="1" dirty="0" smtClean="0">
                <a:solidFill>
                  <a:srgbClr val="003366"/>
                </a:solidFill>
                <a:latin typeface="微软雅黑" pitchFamily="34" charset="-122"/>
                <a:ea typeface="微软雅黑" pitchFamily="34" charset="-122"/>
              </a:rPr>
              <a:t>三、</a:t>
            </a:r>
            <a:r>
              <a:rPr lang="zh-CN" altLang="zh-CN" sz="2800" b="1" dirty="0" smtClean="0">
                <a:solidFill>
                  <a:srgbClr val="003366"/>
                </a:solidFill>
                <a:latin typeface="微软雅黑" pitchFamily="34" charset="-122"/>
                <a:ea typeface="微软雅黑" pitchFamily="34" charset="-122"/>
              </a:rPr>
              <a:t>纵向</a:t>
            </a:r>
            <a:r>
              <a:rPr lang="zh-CN" altLang="zh-CN" sz="2800" b="1" dirty="0">
                <a:solidFill>
                  <a:srgbClr val="003366"/>
                </a:solidFill>
                <a:latin typeface="微软雅黑" pitchFamily="34" charset="-122"/>
                <a:ea typeface="微软雅黑" pitchFamily="34" charset="-122"/>
              </a:rPr>
              <a:t>综合</a:t>
            </a:r>
            <a:r>
              <a:rPr lang="zh-CN" altLang="zh-CN" sz="2800" b="1" dirty="0" smtClean="0">
                <a:solidFill>
                  <a:srgbClr val="003366"/>
                </a:solidFill>
                <a:latin typeface="微软雅黑" pitchFamily="34" charset="-122"/>
                <a:ea typeface="微软雅黑" pitchFamily="34" charset="-122"/>
              </a:rPr>
              <a:t>评价</a:t>
            </a:r>
            <a:endParaRPr lang="en-US" altLang="zh-CN" sz="2800" b="1" dirty="0" smtClean="0">
              <a:solidFill>
                <a:srgbClr val="003366"/>
              </a:solidFill>
              <a:latin typeface="微软雅黑" pitchFamily="34" charset="-122"/>
              <a:ea typeface="微软雅黑" pitchFamily="34" charset="-122"/>
            </a:endParaRPr>
          </a:p>
          <a:p>
            <a:pPr>
              <a:lnSpc>
                <a:spcPct val="150000"/>
              </a:lnSpc>
              <a:spcAft>
                <a:spcPts val="1800"/>
              </a:spcAft>
              <a:buClr>
                <a:srgbClr val="DD462F"/>
              </a:buClr>
            </a:pPr>
            <a:r>
              <a:rPr lang="zh-CN" altLang="en-US" sz="2800" b="1" dirty="0" smtClean="0">
                <a:solidFill>
                  <a:srgbClr val="003366"/>
                </a:solidFill>
                <a:latin typeface="微软雅黑" pitchFamily="34" charset="-122"/>
                <a:ea typeface="微软雅黑" pitchFamily="34" charset="-122"/>
              </a:rPr>
              <a:t>四、发展趋势</a:t>
            </a:r>
            <a:endParaRPr lang="zh-CN" altLang="en-US" sz="2800" b="1" dirty="0">
              <a:solidFill>
                <a:srgbClr val="003366"/>
              </a:solidFill>
              <a:latin typeface="微软雅黑" pitchFamily="34" charset="-122"/>
              <a:ea typeface="微软雅黑" pitchFamily="34" charset="-122"/>
            </a:endParaRPr>
          </a:p>
        </p:txBody>
      </p:sp>
      <p:sp>
        <p:nvSpPr>
          <p:cNvPr id="5" name="文本框 4"/>
          <p:cNvSpPr txBox="1"/>
          <p:nvPr/>
        </p:nvSpPr>
        <p:spPr>
          <a:xfrm>
            <a:off x="0" y="1511628"/>
            <a:ext cx="9144000" cy="523220"/>
          </a:xfrm>
          <a:prstGeom prst="rect">
            <a:avLst/>
          </a:prstGeom>
          <a:noFill/>
        </p:spPr>
        <p:txBody>
          <a:bodyPr wrap="square">
            <a:spAutoFit/>
          </a:bodyPr>
          <a:lstStyle/>
          <a:p>
            <a:pPr algn="ctr" fontAlgn="auto">
              <a:spcBef>
                <a:spcPts val="0"/>
              </a:spcBef>
              <a:spcAft>
                <a:spcPts val="0"/>
              </a:spcAft>
              <a:defRPr/>
            </a:pPr>
            <a:r>
              <a:rPr lang="zh-CN" altLang="en-US" sz="2800" b="1" dirty="0">
                <a:solidFill>
                  <a:srgbClr val="DB553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创新创业教育评价的现状、问题与趋势</a:t>
            </a:r>
            <a:endParaRPr lang="zh-CN" altLang="en-US" sz="2800" dirty="0">
              <a:solidFill>
                <a:srgbClr val="DB553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三、纵向综合评价的现状、问题与趋势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充分认识大学生创新创业教育评价的特殊性</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（三）</a:t>
            </a:r>
            <a:r>
              <a:rPr lang="zh-CN" altLang="en-US" sz="2800" b="1" dirty="0">
                <a:solidFill>
                  <a:srgbClr val="003366"/>
                </a:solidFill>
                <a:latin typeface="微软雅黑" panose="020B0503020204020204" pitchFamily="34" charset="-122"/>
                <a:ea typeface="微软雅黑" panose="020B0503020204020204" pitchFamily="34" charset="-122"/>
              </a:rPr>
              <a:t>纵向综合评价</a:t>
            </a:r>
            <a:r>
              <a:rPr lang="zh-CN" altLang="en-US" sz="2800" b="1" dirty="0" smtClean="0">
                <a:solidFill>
                  <a:srgbClr val="003366"/>
                </a:solidFill>
                <a:latin typeface="微软雅黑" panose="020B0503020204020204" pitchFamily="34" charset="-122"/>
                <a:ea typeface="微软雅黑" panose="020B0503020204020204" pitchFamily="34" charset="-122"/>
              </a:rPr>
              <a:t>的趋势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240065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大学生</a:t>
            </a:r>
            <a:r>
              <a:rPr lang="zh-CN" altLang="en-US" sz="2000" b="1" dirty="0">
                <a:solidFill>
                  <a:srgbClr val="003366"/>
                </a:solidFill>
                <a:latin typeface="微软雅黑" pitchFamily="34" charset="-122"/>
                <a:ea typeface="微软雅黑" pitchFamily="34" charset="-122"/>
              </a:rPr>
              <a:t>创新创业教育评价的</a:t>
            </a:r>
            <a:r>
              <a:rPr lang="zh-CN" altLang="en-US" sz="2000" b="1" dirty="0" smtClean="0">
                <a:solidFill>
                  <a:srgbClr val="003366"/>
                </a:solidFill>
                <a:latin typeface="微软雅黑" pitchFamily="34" charset="-122"/>
                <a:ea typeface="微软雅黑" pitchFamily="34" charset="-122"/>
              </a:rPr>
              <a:t>特殊性在于</a:t>
            </a:r>
            <a:r>
              <a:rPr lang="zh-CN" altLang="zh-CN" sz="2000" b="1" dirty="0" smtClean="0">
                <a:solidFill>
                  <a:srgbClr val="DB5535"/>
                </a:solidFill>
                <a:latin typeface="微软雅黑" pitchFamily="34" charset="-122"/>
                <a:ea typeface="微软雅黑" pitchFamily="34" charset="-122"/>
              </a:rPr>
              <a:t>创业教育</a:t>
            </a:r>
            <a:r>
              <a:rPr lang="zh-CN" altLang="en-US" sz="2000" b="1" dirty="0" smtClean="0">
                <a:solidFill>
                  <a:srgbClr val="DB5535"/>
                </a:solidFill>
                <a:latin typeface="微软雅黑" pitchFamily="34" charset="-122"/>
                <a:ea typeface="微软雅黑" pitchFamily="34" charset="-122"/>
              </a:rPr>
              <a:t>与</a:t>
            </a:r>
            <a:r>
              <a:rPr lang="zh-CN" altLang="zh-CN" sz="2000" b="1" dirty="0" smtClean="0">
                <a:solidFill>
                  <a:srgbClr val="DB5535"/>
                </a:solidFill>
                <a:latin typeface="微软雅黑" pitchFamily="34" charset="-122"/>
                <a:ea typeface="微软雅黑" pitchFamily="34" charset="-122"/>
              </a:rPr>
              <a:t>创业行为</a:t>
            </a:r>
            <a:r>
              <a:rPr lang="zh-CN" altLang="en-US" sz="2000" b="1" dirty="0" smtClean="0">
                <a:solidFill>
                  <a:srgbClr val="DB5535"/>
                </a:solidFill>
                <a:latin typeface="微软雅黑" pitchFamily="34" charset="-122"/>
                <a:ea typeface="微软雅黑" pitchFamily="34" charset="-122"/>
              </a:rPr>
              <a:t>之间的</a:t>
            </a:r>
            <a:r>
              <a:rPr lang="zh-CN" altLang="zh-CN" sz="2000" b="1" dirty="0" smtClean="0">
                <a:solidFill>
                  <a:srgbClr val="DB5535"/>
                </a:solidFill>
                <a:latin typeface="微软雅黑" pitchFamily="34" charset="-122"/>
                <a:ea typeface="微软雅黑" pitchFamily="34" charset="-122"/>
              </a:rPr>
              <a:t>“时滞效应”</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zh-CN" altLang="en-US" sz="2000" b="1" dirty="0" smtClean="0">
                <a:solidFill>
                  <a:srgbClr val="003366"/>
                </a:solidFill>
                <a:latin typeface="微软雅黑" pitchFamily="34" charset="-122"/>
                <a:ea typeface="微软雅黑" pitchFamily="34" charset="-122"/>
              </a:rPr>
              <a:t>       计划</a:t>
            </a:r>
            <a:r>
              <a:rPr lang="zh-CN" altLang="en-US" sz="2000" b="1" dirty="0">
                <a:solidFill>
                  <a:srgbClr val="003366"/>
                </a:solidFill>
                <a:latin typeface="微软雅黑" pitchFamily="34" charset="-122"/>
                <a:ea typeface="微软雅黑" pitchFamily="34" charset="-122"/>
              </a:rPr>
              <a:t>行为理论在一定程度上可以测度从接受创业教育到真正产生创业行为的</a:t>
            </a:r>
            <a:r>
              <a:rPr lang="zh-CN" altLang="en-US" sz="2000" b="1" dirty="0" smtClean="0">
                <a:solidFill>
                  <a:srgbClr val="003366"/>
                </a:solidFill>
                <a:latin typeface="微软雅黑" pitchFamily="34" charset="-122"/>
                <a:ea typeface="微软雅黑" pitchFamily="34" charset="-122"/>
              </a:rPr>
              <a:t>关系，</a:t>
            </a:r>
            <a:r>
              <a:rPr lang="zh-CN" altLang="en-US" sz="2000" b="1" dirty="0" smtClean="0">
                <a:solidFill>
                  <a:srgbClr val="FF0000"/>
                </a:solidFill>
                <a:latin typeface="微软雅黑" pitchFamily="34" charset="-122"/>
                <a:ea typeface="微软雅黑" pitchFamily="34" charset="-122"/>
              </a:rPr>
              <a:t>为</a:t>
            </a:r>
            <a:r>
              <a:rPr lang="zh-CN" altLang="zh-CN" sz="2000" b="1" dirty="0" smtClean="0">
                <a:solidFill>
                  <a:srgbClr val="FF0000"/>
                </a:solidFill>
                <a:latin typeface="微软雅黑" pitchFamily="34" charset="-122"/>
                <a:ea typeface="微软雅黑" pitchFamily="34" charset="-122"/>
              </a:rPr>
              <a:t>兼顾</a:t>
            </a:r>
            <a:r>
              <a:rPr lang="zh-CN" altLang="zh-CN" sz="2000" b="1" dirty="0">
                <a:solidFill>
                  <a:srgbClr val="FF0000"/>
                </a:solidFill>
                <a:latin typeface="微软雅黑" pitchFamily="34" charset="-122"/>
                <a:ea typeface="微软雅黑" pitchFamily="34" charset="-122"/>
              </a:rPr>
              <a:t>长期评价与</a:t>
            </a:r>
            <a:r>
              <a:rPr lang="zh-CN" altLang="zh-CN" sz="2000" b="1" dirty="0">
                <a:solidFill>
                  <a:srgbClr val="FF0000"/>
                </a:solidFill>
                <a:latin typeface="微软雅黑" pitchFamily="34" charset="-122"/>
                <a:ea typeface="微软雅黑" pitchFamily="34" charset="-122"/>
              </a:rPr>
              <a:t>短期效果评价的评估方案提供理论支持</a:t>
            </a:r>
            <a:r>
              <a:rPr lang="zh-CN" altLang="zh-CN" sz="2000" b="1" dirty="0" smtClean="0">
                <a:solidFill>
                  <a:srgbClr val="FF0000"/>
                </a:solidFill>
                <a:latin typeface="微软雅黑" pitchFamily="34" charset="-122"/>
                <a:ea typeface="微软雅黑" pitchFamily="34" charset="-122"/>
              </a:rPr>
              <a:t>。</a:t>
            </a: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3267780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三、纵向综合评价的现状、问题与趋势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全面研究创新创业教育效果的评估标准</a:t>
            </a: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（三）</a:t>
            </a:r>
            <a:r>
              <a:rPr lang="zh-CN" altLang="en-US" sz="2800" b="1" dirty="0">
                <a:solidFill>
                  <a:srgbClr val="003366"/>
                </a:solidFill>
                <a:latin typeface="微软雅黑" panose="020B0503020204020204" pitchFamily="34" charset="-122"/>
                <a:ea typeface="微软雅黑" panose="020B0503020204020204" pitchFamily="34" charset="-122"/>
              </a:rPr>
              <a:t>纵向综合评价</a:t>
            </a:r>
            <a:r>
              <a:rPr lang="zh-CN" altLang="en-US" sz="2800" b="1" dirty="0" smtClean="0">
                <a:solidFill>
                  <a:srgbClr val="003366"/>
                </a:solidFill>
                <a:latin typeface="微软雅黑" panose="020B0503020204020204" pitchFamily="34" charset="-122"/>
                <a:ea typeface="微软雅黑" panose="020B0503020204020204" pitchFamily="34" charset="-122"/>
              </a:rPr>
              <a:t>的趋势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1015663"/>
          </a:xfrm>
          <a:prstGeom prst="rect">
            <a:avLst/>
          </a:prstGeom>
        </p:spPr>
        <p:txBody>
          <a:bodyPr wrap="square">
            <a:spAutoFit/>
          </a:bodyPr>
          <a:lstStyle/>
          <a:p>
            <a:r>
              <a:rPr lang="zh-CN" altLang="en-US" sz="2000" b="1" dirty="0" smtClean="0">
                <a:solidFill>
                  <a:srgbClr val="003366"/>
                </a:solidFill>
                <a:latin typeface="微软雅黑" pitchFamily="34" charset="-122"/>
                <a:ea typeface="微软雅黑" pitchFamily="34" charset="-122"/>
              </a:rPr>
              <a:t>       改变</a:t>
            </a:r>
            <a:r>
              <a:rPr lang="zh-CN" altLang="en-US" sz="2000" b="1" dirty="0">
                <a:solidFill>
                  <a:srgbClr val="003366"/>
                </a:solidFill>
                <a:latin typeface="微软雅黑" pitchFamily="34" charset="-122"/>
                <a:ea typeface="微软雅黑" pitchFamily="34" charset="-122"/>
              </a:rPr>
              <a:t>单纯以学习成绩来评价教育效果的方式</a:t>
            </a:r>
            <a:r>
              <a:rPr lang="zh-CN" altLang="en-US" sz="2000" b="1" dirty="0" smtClean="0">
                <a:solidFill>
                  <a:srgbClr val="003366"/>
                </a:solidFill>
                <a:latin typeface="微软雅黑" pitchFamily="34" charset="-122"/>
                <a:ea typeface="微软雅黑" pitchFamily="34" charset="-122"/>
              </a:rPr>
              <a:t>，探索包括</a:t>
            </a:r>
            <a:r>
              <a:rPr lang="zh-CN" altLang="en-US" sz="2000" b="1" dirty="0">
                <a:solidFill>
                  <a:srgbClr val="003366"/>
                </a:solidFill>
                <a:latin typeface="微软雅黑" pitchFamily="34" charset="-122"/>
                <a:ea typeface="微软雅黑" pitchFamily="34" charset="-122"/>
              </a:rPr>
              <a:t>学生创业参与率、</a:t>
            </a:r>
            <a:r>
              <a:rPr lang="zh-CN" altLang="en-US" sz="2000" b="1" dirty="0" smtClean="0">
                <a:solidFill>
                  <a:srgbClr val="003366"/>
                </a:solidFill>
                <a:latin typeface="微软雅黑" pitchFamily="34" charset="-122"/>
                <a:ea typeface="微软雅黑" pitchFamily="34" charset="-122"/>
              </a:rPr>
              <a:t>成功率</a:t>
            </a:r>
            <a:r>
              <a:rPr lang="zh-CN" altLang="en-US" sz="2000" b="1" dirty="0">
                <a:solidFill>
                  <a:srgbClr val="003366"/>
                </a:solidFill>
                <a:latin typeface="微软雅黑" pitchFamily="34" charset="-122"/>
                <a:ea typeface="微软雅黑" pitchFamily="34" charset="-122"/>
              </a:rPr>
              <a:t>、</a:t>
            </a:r>
            <a:r>
              <a:rPr lang="zh-CN" altLang="en-US" sz="2000" b="1" dirty="0" smtClean="0">
                <a:solidFill>
                  <a:srgbClr val="003366"/>
                </a:solidFill>
                <a:latin typeface="微软雅黑" pitchFamily="34" charset="-122"/>
                <a:ea typeface="微软雅黑" pitchFamily="34" charset="-122"/>
              </a:rPr>
              <a:t>岗位创新等指标在内的数量统计和质量</a:t>
            </a:r>
            <a:r>
              <a:rPr lang="zh-CN" altLang="en-US" sz="2000" b="1" dirty="0">
                <a:solidFill>
                  <a:srgbClr val="003366"/>
                </a:solidFill>
                <a:latin typeface="微软雅黑" pitchFamily="34" charset="-122"/>
                <a:ea typeface="微软雅黑" pitchFamily="34" charset="-122"/>
              </a:rPr>
              <a:t>评估的</a:t>
            </a:r>
            <a:r>
              <a:rPr lang="zh-CN" altLang="en-US" sz="2000" b="1" dirty="0" smtClean="0">
                <a:solidFill>
                  <a:srgbClr val="003366"/>
                </a:solidFill>
                <a:latin typeface="微软雅黑" pitchFamily="34" charset="-122"/>
                <a:ea typeface="微软雅黑" pitchFamily="34" charset="-122"/>
              </a:rPr>
              <a:t>科学评价</a:t>
            </a:r>
            <a:r>
              <a:rPr lang="zh-CN" altLang="en-US" sz="2000" b="1" dirty="0">
                <a:solidFill>
                  <a:srgbClr val="003366"/>
                </a:solidFill>
                <a:latin typeface="微软雅黑" pitchFamily="34" charset="-122"/>
                <a:ea typeface="微软雅黑" pitchFamily="34" charset="-122"/>
              </a:rPr>
              <a:t>标准体系。</a:t>
            </a:r>
          </a:p>
        </p:txBody>
      </p:sp>
      <p:sp>
        <p:nvSpPr>
          <p:cNvPr id="6" name="矩形 5"/>
          <p:cNvSpPr/>
          <p:nvPr/>
        </p:nvSpPr>
        <p:spPr>
          <a:xfrm>
            <a:off x="684213" y="392859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构建创新创业教育质量评价指标体系</a:t>
            </a:r>
          </a:p>
        </p:txBody>
      </p:sp>
      <p:sp>
        <p:nvSpPr>
          <p:cNvPr id="3" name="矩形 2"/>
          <p:cNvSpPr/>
          <p:nvPr/>
        </p:nvSpPr>
        <p:spPr>
          <a:xfrm>
            <a:off x="832022" y="4543890"/>
            <a:ext cx="7788998" cy="1477328"/>
          </a:xfrm>
          <a:prstGeom prst="rect">
            <a:avLst/>
          </a:prstGeom>
        </p:spPr>
        <p:txBody>
          <a:bodyPr wrap="square">
            <a:spAutoFit/>
          </a:bodyPr>
          <a:lstStyle/>
          <a:p>
            <a:pPr indent="304800">
              <a:spcBef>
                <a:spcPts val="1200"/>
              </a:spcBef>
            </a:pP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个体评价：</a:t>
            </a:r>
            <a:r>
              <a:rPr lang="zh-CN" altLang="zh-CN" sz="2000" b="1" dirty="0" smtClean="0">
                <a:solidFill>
                  <a:srgbClr val="003366"/>
                </a:solidFill>
                <a:latin typeface="微软雅黑" pitchFamily="34" charset="-122"/>
                <a:ea typeface="微软雅黑" pitchFamily="34" charset="-122"/>
              </a:rPr>
              <a:t>注重</a:t>
            </a:r>
            <a:r>
              <a:rPr lang="zh-CN" altLang="zh-CN" sz="2000" b="1" dirty="0">
                <a:solidFill>
                  <a:srgbClr val="003366"/>
                </a:solidFill>
                <a:latin typeface="微软雅黑" pitchFamily="34" charset="-122"/>
                <a:ea typeface="微软雅黑" pitchFamily="34" charset="-122"/>
              </a:rPr>
              <a:t>个体的指向行为的态度、主观规范、直觉行为</a:t>
            </a:r>
            <a:r>
              <a:rPr lang="zh-CN" altLang="zh-CN" sz="2000" b="1" dirty="0" smtClean="0">
                <a:solidFill>
                  <a:srgbClr val="003366"/>
                </a:solidFill>
                <a:latin typeface="微软雅黑" pitchFamily="34" charset="-122"/>
                <a:ea typeface="微软雅黑" pitchFamily="34" charset="-122"/>
              </a:rPr>
              <a:t>控制</a:t>
            </a:r>
            <a:r>
              <a:rPr lang="zh-CN" altLang="en-US" sz="2000" b="1" dirty="0" smtClean="0">
                <a:solidFill>
                  <a:srgbClr val="003366"/>
                </a:solidFill>
                <a:latin typeface="微软雅黑" pitchFamily="34" charset="-122"/>
                <a:ea typeface="微软雅黑" pitchFamily="34" charset="-122"/>
              </a:rPr>
              <a:t>这</a:t>
            </a:r>
            <a:r>
              <a:rPr lang="zh-CN" altLang="zh-CN" sz="2000" b="1" dirty="0" smtClean="0">
                <a:solidFill>
                  <a:srgbClr val="003366"/>
                </a:solidFill>
                <a:latin typeface="微软雅黑" pitchFamily="34" charset="-122"/>
                <a:ea typeface="微软雅黑" pitchFamily="34" charset="-122"/>
              </a:rPr>
              <a:t>三个</a:t>
            </a:r>
            <a:r>
              <a:rPr lang="zh-CN" altLang="en-US" sz="2000" b="1" dirty="0" smtClean="0">
                <a:solidFill>
                  <a:srgbClr val="003366"/>
                </a:solidFill>
                <a:latin typeface="微软雅黑" pitchFamily="34" charset="-122"/>
                <a:ea typeface="微软雅黑" pitchFamily="34" charset="-122"/>
              </a:rPr>
              <a:t>计划行为理论的</a:t>
            </a:r>
            <a:r>
              <a:rPr lang="zh-CN" altLang="zh-CN" sz="2000" b="1" dirty="0" smtClean="0">
                <a:solidFill>
                  <a:srgbClr val="003366"/>
                </a:solidFill>
                <a:latin typeface="微软雅黑" pitchFamily="34" charset="-122"/>
                <a:ea typeface="微软雅黑" pitchFamily="34" charset="-122"/>
              </a:rPr>
              <a:t>核心</a:t>
            </a:r>
            <a:r>
              <a:rPr lang="zh-CN" altLang="zh-CN" sz="2000" b="1" dirty="0">
                <a:solidFill>
                  <a:srgbClr val="003366"/>
                </a:solidFill>
                <a:latin typeface="微软雅黑" pitchFamily="34" charset="-122"/>
                <a:ea typeface="微软雅黑" pitchFamily="34" charset="-122"/>
              </a:rPr>
              <a:t>要素</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indent="304800">
              <a:spcBef>
                <a:spcPts val="1200"/>
              </a:spcBef>
            </a:pP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课程</a:t>
            </a:r>
            <a:r>
              <a:rPr lang="zh-CN" altLang="en-US" sz="2000" b="1" dirty="0">
                <a:solidFill>
                  <a:srgbClr val="DB5535"/>
                </a:solidFill>
                <a:latin typeface="微软雅黑" pitchFamily="34" charset="-122"/>
                <a:ea typeface="微软雅黑" pitchFamily="34" charset="-122"/>
              </a:rPr>
              <a:t>建设</a:t>
            </a:r>
            <a:r>
              <a:rPr lang="zh-CN" altLang="en-US" sz="2000" b="1" dirty="0" smtClean="0">
                <a:solidFill>
                  <a:srgbClr val="DB5535"/>
                </a:solidFill>
                <a:latin typeface="微软雅黑" pitchFamily="34" charset="-122"/>
                <a:ea typeface="微软雅黑" pitchFamily="34" charset="-122"/>
              </a:rPr>
              <a:t>：</a:t>
            </a:r>
            <a:r>
              <a:rPr lang="zh-CN" altLang="en-US" sz="2000" b="1" dirty="0">
                <a:solidFill>
                  <a:srgbClr val="003366"/>
                </a:solidFill>
                <a:latin typeface="微软雅黑" pitchFamily="34" charset="-122"/>
                <a:ea typeface="微软雅黑" pitchFamily="34" charset="-122"/>
              </a:rPr>
              <a:t>构建</a:t>
            </a:r>
            <a:r>
              <a:rPr lang="zh-CN" altLang="zh-CN" sz="2000" b="1" dirty="0">
                <a:solidFill>
                  <a:srgbClr val="003366"/>
                </a:solidFill>
                <a:latin typeface="微软雅黑" pitchFamily="34" charset="-122"/>
                <a:ea typeface="微软雅黑" pitchFamily="34" charset="-122"/>
              </a:rPr>
              <a:t>综</a:t>
            </a:r>
            <a:r>
              <a:rPr lang="zh-CN" altLang="zh-CN" sz="2000" b="1" dirty="0" smtClean="0">
                <a:solidFill>
                  <a:srgbClr val="003366"/>
                </a:solidFill>
                <a:latin typeface="微软雅黑" pitchFamily="34" charset="-122"/>
                <a:ea typeface="微软雅黑" pitchFamily="34" charset="-122"/>
              </a:rPr>
              <a:t>合</a:t>
            </a:r>
            <a:r>
              <a:rPr lang="zh-CN" altLang="zh-CN" sz="2000" b="1" dirty="0">
                <a:solidFill>
                  <a:srgbClr val="003366"/>
                </a:solidFill>
                <a:latin typeface="微软雅黑" pitchFamily="34" charset="-122"/>
                <a:ea typeface="微软雅黑" pitchFamily="34" charset="-122"/>
              </a:rPr>
              <a:t>评价与单项</a:t>
            </a:r>
            <a:r>
              <a:rPr lang="zh-CN" altLang="zh-CN" sz="2000" b="1" dirty="0" smtClean="0">
                <a:solidFill>
                  <a:srgbClr val="003366"/>
                </a:solidFill>
                <a:latin typeface="微软雅黑" pitchFamily="34" charset="-122"/>
                <a:ea typeface="微软雅黑" pitchFamily="34" charset="-122"/>
              </a:rPr>
              <a:t>评价</a:t>
            </a:r>
            <a:r>
              <a:rPr lang="zh-CN" altLang="en-US" sz="2000" b="1" dirty="0" smtClean="0">
                <a:solidFill>
                  <a:srgbClr val="003366"/>
                </a:solidFill>
                <a:latin typeface="微软雅黑" pitchFamily="34" charset="-122"/>
                <a:ea typeface="微软雅黑" pitchFamily="34" charset="-122"/>
              </a:rPr>
              <a:t>相结合的模块化评价指标体系</a:t>
            </a:r>
            <a:r>
              <a:rPr lang="zh-CN" altLang="zh-CN" sz="2000" b="1" dirty="0" smtClean="0">
                <a:solidFill>
                  <a:srgbClr val="003366"/>
                </a:solidFill>
                <a:latin typeface="微软雅黑" pitchFamily="34" charset="-122"/>
                <a:ea typeface="微软雅黑" pitchFamily="34" charset="-122"/>
              </a:rPr>
              <a:t>。</a:t>
            </a:r>
            <a:endParaRPr lang="zh-CN" altLang="zh-CN"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2220516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886760"/>
            <a:ext cx="9144000" cy="923330"/>
          </a:xfrm>
          <a:prstGeom prst="rect">
            <a:avLst/>
          </a:prstGeom>
        </p:spPr>
        <p:txBody>
          <a:bodyPr wrap="square">
            <a:spAutoFit/>
          </a:bodyPr>
          <a:lstStyle/>
          <a:p>
            <a:pPr algn="ctr">
              <a:lnSpc>
                <a:spcPct val="150000"/>
              </a:lnSpc>
              <a:spcAft>
                <a:spcPts val="1800"/>
              </a:spcAft>
              <a:buClr>
                <a:srgbClr val="DD462F"/>
              </a:buClr>
            </a:pPr>
            <a:r>
              <a:rPr lang="zh-CN" altLang="en-US" sz="3600" b="1" dirty="0">
                <a:solidFill>
                  <a:srgbClr val="003366"/>
                </a:solidFill>
                <a:latin typeface="微软雅黑" pitchFamily="34" charset="-122"/>
                <a:ea typeface="微软雅黑" pitchFamily="34" charset="-122"/>
              </a:rPr>
              <a:t>四</a:t>
            </a:r>
            <a:r>
              <a:rPr lang="zh-CN" altLang="en-US" sz="3600" b="1" dirty="0" smtClean="0">
                <a:solidFill>
                  <a:srgbClr val="003366"/>
                </a:solidFill>
                <a:latin typeface="微软雅黑" pitchFamily="34" charset="-122"/>
                <a:ea typeface="微软雅黑" pitchFamily="34" charset="-122"/>
              </a:rPr>
              <a:t>、发展趋势</a:t>
            </a:r>
            <a:endParaRPr lang="en-US" altLang="zh-CN" sz="3600" b="1" dirty="0">
              <a:solidFill>
                <a:srgbClr val="003366"/>
              </a:solidFill>
              <a:latin typeface="微软雅黑" pitchFamily="34" charset="-122"/>
              <a:ea typeface="微软雅黑" pitchFamily="34" charset="-122"/>
            </a:endParaRPr>
          </a:p>
        </p:txBody>
      </p:sp>
      <p:sp>
        <p:nvSpPr>
          <p:cNvPr id="5" name="文本框 4"/>
          <p:cNvSpPr txBox="1"/>
          <p:nvPr/>
        </p:nvSpPr>
        <p:spPr>
          <a:xfrm>
            <a:off x="0" y="233768"/>
            <a:ext cx="9144000" cy="523220"/>
          </a:xfrm>
          <a:prstGeom prst="rect">
            <a:avLst/>
          </a:prstGeom>
          <a:noFill/>
        </p:spPr>
        <p:txBody>
          <a:bodyPr wrap="square">
            <a:spAutoFit/>
          </a:bodyPr>
          <a:lstStyle/>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a:t>
            </a:r>
            <a:r>
              <a:rPr lang="zh-CN" altLang="en-US"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教育评价的</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现状、问题与趋势</a:t>
            </a:r>
            <a:endParaRPr lang="zh-CN" altLang="en-US"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459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创新创业教育的价值取向</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（一）建立正确的评价观</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332398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创新</a:t>
            </a:r>
            <a:r>
              <a:rPr lang="zh-CN" altLang="en-US" sz="2000" b="1" dirty="0">
                <a:solidFill>
                  <a:srgbClr val="DB5535"/>
                </a:solidFill>
                <a:latin typeface="微软雅黑" pitchFamily="34" charset="-122"/>
                <a:ea typeface="微软雅黑" pitchFamily="34" charset="-122"/>
              </a:rPr>
              <a:t>创业教育以培养创新创业型人才为</a:t>
            </a:r>
            <a:r>
              <a:rPr lang="zh-CN" altLang="en-US" sz="2000" b="1" dirty="0" smtClean="0">
                <a:solidFill>
                  <a:srgbClr val="DB5535"/>
                </a:solidFill>
                <a:latin typeface="微软雅黑" pitchFamily="34" charset="-122"/>
                <a:ea typeface="微软雅黑" pitchFamily="34" charset="-122"/>
              </a:rPr>
              <a:t>根本。</a:t>
            </a:r>
            <a:r>
              <a:rPr lang="zh-CN" altLang="en-US" sz="2000" b="1" dirty="0" smtClean="0">
                <a:solidFill>
                  <a:srgbClr val="003366"/>
                </a:solidFill>
                <a:latin typeface="微软雅黑" pitchFamily="34" charset="-122"/>
                <a:ea typeface="微软雅黑" pitchFamily="34" charset="-122"/>
              </a:rPr>
              <a:t>既要</a:t>
            </a:r>
            <a:r>
              <a:rPr lang="zh-CN" altLang="en-US" sz="2000" b="1" dirty="0">
                <a:solidFill>
                  <a:srgbClr val="003366"/>
                </a:solidFill>
                <a:latin typeface="微软雅黑" pitchFamily="34" charset="-122"/>
                <a:ea typeface="微软雅黑" pitchFamily="34" charset="-122"/>
              </a:rPr>
              <a:t>看到创新创业教育对于学生实际创业的促进和</a:t>
            </a:r>
            <a:r>
              <a:rPr lang="zh-CN" altLang="en-US" sz="2000" b="1" dirty="0" smtClean="0">
                <a:solidFill>
                  <a:srgbClr val="003366"/>
                </a:solidFill>
                <a:latin typeface="微软雅黑" pitchFamily="34" charset="-122"/>
                <a:ea typeface="微软雅黑" pitchFamily="34" charset="-122"/>
              </a:rPr>
              <a:t>帮助作用，</a:t>
            </a:r>
            <a:r>
              <a:rPr lang="zh-CN" altLang="en-US" sz="2000" b="1" dirty="0">
                <a:solidFill>
                  <a:srgbClr val="003366"/>
                </a:solidFill>
                <a:latin typeface="微软雅黑" pitchFamily="34" charset="-122"/>
                <a:ea typeface="微软雅黑" pitchFamily="34" charset="-122"/>
              </a:rPr>
              <a:t>也要看到创新创业</a:t>
            </a:r>
            <a:r>
              <a:rPr lang="zh-CN" altLang="en-US" sz="2000" b="1" dirty="0" smtClean="0">
                <a:solidFill>
                  <a:srgbClr val="003366"/>
                </a:solidFill>
                <a:latin typeface="微软雅黑" pitchFamily="34" charset="-122"/>
                <a:ea typeface="微软雅黑" pitchFamily="34" charset="-122"/>
              </a:rPr>
              <a:t>教育在培养</a:t>
            </a:r>
            <a:r>
              <a:rPr lang="zh-CN" altLang="en-US" sz="2000" b="1" dirty="0">
                <a:solidFill>
                  <a:srgbClr val="003366"/>
                </a:solidFill>
                <a:latin typeface="微软雅黑" pitchFamily="34" charset="-122"/>
                <a:ea typeface="微软雅黑" pitchFamily="34" charset="-122"/>
              </a:rPr>
              <a:t>学生形成的独特的思考和行动</a:t>
            </a:r>
            <a:r>
              <a:rPr lang="zh-CN" altLang="en-US" sz="2000" b="1" dirty="0" smtClean="0">
                <a:solidFill>
                  <a:srgbClr val="003366"/>
                </a:solidFill>
                <a:latin typeface="微软雅黑" pitchFamily="34" charset="-122"/>
                <a:ea typeface="微软雅黑" pitchFamily="34" charset="-122"/>
              </a:rPr>
              <a:t>方式的积极</a:t>
            </a:r>
            <a:r>
              <a:rPr lang="zh-CN" altLang="en-US" sz="2000" b="1" dirty="0">
                <a:solidFill>
                  <a:srgbClr val="003366"/>
                </a:solidFill>
                <a:latin typeface="微软雅黑" pitchFamily="34" charset="-122"/>
                <a:ea typeface="微软雅黑" pitchFamily="34" charset="-122"/>
              </a:rPr>
              <a:t>意义</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a:solidFill>
                  <a:srgbClr val="003366"/>
                </a:solidFill>
                <a:latin typeface="微软雅黑" pitchFamily="34" charset="-122"/>
                <a:ea typeface="微软雅黑" pitchFamily="34" charset="-122"/>
              </a:rPr>
              <a:t> </a:t>
            </a: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创新</a:t>
            </a:r>
            <a:r>
              <a:rPr lang="zh-CN" altLang="en-US" sz="2000" b="1" dirty="0">
                <a:solidFill>
                  <a:srgbClr val="003366"/>
                </a:solidFill>
                <a:latin typeface="微软雅黑" pitchFamily="34" charset="-122"/>
                <a:ea typeface="微软雅黑" pitchFamily="34" charset="-122"/>
              </a:rPr>
              <a:t>创业教育不仅</a:t>
            </a:r>
            <a:r>
              <a:rPr lang="zh-CN" altLang="en-US" sz="2000" b="1" dirty="0">
                <a:solidFill>
                  <a:srgbClr val="003366"/>
                </a:solidFill>
                <a:latin typeface="微软雅黑" pitchFamily="34" charset="-122"/>
                <a:ea typeface="微软雅黑" pitchFamily="34" charset="-122"/>
              </a:rPr>
              <a:t>适用于商业领域，而是广泛应用到任何人类事业中。从这个角度来评价创新创业教育，就超越了“技能培训”的</a:t>
            </a:r>
            <a:r>
              <a:rPr lang="zh-CN" altLang="en-US" sz="2000" b="1" dirty="0" smtClean="0">
                <a:solidFill>
                  <a:srgbClr val="003366"/>
                </a:solidFill>
                <a:latin typeface="微软雅黑" pitchFamily="34" charset="-122"/>
                <a:ea typeface="微软雅黑" pitchFamily="34" charset="-122"/>
              </a:rPr>
              <a:t>视角。</a:t>
            </a:r>
            <a:r>
              <a:rPr lang="zh-CN" altLang="en-US" sz="2000" b="1" dirty="0" smtClean="0">
                <a:solidFill>
                  <a:srgbClr val="DB5535"/>
                </a:solidFill>
                <a:latin typeface="微软雅黑" pitchFamily="34" charset="-122"/>
                <a:ea typeface="微软雅黑" pitchFamily="34" charset="-122"/>
              </a:rPr>
              <a:t>把</a:t>
            </a:r>
            <a:r>
              <a:rPr lang="zh-CN" altLang="en-US" sz="2000" b="1" dirty="0">
                <a:solidFill>
                  <a:srgbClr val="DB5535"/>
                </a:solidFill>
                <a:latin typeface="微软雅黑" pitchFamily="34" charset="-122"/>
                <a:ea typeface="微软雅黑" pitchFamily="34" charset="-122"/>
              </a:rPr>
              <a:t>创新创业教育作为一种教育的理念和模式来衡量，这就是正确的评价价值取向。</a:t>
            </a:r>
          </a:p>
        </p:txBody>
      </p:sp>
    </p:spTree>
    <p:extLst>
      <p:ext uri="{BB962C8B-B14F-4D97-AF65-F5344CB8AC3E}">
        <p14:creationId xmlns:p14="http://schemas.microsoft.com/office/powerpoint/2010/main" val="2872995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创新创业教育评价应该遵循三个基本原则</a:t>
            </a:r>
          </a:p>
        </p:txBody>
      </p:sp>
      <p:sp>
        <p:nvSpPr>
          <p:cNvPr id="2" name="矩形 1"/>
          <p:cNvSpPr/>
          <p:nvPr/>
        </p:nvSpPr>
        <p:spPr>
          <a:xfrm>
            <a:off x="761999" y="2584247"/>
            <a:ext cx="7607643" cy="2862322"/>
          </a:xfrm>
          <a:prstGeom prst="rect">
            <a:avLst/>
          </a:prstGeom>
        </p:spPr>
        <p:txBody>
          <a:bodyPr wrap="square">
            <a:spAutoFit/>
          </a:bodyPr>
          <a:lstStyle/>
          <a:p>
            <a:pPr>
              <a:lnSpc>
                <a:spcPct val="150000"/>
              </a:lnSpc>
            </a:pPr>
            <a:r>
              <a:rPr lang="zh-CN" altLang="en-US" sz="2000" b="1" dirty="0" smtClean="0">
                <a:solidFill>
                  <a:srgbClr val="DB5535"/>
                </a:solidFill>
                <a:latin typeface="微软雅黑" pitchFamily="34" charset="-122"/>
                <a:ea typeface="微软雅黑" pitchFamily="34" charset="-122"/>
              </a:rPr>
              <a:t>       过程性：</a:t>
            </a:r>
            <a:r>
              <a:rPr lang="zh-CN" altLang="en-US" sz="2000" b="1" dirty="0" smtClean="0">
                <a:solidFill>
                  <a:srgbClr val="003366"/>
                </a:solidFill>
                <a:latin typeface="微软雅黑" pitchFamily="34" charset="-122"/>
                <a:ea typeface="微软雅黑" pitchFamily="34" charset="-122"/>
              </a:rPr>
              <a:t>要</a:t>
            </a:r>
            <a:r>
              <a:rPr lang="zh-CN" altLang="en-US" sz="2000" b="1" dirty="0">
                <a:solidFill>
                  <a:srgbClr val="003366"/>
                </a:solidFill>
                <a:latin typeface="微软雅黑" pitchFamily="34" charset="-122"/>
                <a:ea typeface="微软雅黑" pitchFamily="34" charset="-122"/>
              </a:rPr>
              <a:t>准确把握高校创新创业教育的若干核心环节，将课程体系、模拟训练、市场体验、实操实创等环节进行全程</a:t>
            </a:r>
            <a:r>
              <a:rPr lang="zh-CN" altLang="en-US" sz="2000" b="1" dirty="0" smtClean="0">
                <a:solidFill>
                  <a:srgbClr val="003366"/>
                </a:solidFill>
                <a:latin typeface="微软雅黑" pitchFamily="34" charset="-122"/>
                <a:ea typeface="微软雅黑" pitchFamily="34" charset="-122"/>
              </a:rPr>
              <a:t>监测。</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zh-CN" altLang="en-US" sz="2000" b="1" dirty="0">
                <a:solidFill>
                  <a:srgbClr val="DB5535"/>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      长期性：</a:t>
            </a:r>
            <a:r>
              <a:rPr lang="zh-CN" altLang="zh-CN" sz="2000" b="1" dirty="0">
                <a:solidFill>
                  <a:srgbClr val="003366"/>
                </a:solidFill>
                <a:latin typeface="微软雅黑" pitchFamily="34" charset="-122"/>
                <a:ea typeface="微软雅黑" pitchFamily="34" charset="-122"/>
              </a:rPr>
              <a:t>创新创业教育的效果长期存在，动态呈现，需要关注学生的长期发展，注重对学生的跟踪评价，进行及时反馈</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smtClean="0">
                <a:solidFill>
                  <a:srgbClr val="DB5535"/>
                </a:solidFill>
                <a:latin typeface="微软雅黑" pitchFamily="34" charset="-122"/>
                <a:ea typeface="微软雅黑" pitchFamily="34" charset="-122"/>
              </a:rPr>
              <a:t>       </a:t>
            </a:r>
            <a:r>
              <a:rPr lang="zh-CN" altLang="zh-CN" sz="2000" b="1" dirty="0" smtClean="0">
                <a:solidFill>
                  <a:srgbClr val="DB5535"/>
                </a:solidFill>
                <a:latin typeface="微软雅黑" pitchFamily="34" charset="-122"/>
                <a:ea typeface="微软雅黑" pitchFamily="34" charset="-122"/>
              </a:rPr>
              <a:t>多重性</a:t>
            </a:r>
            <a:r>
              <a:rPr lang="zh-CN" altLang="en-US" sz="2000" b="1" dirty="0" smtClean="0">
                <a:solidFill>
                  <a:srgbClr val="DB5535"/>
                </a:solidFill>
                <a:latin typeface="微软雅黑" pitchFamily="34" charset="-122"/>
                <a:ea typeface="微软雅黑" pitchFamily="34" charset="-122"/>
              </a:rPr>
              <a:t>：</a:t>
            </a:r>
            <a:r>
              <a:rPr lang="zh-CN" altLang="zh-CN" sz="2000" b="1" dirty="0">
                <a:solidFill>
                  <a:srgbClr val="003366"/>
                </a:solidFill>
                <a:latin typeface="微软雅黑" pitchFamily="34" charset="-122"/>
                <a:ea typeface="微软雅黑" pitchFamily="34" charset="-122"/>
              </a:rPr>
              <a:t>要将教育效果与学校办学特色、人才培养目标和学生</a:t>
            </a:r>
            <a:r>
              <a:rPr lang="zh-CN" altLang="zh-CN" sz="2000" b="1" dirty="0" smtClean="0">
                <a:solidFill>
                  <a:srgbClr val="003366"/>
                </a:solidFill>
                <a:latin typeface="微软雅黑" pitchFamily="34" charset="-122"/>
                <a:ea typeface="微软雅黑" pitchFamily="34" charset="-122"/>
              </a:rPr>
              <a:t>个体等</a:t>
            </a:r>
            <a:r>
              <a:rPr lang="zh-CN" altLang="zh-CN" sz="2000" b="1" dirty="0">
                <a:solidFill>
                  <a:srgbClr val="003366"/>
                </a:solidFill>
                <a:latin typeface="微软雅黑" pitchFamily="34" charset="-122"/>
                <a:ea typeface="微软雅黑" pitchFamily="34" charset="-122"/>
              </a:rPr>
              <a:t>多个维度统筹考量，不能用唯一标准衡量。</a:t>
            </a: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4148869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必须确立全新、科学、全面的</a:t>
            </a:r>
            <a:r>
              <a:rPr lang="zh-CN" altLang="en-US" sz="2400" b="1" dirty="0" smtClean="0">
                <a:solidFill>
                  <a:srgbClr val="C00000"/>
                </a:solidFill>
                <a:latin typeface="微软雅黑" pitchFamily="34" charset="-122"/>
                <a:ea typeface="微软雅黑" pitchFamily="34" charset="-122"/>
              </a:rPr>
              <a:t>质量标准</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（二）制定科学的质量标准</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332398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高校</a:t>
            </a:r>
            <a:r>
              <a:rPr lang="zh-CN" altLang="en-US" sz="2000" b="1" dirty="0">
                <a:solidFill>
                  <a:srgbClr val="003366"/>
                </a:solidFill>
                <a:latin typeface="微软雅黑" pitchFamily="34" charset="-122"/>
                <a:ea typeface="微软雅黑" pitchFamily="34" charset="-122"/>
              </a:rPr>
              <a:t>创新创业教育具有突出的实践性特征</a:t>
            </a:r>
            <a:r>
              <a:rPr lang="zh-CN" altLang="en-US" sz="2000" b="1" dirty="0" smtClean="0">
                <a:solidFill>
                  <a:srgbClr val="003366"/>
                </a:solidFill>
                <a:latin typeface="微软雅黑" pitchFamily="34" charset="-122"/>
                <a:ea typeface="微软雅黑" pitchFamily="34" charset="-122"/>
              </a:rPr>
              <a:t>，要强化理论</a:t>
            </a:r>
            <a:r>
              <a:rPr lang="zh-CN" altLang="en-US" sz="2000" b="1" dirty="0">
                <a:solidFill>
                  <a:srgbClr val="003366"/>
                </a:solidFill>
                <a:latin typeface="微软雅黑" pitchFamily="34" charset="-122"/>
                <a:ea typeface="微软雅黑" pitchFamily="34" charset="-122"/>
              </a:rPr>
              <a:t>与实践的紧密结合</a:t>
            </a:r>
            <a:r>
              <a:rPr lang="zh-CN" altLang="en-US" sz="2000" b="1" dirty="0" smtClean="0">
                <a:solidFill>
                  <a:srgbClr val="003366"/>
                </a:solidFill>
                <a:latin typeface="微软雅黑" pitchFamily="34" charset="-122"/>
                <a:ea typeface="微软雅黑" pitchFamily="34" charset="-122"/>
              </a:rPr>
              <a:t>，采用“做中学”的实践教学方法，并</a:t>
            </a:r>
            <a:r>
              <a:rPr lang="zh-CN" altLang="en-US" sz="2000" b="1" dirty="0" smtClean="0">
                <a:solidFill>
                  <a:srgbClr val="003366"/>
                </a:solidFill>
                <a:latin typeface="微软雅黑" pitchFamily="34" charset="-122"/>
                <a:ea typeface="微软雅黑" pitchFamily="34" charset="-122"/>
              </a:rPr>
              <a:t>采取</a:t>
            </a:r>
            <a:r>
              <a:rPr lang="zh-CN" altLang="en-US" sz="2000" b="1" dirty="0">
                <a:solidFill>
                  <a:srgbClr val="003366"/>
                </a:solidFill>
                <a:latin typeface="微软雅黑" pitchFamily="34" charset="-122"/>
                <a:ea typeface="微软雅黑" pitchFamily="34" charset="-122"/>
              </a:rPr>
              <a:t>与之相匹配的评价方法</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a:solidFill>
                  <a:srgbClr val="003366"/>
                </a:solidFill>
                <a:latin typeface="微软雅黑" pitchFamily="34" charset="-122"/>
                <a:ea typeface="微软雅黑" pitchFamily="34" charset="-122"/>
              </a:rPr>
              <a:t> </a:t>
            </a:r>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完备</a:t>
            </a:r>
            <a:r>
              <a:rPr lang="zh-CN" altLang="zh-CN" sz="2000" b="1" dirty="0">
                <a:solidFill>
                  <a:srgbClr val="003366"/>
                </a:solidFill>
                <a:latin typeface="微软雅黑" pitchFamily="34" charset="-122"/>
                <a:ea typeface="微软雅黑" pitchFamily="34" charset="-122"/>
              </a:rPr>
              <a:t>的创新创业教育质量指标，既要包括个体的主动学习精神和终身学习理念，也应涵盖个体意识、个性、能力、知识等方面内容，还应包括个体参加创业实践等内容。</a:t>
            </a:r>
          </a:p>
          <a:p>
            <a:pPr>
              <a:lnSpc>
                <a:spcPct val="150000"/>
              </a:lnSpc>
            </a:pP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407743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创业教育的“短期指标”和“长期指标”</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（三）正确选择评价的时点与内容</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240065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不同</a:t>
            </a:r>
            <a:r>
              <a:rPr lang="zh-CN" altLang="en-US" sz="2000" b="1" dirty="0">
                <a:solidFill>
                  <a:srgbClr val="003366"/>
                </a:solidFill>
                <a:latin typeface="微软雅黑" pitchFamily="34" charset="-122"/>
                <a:ea typeface="微软雅黑" pitchFamily="34" charset="-122"/>
              </a:rPr>
              <a:t>时间段的创业培训项目</a:t>
            </a:r>
            <a:r>
              <a:rPr lang="zh-CN" altLang="en-US" sz="2000" b="1" dirty="0" smtClean="0">
                <a:solidFill>
                  <a:srgbClr val="003366"/>
                </a:solidFill>
                <a:latin typeface="微软雅黑" pitchFamily="34" charset="-122"/>
                <a:ea typeface="微软雅黑" pitchFamily="34" charset="-122"/>
              </a:rPr>
              <a:t>应以不同</a:t>
            </a:r>
            <a:r>
              <a:rPr lang="zh-CN" altLang="en-US" sz="2000" b="1" dirty="0">
                <a:solidFill>
                  <a:srgbClr val="003366"/>
                </a:solidFill>
                <a:latin typeface="微软雅黑" pitchFamily="34" charset="-122"/>
                <a:ea typeface="微软雅黑" pitchFamily="34" charset="-122"/>
              </a:rPr>
              <a:t>评价指标</a:t>
            </a:r>
            <a:r>
              <a:rPr lang="zh-CN" altLang="en-US" sz="2000" b="1" dirty="0" smtClean="0">
                <a:solidFill>
                  <a:srgbClr val="003366"/>
                </a:solidFill>
                <a:latin typeface="微软雅黑" pitchFamily="34" charset="-122"/>
                <a:ea typeface="微软雅黑" pitchFamily="34" charset="-122"/>
              </a:rPr>
              <a:t>体系来评价。</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a:solidFill>
                  <a:srgbClr val="003366"/>
                </a:solidFill>
                <a:latin typeface="微软雅黑" pitchFamily="34" charset="-122"/>
                <a:ea typeface="微软雅黑" pitchFamily="34" charset="-122"/>
              </a:rPr>
              <a:t> </a:t>
            </a: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短期指标：</a:t>
            </a:r>
            <a:r>
              <a:rPr lang="zh-CN" altLang="en-US" sz="2000" b="1" dirty="0" smtClean="0">
                <a:solidFill>
                  <a:srgbClr val="003366"/>
                </a:solidFill>
                <a:latin typeface="微软雅黑" pitchFamily="34" charset="-122"/>
                <a:ea typeface="微软雅黑" pitchFamily="34" charset="-122"/>
              </a:rPr>
              <a:t>在</a:t>
            </a:r>
            <a:r>
              <a:rPr lang="zh-CN" altLang="en-US" sz="2000" b="1" dirty="0">
                <a:solidFill>
                  <a:srgbClr val="003366"/>
                </a:solidFill>
                <a:latin typeface="微软雅黑" pitchFamily="34" charset="-122"/>
                <a:ea typeface="微软雅黑" pitchFamily="34" charset="-122"/>
              </a:rPr>
              <a:t>创业教育项目刚刚结束时，用行动意向、知识和技能的获得和创业自我诊断能力的发展等指标来评价</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a:p>
            <a:pPr>
              <a:lnSpc>
                <a:spcPct val="150000"/>
              </a:lnSpc>
            </a:pPr>
            <a:r>
              <a:rPr lang="en-US" altLang="zh-CN" sz="2000" b="1" dirty="0">
                <a:solidFill>
                  <a:srgbClr val="003366"/>
                </a:solidFill>
                <a:latin typeface="微软雅黑" pitchFamily="34" charset="-122"/>
                <a:ea typeface="微软雅黑" pitchFamily="34" charset="-122"/>
              </a:rPr>
              <a:t> </a:t>
            </a: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长期指标：</a:t>
            </a:r>
            <a:r>
              <a:rPr lang="zh-CN" altLang="en-US" sz="2000" b="1" dirty="0" smtClean="0">
                <a:solidFill>
                  <a:srgbClr val="003366"/>
                </a:solidFill>
                <a:latin typeface="微软雅黑" pitchFamily="34" charset="-122"/>
                <a:ea typeface="微软雅黑" pitchFamily="34" charset="-122"/>
              </a:rPr>
              <a:t>在</a:t>
            </a:r>
            <a:r>
              <a:rPr lang="zh-CN" altLang="en-US" sz="2000" b="1" dirty="0">
                <a:solidFill>
                  <a:srgbClr val="003366"/>
                </a:solidFill>
                <a:latin typeface="微软雅黑" pitchFamily="34" charset="-122"/>
                <a:ea typeface="微软雅黑" pitchFamily="34" charset="-122"/>
              </a:rPr>
              <a:t>创业教育项目结束</a:t>
            </a:r>
            <a:r>
              <a:rPr lang="en-US" altLang="zh-CN" sz="2000" b="1" dirty="0">
                <a:solidFill>
                  <a:srgbClr val="003366"/>
                </a:solidFill>
                <a:latin typeface="微软雅黑" pitchFamily="34" charset="-122"/>
                <a:ea typeface="微软雅黑" pitchFamily="34" charset="-122"/>
              </a:rPr>
              <a:t>10</a:t>
            </a:r>
            <a:r>
              <a:rPr lang="zh-CN" altLang="en-US" sz="2000" b="1" dirty="0">
                <a:solidFill>
                  <a:srgbClr val="003366"/>
                </a:solidFill>
                <a:latin typeface="微软雅黑" pitchFamily="34" charset="-122"/>
                <a:ea typeface="微软雅黑" pitchFamily="34" charset="-122"/>
              </a:rPr>
              <a:t>年后来考察其效果</a:t>
            </a:r>
            <a:r>
              <a:rPr lang="zh-CN" altLang="en-US" sz="2000" b="1" dirty="0" smtClean="0">
                <a:solidFill>
                  <a:srgbClr val="003366"/>
                </a:solidFill>
                <a:latin typeface="微软雅黑" pitchFamily="34" charset="-122"/>
                <a:ea typeface="微软雅黑" pitchFamily="34" charset="-122"/>
              </a:rPr>
              <a:t>，用</a:t>
            </a:r>
            <a:r>
              <a:rPr lang="zh-CN" altLang="en-US" sz="2000" b="1" dirty="0">
                <a:solidFill>
                  <a:srgbClr val="003366"/>
                </a:solidFill>
                <a:latin typeface="微软雅黑" pitchFamily="34" charset="-122"/>
                <a:ea typeface="微软雅黑" pitchFamily="34" charset="-122"/>
              </a:rPr>
              <a:t>对经济和社会的贡献、商业表现和工作满意度水平来测量</a:t>
            </a:r>
            <a:r>
              <a:rPr lang="zh-CN" altLang="en-US"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p:txBody>
      </p:sp>
      <p:sp>
        <p:nvSpPr>
          <p:cNvPr id="14" name="MH_SubTitle_1"/>
          <p:cNvSpPr/>
          <p:nvPr>
            <p:custDataLst>
              <p:tags r:id="rId1"/>
            </p:custDataLst>
          </p:nvPr>
        </p:nvSpPr>
        <p:spPr>
          <a:xfrm>
            <a:off x="1611313" y="5563731"/>
            <a:ext cx="812800" cy="40322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学习期间</a:t>
            </a:r>
            <a:endParaRPr lang="zh-CN" altLang="en-US" sz="1200" b="1" dirty="0">
              <a:solidFill>
                <a:srgbClr val="FFFFFF"/>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5" name="MH_SubTitle_3"/>
          <p:cNvSpPr/>
          <p:nvPr>
            <p:custDataLst>
              <p:tags r:id="rId2"/>
            </p:custDataLst>
          </p:nvPr>
        </p:nvSpPr>
        <p:spPr>
          <a:xfrm>
            <a:off x="4203700" y="5563731"/>
            <a:ext cx="812800" cy="40322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5</a:t>
            </a:r>
            <a:r>
              <a:rPr lang="zh-CN" altLang="en-US"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年内</a:t>
            </a:r>
            <a:endParaRPr lang="zh-CN" altLang="en-US" sz="1200" b="1" dirty="0">
              <a:solidFill>
                <a:srgbClr val="FFFFFF"/>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6" name="MH_SubTitle_5"/>
          <p:cNvSpPr/>
          <p:nvPr>
            <p:custDataLst>
              <p:tags r:id="rId3"/>
            </p:custDataLst>
          </p:nvPr>
        </p:nvSpPr>
        <p:spPr>
          <a:xfrm>
            <a:off x="6797675" y="5563731"/>
            <a:ext cx="812800" cy="40322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10</a:t>
            </a:r>
            <a:r>
              <a:rPr lang="zh-CN" altLang="en-US"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年后</a:t>
            </a:r>
            <a:endParaRPr lang="zh-CN" altLang="en-US" sz="1200" b="1" dirty="0">
              <a:solidFill>
                <a:srgbClr val="FFFFFF"/>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7" name="MH_SubTitle_2"/>
          <p:cNvSpPr/>
          <p:nvPr>
            <p:custDataLst>
              <p:tags r:id="rId4"/>
            </p:custDataLst>
          </p:nvPr>
        </p:nvSpPr>
        <p:spPr>
          <a:xfrm>
            <a:off x="2908300" y="5944731"/>
            <a:ext cx="812800" cy="401637"/>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学业结束</a:t>
            </a:r>
            <a:endParaRPr lang="zh-CN" altLang="en-US" sz="1200" b="1" dirty="0">
              <a:solidFill>
                <a:srgbClr val="FFFFFF"/>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MH_SubTitle_4"/>
          <p:cNvSpPr/>
          <p:nvPr>
            <p:custDataLst>
              <p:tags r:id="rId5"/>
            </p:custDataLst>
          </p:nvPr>
        </p:nvSpPr>
        <p:spPr>
          <a:xfrm>
            <a:off x="5500688" y="5944731"/>
            <a:ext cx="812800" cy="401637"/>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5-10</a:t>
            </a:r>
            <a:r>
              <a:rPr lang="zh-CN" altLang="en-US" sz="1200" b="1" dirty="0" smtClean="0">
                <a:solidFill>
                  <a:srgbClr val="FFFFFF"/>
                </a:solidFill>
                <a:latin typeface="微软雅黑" panose="020B0503020204020204" pitchFamily="34" charset="-122"/>
                <a:ea typeface="微软雅黑" panose="020B0503020204020204" pitchFamily="34" charset="-122"/>
                <a:cs typeface="Verdana" panose="020B0604030504040204" pitchFamily="34" charset="0"/>
              </a:rPr>
              <a:t>年</a:t>
            </a:r>
            <a:endParaRPr lang="zh-CN" altLang="en-US" sz="1200" b="1" dirty="0">
              <a:solidFill>
                <a:srgbClr val="FFFFFF"/>
              </a:solidFill>
              <a:latin typeface="微软雅黑" panose="020B0503020204020204" pitchFamily="34" charset="-122"/>
              <a:ea typeface="微软雅黑" panose="020B0503020204020204" pitchFamily="34" charset="-122"/>
              <a:cs typeface="Verdana" panose="020B0604030504040204" pitchFamily="34" charset="0"/>
            </a:endParaRPr>
          </a:p>
        </p:txBody>
      </p:sp>
      <p:cxnSp>
        <p:nvCxnSpPr>
          <p:cNvPr id="12" name="MH_Other_1"/>
          <p:cNvCxnSpPr/>
          <p:nvPr>
            <p:custDataLst>
              <p:tags r:id="rId6"/>
            </p:custDataLst>
          </p:nvPr>
        </p:nvCxnSpPr>
        <p:spPr>
          <a:xfrm>
            <a:off x="-1588" y="5954256"/>
            <a:ext cx="9144001" cy="0"/>
          </a:xfrm>
          <a:prstGeom prst="line">
            <a:avLst/>
          </a:prstGeom>
          <a:ln w="22225">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81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评价的取向由经济效应转向个人效能</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（四）科学把握发展趋势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2" name="矩形 1"/>
          <p:cNvSpPr/>
          <p:nvPr/>
        </p:nvSpPr>
        <p:spPr>
          <a:xfrm>
            <a:off x="761999" y="2584247"/>
            <a:ext cx="7607643" cy="240065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由于</a:t>
            </a:r>
            <a:r>
              <a:rPr lang="zh-CN" altLang="en-US" sz="2000" b="1" dirty="0">
                <a:solidFill>
                  <a:srgbClr val="003366"/>
                </a:solidFill>
                <a:latin typeface="微软雅黑" pitchFamily="34" charset="-122"/>
                <a:ea typeface="微软雅黑" pitchFamily="34" charset="-122"/>
              </a:rPr>
              <a:t>创业教育效果的时滞性</a:t>
            </a:r>
            <a:r>
              <a:rPr lang="zh-CN" altLang="en-US" sz="2000" b="1" dirty="0" smtClean="0">
                <a:solidFill>
                  <a:srgbClr val="003366"/>
                </a:solidFill>
                <a:latin typeface="微软雅黑" pitchFamily="34" charset="-122"/>
                <a:ea typeface="微软雅黑" pitchFamily="34" charset="-122"/>
              </a:rPr>
              <a:t>，</a:t>
            </a:r>
            <a:r>
              <a:rPr lang="zh-CN" altLang="en-US" sz="2000" b="1" dirty="0">
                <a:solidFill>
                  <a:srgbClr val="003366"/>
                </a:solidFill>
                <a:latin typeface="微软雅黑" pitchFamily="34" charset="-122"/>
                <a:ea typeface="微软雅黑" pitchFamily="34" charset="-122"/>
              </a:rPr>
              <a:t>学界</a:t>
            </a:r>
            <a:r>
              <a:rPr lang="zh-CN" altLang="en-US" sz="2000" b="1" dirty="0" smtClean="0">
                <a:solidFill>
                  <a:srgbClr val="003366"/>
                </a:solidFill>
                <a:latin typeface="微软雅黑" pitchFamily="34" charset="-122"/>
                <a:ea typeface="微软雅黑" pitchFamily="34" charset="-122"/>
              </a:rPr>
              <a:t>认识</a:t>
            </a:r>
            <a:r>
              <a:rPr lang="zh-CN" altLang="en-US" sz="2000" b="1" dirty="0">
                <a:solidFill>
                  <a:srgbClr val="003366"/>
                </a:solidFill>
                <a:latin typeface="微软雅黑" pitchFamily="34" charset="-122"/>
                <a:ea typeface="微软雅黑" pitchFamily="34" charset="-122"/>
              </a:rPr>
              <a:t>到在宏观经济层面上利用创办的企业数量和创造的就业岗位数量等数字作为评价创业教育的标准不科学 </a:t>
            </a:r>
            <a:r>
              <a:rPr lang="zh-CN" altLang="en-US" sz="2000" b="1" dirty="0" smtClean="0">
                <a:solidFill>
                  <a:srgbClr val="003366"/>
                </a:solidFill>
                <a:latin typeface="微软雅黑" pitchFamily="34" charset="-122"/>
                <a:ea typeface="微软雅黑" pitchFamily="34" charset="-122"/>
              </a:rPr>
              <a:t>，因此</a:t>
            </a:r>
            <a:r>
              <a:rPr lang="zh-CN" altLang="en-US" sz="2000" b="1" dirty="0" smtClean="0">
                <a:solidFill>
                  <a:srgbClr val="003366"/>
                </a:solidFill>
                <a:latin typeface="微软雅黑" pitchFamily="34" charset="-122"/>
                <a:ea typeface="微软雅黑" pitchFamily="34" charset="-122"/>
              </a:rPr>
              <a:t>评价取向</a:t>
            </a:r>
            <a:r>
              <a:rPr lang="zh-CN" altLang="en-US" sz="2000" b="1" dirty="0" smtClean="0">
                <a:solidFill>
                  <a:srgbClr val="003366"/>
                </a:solidFill>
                <a:latin typeface="微软雅黑" pitchFamily="34" charset="-122"/>
                <a:ea typeface="微软雅黑" pitchFamily="34" charset="-122"/>
              </a:rPr>
              <a:t>逐渐由</a:t>
            </a:r>
            <a:r>
              <a:rPr lang="zh-CN" altLang="en-US" sz="2000" b="1" dirty="0">
                <a:solidFill>
                  <a:srgbClr val="003366"/>
                </a:solidFill>
                <a:latin typeface="微软雅黑" pitchFamily="34" charset="-122"/>
                <a:ea typeface="微软雅黑" pitchFamily="34" charset="-122"/>
              </a:rPr>
              <a:t>经济效应转向个人效能</a:t>
            </a:r>
            <a:r>
              <a:rPr lang="zh-CN" altLang="en-US" sz="2000" b="1" dirty="0">
                <a:solidFill>
                  <a:srgbClr val="003366"/>
                </a:solidFill>
                <a:latin typeface="微软雅黑" pitchFamily="34" charset="-122"/>
                <a:ea typeface="微软雅黑" pitchFamily="34" charset="-122"/>
              </a:rPr>
              <a:t>，自我效能评价方法、认知方法和行为方法成为近年来创业教育评价的</a:t>
            </a:r>
            <a:r>
              <a:rPr lang="zh-CN" altLang="en-US" sz="2000" b="1" dirty="0" smtClean="0">
                <a:solidFill>
                  <a:srgbClr val="003366"/>
                </a:solidFill>
                <a:latin typeface="微软雅黑" pitchFamily="34" charset="-122"/>
                <a:ea typeface="微软雅黑" pitchFamily="34" charset="-122"/>
              </a:rPr>
              <a:t>主流，这</a:t>
            </a:r>
            <a:r>
              <a:rPr lang="zh-CN" altLang="en-US" sz="2000" b="1" dirty="0">
                <a:solidFill>
                  <a:srgbClr val="003366"/>
                </a:solidFill>
                <a:latin typeface="微软雅黑" pitchFamily="34" charset="-122"/>
                <a:ea typeface="微软雅黑" pitchFamily="34" charset="-122"/>
              </a:rPr>
              <a:t>是将创业教育评价回归教育本身的巨大进步。</a:t>
            </a:r>
            <a:endParaRPr lang="zh-CN" altLang="en-US" sz="2000" b="1" dirty="0">
              <a:solidFill>
                <a:srgbClr val="DB5535"/>
              </a:solidFill>
              <a:latin typeface="微软雅黑" pitchFamily="34" charset="-122"/>
              <a:ea typeface="微软雅黑" pitchFamily="34" charset="-122"/>
            </a:endParaRPr>
          </a:p>
        </p:txBody>
      </p:sp>
    </p:spTree>
    <p:extLst>
      <p:ext uri="{BB962C8B-B14F-4D97-AF65-F5344CB8AC3E}">
        <p14:creationId xmlns:p14="http://schemas.microsoft.com/office/powerpoint/2010/main" val="2567681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评价的模式由结果评价转向过程评价</a:t>
            </a:r>
            <a:endParaRPr lang="zh-CN" altLang="en-US" sz="2400" b="1" dirty="0">
              <a:solidFill>
                <a:srgbClr val="C00000"/>
              </a:solidFill>
              <a:latin typeface="微软雅黑" pitchFamily="34" charset="-122"/>
              <a:ea typeface="微软雅黑" pitchFamily="34" charset="-122"/>
            </a:endParaRPr>
          </a:p>
        </p:txBody>
      </p:sp>
      <p:sp>
        <p:nvSpPr>
          <p:cNvPr id="2" name="矩形 1"/>
          <p:cNvSpPr/>
          <p:nvPr/>
        </p:nvSpPr>
        <p:spPr>
          <a:xfrm>
            <a:off x="761999" y="2584247"/>
            <a:ext cx="7607643" cy="2346283"/>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国内外</a:t>
            </a:r>
            <a:r>
              <a:rPr lang="zh-CN" altLang="en-US" sz="2000" b="1" dirty="0">
                <a:solidFill>
                  <a:srgbClr val="003366"/>
                </a:solidFill>
                <a:latin typeface="微软雅黑" pitchFamily="34" charset="-122"/>
                <a:ea typeface="微软雅黑" pitchFamily="34" charset="-122"/>
              </a:rPr>
              <a:t>创业教育评价模式存在</a:t>
            </a:r>
            <a:r>
              <a:rPr lang="zh-CN" altLang="en-US" sz="2000" b="1" dirty="0">
                <a:solidFill>
                  <a:srgbClr val="003366"/>
                </a:solidFill>
                <a:latin typeface="微软雅黑" pitchFamily="34" charset="-122"/>
                <a:ea typeface="微软雅黑" pitchFamily="34" charset="-122"/>
              </a:rPr>
              <a:t>较大的差别</a:t>
            </a:r>
            <a:r>
              <a:rPr lang="zh-CN" altLang="en-US" sz="2000" b="1" dirty="0" smtClean="0">
                <a:solidFill>
                  <a:srgbClr val="003366"/>
                </a:solidFill>
                <a:latin typeface="微软雅黑" pitchFamily="34" charset="-122"/>
                <a:ea typeface="微软雅黑" pitchFamily="34" charset="-122"/>
              </a:rPr>
              <a:t>。国内</a:t>
            </a:r>
            <a:r>
              <a:rPr lang="zh-CN" altLang="en-US" sz="2000" b="1" dirty="0">
                <a:solidFill>
                  <a:srgbClr val="003366"/>
                </a:solidFill>
                <a:latin typeface="微软雅黑" pitchFamily="34" charset="-122"/>
                <a:ea typeface="微软雅黑" pitchFamily="34" charset="-122"/>
              </a:rPr>
              <a:t>对于创业教育评价模式研究略显</a:t>
            </a:r>
            <a:r>
              <a:rPr lang="zh-CN" altLang="en-US" sz="2000" b="1" dirty="0" smtClean="0">
                <a:solidFill>
                  <a:srgbClr val="003366"/>
                </a:solidFill>
                <a:latin typeface="微软雅黑" pitchFamily="34" charset="-122"/>
                <a:ea typeface="微软雅黑" pitchFamily="34" charset="-122"/>
              </a:rPr>
              <a:t>不足，绝</a:t>
            </a:r>
            <a:r>
              <a:rPr lang="zh-CN" altLang="en-US" sz="2000" b="1" dirty="0">
                <a:solidFill>
                  <a:srgbClr val="003366"/>
                </a:solidFill>
                <a:latin typeface="微软雅黑" pitchFamily="34" charset="-122"/>
                <a:ea typeface="微软雅黑" pitchFamily="34" charset="-122"/>
              </a:rPr>
              <a:t>大多研究者避开评价</a:t>
            </a:r>
            <a:r>
              <a:rPr lang="zh-CN" altLang="en-US" sz="2000" b="1" dirty="0" smtClean="0">
                <a:solidFill>
                  <a:srgbClr val="003366"/>
                </a:solidFill>
                <a:latin typeface="微软雅黑" pitchFamily="34" charset="-122"/>
                <a:ea typeface="微软雅黑" pitchFamily="34" charset="-122"/>
              </a:rPr>
              <a:t>模式</a:t>
            </a:r>
            <a:r>
              <a:rPr lang="zh-CN" altLang="en-US" sz="2000" b="1" dirty="0" smtClean="0">
                <a:solidFill>
                  <a:srgbClr val="003366"/>
                </a:solidFill>
                <a:latin typeface="微软雅黑" pitchFamily="34" charset="-122"/>
                <a:ea typeface="微软雅黑" pitchFamily="34" charset="-122"/>
              </a:rPr>
              <a:t>。</a:t>
            </a:r>
            <a:r>
              <a:rPr lang="zh-CN" altLang="zh-CN" sz="2000" b="1" dirty="0">
                <a:solidFill>
                  <a:srgbClr val="003366"/>
                </a:solidFill>
                <a:latin typeface="微软雅黑" pitchFamily="34" charset="-122"/>
                <a:ea typeface="微软雅黑" pitchFamily="34" charset="-122"/>
              </a:rPr>
              <a:t>国外教育评价模式更多的是对创业教育全过程的评价，而不是某一时间的结果评价或水平评价。</a:t>
            </a:r>
          </a:p>
          <a:p>
            <a:pPr>
              <a:lnSpc>
                <a:spcPct val="150000"/>
              </a:lnSpc>
            </a:pPr>
            <a:endParaRPr lang="zh-CN" altLang="en-US" sz="2000" b="1" dirty="0">
              <a:solidFill>
                <a:srgbClr val="DB5535"/>
              </a:solidFill>
              <a:latin typeface="微软雅黑" pitchFamily="34" charset="-122"/>
              <a:ea typeface="微软雅黑" pitchFamily="34" charset="-122"/>
            </a:endParaRPr>
          </a:p>
        </p:txBody>
      </p:sp>
      <p:sp>
        <p:nvSpPr>
          <p:cNvPr id="3" name="矩形 2"/>
          <p:cNvSpPr/>
          <p:nvPr/>
        </p:nvSpPr>
        <p:spPr>
          <a:xfrm>
            <a:off x="761999" y="4483963"/>
            <a:ext cx="7859021" cy="1938992"/>
          </a:xfrm>
          <a:prstGeom prst="rect">
            <a:avLst/>
          </a:prstGeom>
        </p:spPr>
        <p:txBody>
          <a:bodyPr wrap="square">
            <a:spAutoFit/>
          </a:bodyPr>
          <a:lstStyle/>
          <a:p>
            <a:pPr indent="304800">
              <a:lnSpc>
                <a:spcPct val="150000"/>
              </a:lnSpc>
              <a:spcAft>
                <a:spcPts val="1000"/>
              </a:spcAft>
            </a:pPr>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国外</a:t>
            </a:r>
            <a:r>
              <a:rPr lang="zh-CN" altLang="en-US" sz="2000" b="1" dirty="0">
                <a:solidFill>
                  <a:srgbClr val="003366"/>
                </a:solidFill>
                <a:latin typeface="微软雅黑" pitchFamily="34" charset="-122"/>
                <a:ea typeface="微软雅黑" pitchFamily="34" charset="-122"/>
              </a:rPr>
              <a:t>创业</a:t>
            </a:r>
            <a:r>
              <a:rPr lang="zh-CN" altLang="zh-CN" sz="2000" b="1" dirty="0" smtClean="0">
                <a:solidFill>
                  <a:srgbClr val="003366"/>
                </a:solidFill>
                <a:latin typeface="微软雅黑" pitchFamily="34" charset="-122"/>
                <a:ea typeface="微软雅黑" pitchFamily="34" charset="-122"/>
              </a:rPr>
              <a:t>教育</a:t>
            </a:r>
            <a:r>
              <a:rPr lang="zh-CN" altLang="zh-CN" sz="2000" b="1" dirty="0">
                <a:solidFill>
                  <a:srgbClr val="003366"/>
                </a:solidFill>
                <a:latin typeface="微软雅黑" pitchFamily="34" charset="-122"/>
                <a:ea typeface="微软雅黑" pitchFamily="34" charset="-122"/>
              </a:rPr>
              <a:t>评价的理论研究与时间探索已经发展到第四个阶段，常见的评价模式如：“行为目标模式”、“</a:t>
            </a:r>
            <a:r>
              <a:rPr lang="en-US" altLang="zh-CN" sz="2000" b="1" dirty="0">
                <a:solidFill>
                  <a:srgbClr val="003366"/>
                </a:solidFill>
                <a:latin typeface="微软雅黑" pitchFamily="34" charset="-122"/>
                <a:ea typeface="微软雅黑" pitchFamily="34" charset="-122"/>
              </a:rPr>
              <a:t>CIPP</a:t>
            </a:r>
            <a:r>
              <a:rPr lang="zh-CN" altLang="zh-CN" sz="2000" b="1" dirty="0">
                <a:solidFill>
                  <a:srgbClr val="003366"/>
                </a:solidFill>
                <a:latin typeface="微软雅黑" pitchFamily="34" charset="-122"/>
                <a:ea typeface="微软雅黑" pitchFamily="34" charset="-122"/>
              </a:rPr>
              <a:t>模式”、“目标游离模式”、“消费者导向模式”、“应答模式”、“反对者模式”和“响应式建构模式”等</a:t>
            </a:r>
            <a:r>
              <a:rPr lang="zh-CN" altLang="zh-CN" sz="2000" b="1" dirty="0" smtClean="0">
                <a:solidFill>
                  <a:srgbClr val="003366"/>
                </a:solidFill>
                <a:latin typeface="微软雅黑" pitchFamily="34" charset="-122"/>
                <a:ea typeface="微软雅黑" pitchFamily="34" charset="-122"/>
              </a:rPr>
              <a:t>。</a:t>
            </a:r>
            <a:endParaRPr lang="zh-CN" altLang="zh-CN"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121001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四</a:t>
            </a:r>
            <a:r>
              <a:rPr lang="zh-CN" altLang="en-US" dirty="0" smtClean="0"/>
              <a:t>、发展</a:t>
            </a:r>
            <a:r>
              <a:rPr lang="zh-CN" altLang="en-US" dirty="0"/>
              <a:t>趋势</a:t>
            </a:r>
          </a:p>
        </p:txBody>
      </p:sp>
      <p:sp>
        <p:nvSpPr>
          <p:cNvPr id="13" name="矩形 12"/>
          <p:cNvSpPr/>
          <p:nvPr/>
        </p:nvSpPr>
        <p:spPr>
          <a:xfrm>
            <a:off x="684213" y="1923321"/>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评价的方法由单一为主转向多元融合</a:t>
            </a:r>
            <a:endParaRPr lang="zh-CN" altLang="en-US" sz="2400" b="1" dirty="0">
              <a:solidFill>
                <a:srgbClr val="C00000"/>
              </a:solidFill>
              <a:latin typeface="微软雅黑" pitchFamily="34" charset="-122"/>
              <a:ea typeface="微软雅黑" pitchFamily="34" charset="-122"/>
            </a:endParaRPr>
          </a:p>
        </p:txBody>
      </p:sp>
      <p:sp>
        <p:nvSpPr>
          <p:cNvPr id="2" name="矩形 1"/>
          <p:cNvSpPr/>
          <p:nvPr/>
        </p:nvSpPr>
        <p:spPr>
          <a:xfrm>
            <a:off x="761999" y="2584247"/>
            <a:ext cx="7607643" cy="2400657"/>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随着</a:t>
            </a:r>
            <a:r>
              <a:rPr lang="zh-CN" altLang="en-US" sz="2000" b="1" dirty="0">
                <a:solidFill>
                  <a:srgbClr val="003366"/>
                </a:solidFill>
                <a:latin typeface="微软雅黑" pitchFamily="34" charset="-122"/>
                <a:ea typeface="微软雅黑" pitchFamily="34" charset="-122"/>
              </a:rPr>
              <a:t>创业教育模式的多元化，创业教育评价的方法也呈现出多元化的发展趋势，特别是随着计算机信息技术的快速发展，大数据的概念引入</a:t>
            </a:r>
            <a:r>
              <a:rPr lang="zh-CN" altLang="en-US" sz="2000" b="1" dirty="0" smtClean="0">
                <a:solidFill>
                  <a:srgbClr val="003366"/>
                </a:solidFill>
                <a:latin typeface="微软雅黑" pitchFamily="34" charset="-122"/>
                <a:ea typeface="微软雅黑" pitchFamily="34" charset="-122"/>
              </a:rPr>
              <a:t>到了创业</a:t>
            </a:r>
            <a:r>
              <a:rPr lang="zh-CN" altLang="en-US" sz="2000" b="1" dirty="0">
                <a:solidFill>
                  <a:srgbClr val="003366"/>
                </a:solidFill>
                <a:latin typeface="微软雅黑" pitchFamily="34" charset="-122"/>
                <a:ea typeface="微软雅黑" pitchFamily="34" charset="-122"/>
              </a:rPr>
              <a:t>教育评价领域，创业教育的评价方法已经不局限于教育评价领域固有的方法，越来越多的其他学科的理论和方法被引入到创业教育评价领域。</a:t>
            </a:r>
            <a:endParaRPr lang="zh-CN" altLang="en-US" sz="2000" b="1" dirty="0">
              <a:solidFill>
                <a:srgbClr val="DB5535"/>
              </a:solidFill>
              <a:latin typeface="微软雅黑" pitchFamily="34" charset="-122"/>
              <a:ea typeface="微软雅黑" pitchFamily="34" charset="-122"/>
            </a:endParaRPr>
          </a:p>
        </p:txBody>
      </p:sp>
      <p:sp>
        <p:nvSpPr>
          <p:cNvPr id="4" name="矩形 3"/>
          <p:cNvSpPr/>
          <p:nvPr/>
        </p:nvSpPr>
        <p:spPr>
          <a:xfrm>
            <a:off x="761999" y="4984904"/>
            <a:ext cx="7455243" cy="1477328"/>
          </a:xfrm>
          <a:prstGeom prst="rect">
            <a:avLst/>
          </a:prstGeom>
        </p:spPr>
        <p:txBody>
          <a:bodyPr wrap="square">
            <a:spAutoFit/>
          </a:bodyPr>
          <a:lstStyle/>
          <a:p>
            <a:pPr>
              <a:lnSpc>
                <a:spcPct val="150000"/>
              </a:lnSpc>
            </a:pPr>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这种</a:t>
            </a:r>
            <a:r>
              <a:rPr lang="zh-CN" altLang="zh-CN" sz="2000" b="1" dirty="0">
                <a:solidFill>
                  <a:srgbClr val="003366"/>
                </a:solidFill>
                <a:latin typeface="微软雅黑" pitchFamily="34" charset="-122"/>
                <a:ea typeface="微软雅黑" pitchFamily="34" charset="-122"/>
              </a:rPr>
              <a:t>融合体现在创业教育评价不同阶段</a:t>
            </a:r>
            <a:r>
              <a:rPr lang="zh-CN" altLang="zh-CN" sz="2000" b="1" dirty="0" smtClean="0">
                <a:solidFill>
                  <a:srgbClr val="003366"/>
                </a:solidFill>
                <a:latin typeface="微软雅黑" pitchFamily="34" charset="-122"/>
                <a:ea typeface="微软雅黑" pitchFamily="34" charset="-122"/>
              </a:rPr>
              <a:t>，评价</a:t>
            </a:r>
            <a:r>
              <a:rPr lang="zh-CN" altLang="zh-CN" sz="2000" b="1" dirty="0">
                <a:solidFill>
                  <a:srgbClr val="003366"/>
                </a:solidFill>
                <a:latin typeface="微软雅黑" pitchFamily="34" charset="-122"/>
                <a:ea typeface="微软雅黑" pitchFamily="34" charset="-122"/>
              </a:rPr>
              <a:t>方法</a:t>
            </a:r>
            <a:r>
              <a:rPr lang="zh-CN" altLang="zh-CN" sz="2000" b="1" dirty="0" smtClean="0">
                <a:solidFill>
                  <a:srgbClr val="003366"/>
                </a:solidFill>
                <a:latin typeface="微软雅黑" pitchFamily="34" charset="-122"/>
                <a:ea typeface="微软雅黑" pitchFamily="34" charset="-122"/>
              </a:rPr>
              <a:t>之间彼此</a:t>
            </a:r>
            <a:r>
              <a:rPr lang="zh-CN" altLang="zh-CN" sz="2000" b="1" dirty="0">
                <a:solidFill>
                  <a:srgbClr val="003366"/>
                </a:solidFill>
                <a:latin typeface="微软雅黑" pitchFamily="34" charset="-122"/>
                <a:ea typeface="微软雅黑" pitchFamily="34" charset="-122"/>
              </a:rPr>
              <a:t>顺</a:t>
            </a:r>
            <a:r>
              <a:rPr lang="zh-CN" altLang="zh-CN" sz="2000" b="1" dirty="0" smtClean="0">
                <a:solidFill>
                  <a:srgbClr val="003366"/>
                </a:solidFill>
                <a:latin typeface="微软雅黑" pitchFamily="34" charset="-122"/>
                <a:ea typeface="微软雅黑" pitchFamily="34" charset="-122"/>
              </a:rPr>
              <a:t>接</a:t>
            </a:r>
            <a:r>
              <a:rPr lang="zh-CN" altLang="en-US" sz="2000" b="1" dirty="0">
                <a:solidFill>
                  <a:srgbClr val="003366"/>
                </a:solidFill>
                <a:latin typeface="微软雅黑" pitchFamily="34" charset="-122"/>
                <a:ea typeface="微软雅黑" pitchFamily="34" charset="-122"/>
              </a:rPr>
              <a:t>并</a:t>
            </a:r>
            <a:r>
              <a:rPr lang="zh-CN" altLang="zh-CN" sz="2000" b="1" dirty="0" smtClean="0">
                <a:solidFill>
                  <a:srgbClr val="003366"/>
                </a:solidFill>
                <a:latin typeface="微软雅黑" pitchFamily="34" charset="-122"/>
                <a:ea typeface="微软雅黑" pitchFamily="34" charset="-122"/>
              </a:rPr>
              <a:t>相互</a:t>
            </a:r>
            <a:r>
              <a:rPr lang="zh-CN" altLang="zh-CN" sz="2000" b="1" dirty="0">
                <a:solidFill>
                  <a:srgbClr val="003366"/>
                </a:solidFill>
                <a:latin typeface="微软雅黑" pitchFamily="34" charset="-122"/>
                <a:ea typeface="微软雅黑" pitchFamily="34" charset="-122"/>
              </a:rPr>
              <a:t>验证。评价方法的多元化繁荣了创新创业教育评价的理论研究与实践，促进了创新创业教育的深入发展</a:t>
            </a:r>
            <a:r>
              <a:rPr lang="zh-CN" altLang="zh-CN" sz="2000" b="1" dirty="0" smtClean="0">
                <a:solidFill>
                  <a:srgbClr val="003366"/>
                </a:solidFill>
                <a:latin typeface="微软雅黑" pitchFamily="34" charset="-122"/>
                <a:ea typeface="微软雅黑" pitchFamily="34" charset="-122"/>
              </a:rPr>
              <a:t>。</a:t>
            </a:r>
            <a:endParaRPr lang="zh-CN" altLang="zh-CN"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399906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886760"/>
            <a:ext cx="9144001" cy="830997"/>
          </a:xfrm>
          <a:prstGeom prst="rect">
            <a:avLst/>
          </a:prstGeom>
        </p:spPr>
        <p:txBody>
          <a:bodyPr wrap="square">
            <a:spAutoFit/>
          </a:bodyPr>
          <a:lstStyle/>
          <a:p>
            <a:pPr algn="ctr">
              <a:lnSpc>
                <a:spcPct val="150000"/>
              </a:lnSpc>
              <a:spcAft>
                <a:spcPts val="1800"/>
              </a:spcAft>
              <a:buClr>
                <a:srgbClr val="DD462F"/>
              </a:buClr>
            </a:pPr>
            <a:r>
              <a:rPr lang="zh-CN" altLang="en-US" sz="3200" b="1" dirty="0">
                <a:solidFill>
                  <a:srgbClr val="003366"/>
                </a:solidFill>
                <a:latin typeface="微软雅黑" pitchFamily="34" charset="-122"/>
                <a:ea typeface="微软雅黑" pitchFamily="34" charset="-122"/>
              </a:rPr>
              <a:t>一、</a:t>
            </a:r>
            <a:r>
              <a:rPr lang="zh-CN" altLang="zh-CN" sz="3200" b="1" dirty="0">
                <a:solidFill>
                  <a:srgbClr val="003366"/>
                </a:solidFill>
                <a:latin typeface="微软雅黑" pitchFamily="34" charset="-122"/>
                <a:ea typeface="微软雅黑" pitchFamily="34" charset="-122"/>
              </a:rPr>
              <a:t>创业率</a:t>
            </a:r>
            <a:r>
              <a:rPr lang="zh-CN" altLang="zh-CN" sz="3200" b="1" dirty="0" smtClean="0">
                <a:solidFill>
                  <a:srgbClr val="003366"/>
                </a:solidFill>
                <a:latin typeface="微软雅黑" pitchFamily="34" charset="-122"/>
                <a:ea typeface="微软雅黑" pitchFamily="34" charset="-122"/>
              </a:rPr>
              <a:t>评价</a:t>
            </a:r>
            <a:endParaRPr lang="zh-CN" altLang="en-US" sz="3200" b="1" dirty="0">
              <a:solidFill>
                <a:srgbClr val="003366"/>
              </a:solidFill>
              <a:latin typeface="微软雅黑" pitchFamily="34" charset="-122"/>
              <a:ea typeface="微软雅黑" pitchFamily="34" charset="-122"/>
            </a:endParaRPr>
          </a:p>
        </p:txBody>
      </p:sp>
      <p:sp>
        <p:nvSpPr>
          <p:cNvPr id="5" name="文本框 4"/>
          <p:cNvSpPr txBox="1"/>
          <p:nvPr/>
        </p:nvSpPr>
        <p:spPr>
          <a:xfrm>
            <a:off x="0" y="233768"/>
            <a:ext cx="9144000" cy="523220"/>
          </a:xfrm>
          <a:prstGeom prst="rect">
            <a:avLst/>
          </a:prstGeom>
          <a:noFill/>
        </p:spPr>
        <p:txBody>
          <a:bodyPr wrap="square">
            <a:spAutoFit/>
          </a:bodyPr>
          <a:lstStyle/>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创新创业教育评价的现状、问题与趋势</a:t>
            </a:r>
            <a:endParaRPr lang="zh-CN" altLang="en-US"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918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占位符 2"/>
          <p:cNvSpPr>
            <a:spLocks noGrp="1"/>
          </p:cNvSpPr>
          <p:nvPr>
            <p:ph type="body" idx="1"/>
          </p:nvPr>
        </p:nvSpPr>
        <p:spPr>
          <a:xfrm>
            <a:off x="6221413" y="2298700"/>
            <a:ext cx="2530475" cy="2393950"/>
          </a:xfrm>
        </p:spPr>
        <p:txBody>
          <a:bodyPr/>
          <a:lstStyle/>
          <a:p>
            <a:pPr algn="ctr" eaLnBrk="1" hangingPunct="1"/>
            <a:r>
              <a:rPr altLang="en-US" sz="3600" b="1" smtClean="0">
                <a:latin typeface="微软雅黑" pitchFamily="34" charset="-122"/>
                <a:ea typeface="微软雅黑" pitchFamily="34" charset="-122"/>
              </a:rPr>
              <a:t>谢 谢！</a:t>
            </a:r>
            <a:endParaRPr altLang="en-US" sz="2400" b="1" smtClean="0">
              <a:latin typeface="微软雅黑" pitchFamily="34" charset="-122"/>
              <a:ea typeface="微软雅黑" pitchFamily="34" charset="-122"/>
            </a:endParaRPr>
          </a:p>
        </p:txBody>
      </p:sp>
      <p:pic>
        <p:nvPicPr>
          <p:cNvPr id="45058" name="图片 4"/>
          <p:cNvPicPr>
            <a:picLocks noChangeAspect="1"/>
          </p:cNvPicPr>
          <p:nvPr/>
        </p:nvPicPr>
        <p:blipFill>
          <a:blip r:embed="rId3"/>
          <a:srcRect l="16878" t="11168" r="22786" b="24696"/>
          <a:stretch>
            <a:fillRect/>
          </a:stretch>
        </p:blipFill>
        <p:spPr bwMode="auto">
          <a:xfrm>
            <a:off x="0" y="1711325"/>
            <a:ext cx="5364163" cy="356393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smtClean="0"/>
              <a:t>一、创业</a:t>
            </a:r>
            <a:r>
              <a:rPr lang="zh-CN" altLang="en-US" dirty="0"/>
              <a:t>率评价的现状、问题与趋势</a:t>
            </a:r>
          </a:p>
        </p:txBody>
      </p:sp>
      <p:sp>
        <p:nvSpPr>
          <p:cNvPr id="6" name="矩形 5"/>
          <p:cNvSpPr/>
          <p:nvPr/>
        </p:nvSpPr>
        <p:spPr>
          <a:xfrm>
            <a:off x="688210" y="2062429"/>
            <a:ext cx="8455791" cy="1154162"/>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什么是创业率？</a:t>
            </a:r>
            <a:r>
              <a:rPr lang="en-US" altLang="zh-CN" sz="2400" b="1" dirty="0" smtClean="0">
                <a:solidFill>
                  <a:srgbClr val="C00000"/>
                </a:solidFill>
                <a:latin typeface="微软雅黑" pitchFamily="34" charset="-122"/>
                <a:ea typeface="微软雅黑" pitchFamily="34" charset="-122"/>
              </a:rPr>
              <a:t>   </a:t>
            </a:r>
            <a:endParaRPr lang="en-US" altLang="zh-CN" sz="2400" b="1" dirty="0">
              <a:solidFill>
                <a:srgbClr val="C00000"/>
              </a:solidFill>
              <a:latin typeface="微软雅黑" pitchFamily="34" charset="-122"/>
              <a:ea typeface="微软雅黑" pitchFamily="34" charset="-122"/>
            </a:endParaRPr>
          </a:p>
          <a:p>
            <a:pPr>
              <a:lnSpc>
                <a:spcPct val="150000"/>
              </a:lnSpc>
            </a:pPr>
            <a:r>
              <a:rPr lang="en-US" altLang="zh-CN" sz="2000"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应届</a:t>
            </a:r>
            <a:r>
              <a:rPr lang="zh-CN" altLang="zh-CN" sz="2000" b="1" dirty="0">
                <a:solidFill>
                  <a:srgbClr val="003366"/>
                </a:solidFill>
                <a:latin typeface="微软雅黑" pitchFamily="34" charset="-122"/>
                <a:ea typeface="微软雅黑" pitchFamily="34" charset="-122"/>
              </a:rPr>
              <a:t>大学生自主创业的比例，或大学生毕业时的“创业率”</a:t>
            </a:r>
            <a:r>
              <a:rPr lang="zh-CN" altLang="zh-CN" sz="2000" b="1" dirty="0" smtClean="0">
                <a:solidFill>
                  <a:srgbClr val="003366"/>
                </a:solidFill>
                <a:latin typeface="微软雅黑" pitchFamily="34" charset="-122"/>
                <a:ea typeface="微软雅黑" pitchFamily="34" charset="-122"/>
              </a:rPr>
              <a:t>。</a:t>
            </a:r>
            <a:endParaRPr lang="en-US" altLang="zh-CN" sz="2000" b="1" dirty="0" smtClean="0">
              <a:solidFill>
                <a:srgbClr val="003366"/>
              </a:solidFill>
              <a:latin typeface="微软雅黑" pitchFamily="34" charset="-122"/>
              <a:ea typeface="微软雅黑" pitchFamily="34" charset="-122"/>
            </a:endParaRPr>
          </a:p>
        </p:txBody>
      </p:sp>
      <p:sp>
        <p:nvSpPr>
          <p:cNvPr id="7" name="文本框 6"/>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（一）创业率评价的现状</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9" name="矩形 8"/>
          <p:cNvSpPr/>
          <p:nvPr/>
        </p:nvSpPr>
        <p:spPr>
          <a:xfrm>
            <a:off x="684212" y="3216591"/>
            <a:ext cx="7936807" cy="1477328"/>
          </a:xfrm>
          <a:prstGeom prst="rect">
            <a:avLst/>
          </a:prstGeom>
        </p:spPr>
        <p:txBody>
          <a:bodyPr wrap="square">
            <a:spAutoFit/>
          </a:bodyPr>
          <a:lstStyle/>
          <a:p>
            <a:pPr>
              <a:lnSpc>
                <a:spcPct val="150000"/>
              </a:lnSpc>
            </a:pPr>
            <a:r>
              <a:rPr lang="en-US" altLang="zh-CN" b="1" dirty="0" smtClean="0">
                <a:solidFill>
                  <a:srgbClr val="003366"/>
                </a:solidFill>
                <a:latin typeface="微软雅黑" pitchFamily="34" charset="-122"/>
                <a:ea typeface="微软雅黑" pitchFamily="34" charset="-122"/>
              </a:rPr>
              <a:t>      </a:t>
            </a:r>
            <a:r>
              <a:rPr lang="zh-CN" altLang="zh-CN" sz="2000" b="1" dirty="0" smtClean="0">
                <a:solidFill>
                  <a:srgbClr val="003366"/>
                </a:solidFill>
                <a:latin typeface="微软雅黑" pitchFamily="34" charset="-122"/>
                <a:ea typeface="微软雅黑" pitchFamily="34" charset="-122"/>
              </a:rPr>
              <a:t>社会上普遍用</a:t>
            </a:r>
            <a:r>
              <a:rPr lang="zh-CN" altLang="zh-CN" sz="2000" b="1" dirty="0">
                <a:solidFill>
                  <a:srgbClr val="003366"/>
                </a:solidFill>
                <a:latin typeface="微软雅黑" pitchFamily="34" charset="-122"/>
                <a:ea typeface="微软雅黑" pitchFamily="34" charset="-122"/>
              </a:rPr>
              <a:t>大学生毕业时的“创业率”衡量创新创业教育效果，认为经过系统的创新创业教育，大学生毕业时创业的比率应该有明显提高。</a:t>
            </a:r>
            <a:endParaRPr lang="zh-CN" altLang="en-US"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79904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8209" y="1991572"/>
            <a:ext cx="7796764" cy="2539157"/>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创业率评价的现状</a:t>
            </a:r>
            <a:r>
              <a:rPr lang="en-US" altLang="zh-CN" sz="2400" b="1" dirty="0" smtClean="0">
                <a:solidFill>
                  <a:srgbClr val="C00000"/>
                </a:solidFill>
                <a:latin typeface="微软雅黑" pitchFamily="34" charset="-122"/>
                <a:ea typeface="微软雅黑" pitchFamily="34" charset="-122"/>
              </a:rPr>
              <a:t>   </a:t>
            </a:r>
            <a:endParaRPr lang="en-US" altLang="zh-CN" sz="2400" b="1" dirty="0">
              <a:solidFill>
                <a:srgbClr val="C00000"/>
              </a:solidFill>
              <a:latin typeface="微软雅黑" pitchFamily="34" charset="-122"/>
              <a:ea typeface="微软雅黑" pitchFamily="34" charset="-122"/>
            </a:endParaRPr>
          </a:p>
          <a:p>
            <a:pPr>
              <a:lnSpc>
                <a:spcPct val="150000"/>
              </a:lnSpc>
            </a:pPr>
            <a:r>
              <a:rPr lang="en-US" altLang="zh-CN" sz="2000" b="1" dirty="0" smtClean="0">
                <a:solidFill>
                  <a:srgbClr val="DB5535"/>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a:t>
            </a:r>
            <a:r>
              <a:rPr lang="en-US" altLang="zh-CN" sz="2000" b="1" dirty="0" smtClean="0">
                <a:solidFill>
                  <a:srgbClr val="DB5535"/>
                </a:solidFill>
                <a:latin typeface="微软雅黑" pitchFamily="34" charset="-122"/>
                <a:ea typeface="微软雅黑" pitchFamily="34" charset="-122"/>
              </a:rPr>
              <a:t>1</a:t>
            </a:r>
            <a:r>
              <a:rPr lang="zh-CN" altLang="en-US" sz="2000" b="1" dirty="0" smtClean="0">
                <a:solidFill>
                  <a:srgbClr val="DB5535"/>
                </a:solidFill>
                <a:latin typeface="微软雅黑" pitchFamily="34" charset="-122"/>
                <a:ea typeface="微软雅黑" pitchFamily="34" charset="-122"/>
              </a:rPr>
              <a:t>）我国大学生自主创业率较低</a:t>
            </a:r>
            <a:r>
              <a:rPr lang="en-US" altLang="zh-CN" sz="2000" b="1" dirty="0" smtClean="0">
                <a:solidFill>
                  <a:srgbClr val="DB5535"/>
                </a:solidFill>
                <a:latin typeface="微软雅黑" pitchFamily="34" charset="-122"/>
                <a:ea typeface="微软雅黑" pitchFamily="34" charset="-122"/>
              </a:rPr>
              <a:t>     </a:t>
            </a:r>
          </a:p>
          <a:p>
            <a:pPr>
              <a:lnSpc>
                <a:spcPct val="150000"/>
              </a:lnSpc>
            </a:pPr>
            <a:r>
              <a:rPr lang="en-US" altLang="zh-CN" sz="2000" b="1" dirty="0" smtClean="0">
                <a:solidFill>
                  <a:srgbClr val="003366"/>
                </a:solidFill>
                <a:latin typeface="微软雅黑" pitchFamily="34" charset="-122"/>
                <a:ea typeface="微软雅黑" pitchFamily="34" charset="-122"/>
              </a:rPr>
              <a:t>      2009</a:t>
            </a:r>
            <a:r>
              <a:rPr lang="zh-CN" altLang="en-US" sz="2000" b="1" dirty="0">
                <a:solidFill>
                  <a:srgbClr val="003366"/>
                </a:solidFill>
                <a:latin typeface="微软雅黑" pitchFamily="34" charset="-122"/>
                <a:ea typeface="微软雅黑" pitchFamily="34" charset="-122"/>
              </a:rPr>
              <a:t>年</a:t>
            </a:r>
            <a:r>
              <a:rPr lang="en-US" altLang="zh-CN" sz="2000" b="1" dirty="0">
                <a:solidFill>
                  <a:srgbClr val="003366"/>
                </a:solidFill>
                <a:latin typeface="微软雅黑" pitchFamily="34" charset="-122"/>
                <a:ea typeface="微软雅黑" pitchFamily="34" charset="-122"/>
              </a:rPr>
              <a:t>6</a:t>
            </a:r>
            <a:r>
              <a:rPr lang="zh-CN" altLang="en-US" sz="2000" b="1" dirty="0">
                <a:solidFill>
                  <a:srgbClr val="003366"/>
                </a:solidFill>
                <a:latin typeface="微软雅黑" pitchFamily="34" charset="-122"/>
                <a:ea typeface="微软雅黑" pitchFamily="34" charset="-122"/>
              </a:rPr>
              <a:t>月，麦可思中国大学生就业研究课题组发布了</a:t>
            </a:r>
            <a:r>
              <a:rPr lang="en-US" altLang="zh-CN" sz="2000" b="1" dirty="0">
                <a:solidFill>
                  <a:srgbClr val="003366"/>
                </a:solidFill>
                <a:latin typeface="微软雅黑" pitchFamily="34" charset="-122"/>
                <a:ea typeface="微软雅黑" pitchFamily="34" charset="-122"/>
              </a:rPr>
              <a:t>《2008</a:t>
            </a:r>
            <a:r>
              <a:rPr lang="zh-CN" altLang="en-US" sz="2000" b="1" dirty="0">
                <a:solidFill>
                  <a:srgbClr val="003366"/>
                </a:solidFill>
                <a:latin typeface="微软雅黑" pitchFamily="34" charset="-122"/>
                <a:ea typeface="微软雅黑" pitchFamily="34" charset="-122"/>
              </a:rPr>
              <a:t>年中国大学生就业报告</a:t>
            </a:r>
            <a:r>
              <a:rPr lang="en-US" altLang="zh-CN" sz="2000" b="1" dirty="0">
                <a:solidFill>
                  <a:srgbClr val="003366"/>
                </a:solidFill>
                <a:latin typeface="微软雅黑" pitchFamily="34" charset="-122"/>
                <a:ea typeface="微软雅黑" pitchFamily="34" charset="-122"/>
              </a:rPr>
              <a:t>》</a:t>
            </a:r>
            <a:r>
              <a:rPr lang="zh-CN" altLang="en-US" sz="2000" b="1" dirty="0">
                <a:solidFill>
                  <a:srgbClr val="003366"/>
                </a:solidFill>
                <a:latin typeface="微软雅黑" pitchFamily="34" charset="-122"/>
                <a:ea typeface="微软雅黑" pitchFamily="34" charset="-122"/>
              </a:rPr>
              <a:t>。报告显示，</a:t>
            </a:r>
            <a:r>
              <a:rPr lang="en-US" altLang="zh-CN" sz="2000" b="1" dirty="0">
                <a:solidFill>
                  <a:srgbClr val="003366"/>
                </a:solidFill>
                <a:latin typeface="微软雅黑" pitchFamily="34" charset="-122"/>
                <a:ea typeface="微软雅黑" pitchFamily="34" charset="-122"/>
              </a:rPr>
              <a:t>2008</a:t>
            </a:r>
            <a:r>
              <a:rPr lang="zh-CN" altLang="en-US" sz="2000" b="1" dirty="0">
                <a:solidFill>
                  <a:srgbClr val="003366"/>
                </a:solidFill>
                <a:latin typeface="微软雅黑" pitchFamily="34" charset="-122"/>
                <a:ea typeface="微软雅黑" pitchFamily="34" charset="-122"/>
              </a:rPr>
              <a:t>届大学毕业生自主创业比例仅为</a:t>
            </a:r>
            <a:r>
              <a:rPr lang="en-US" altLang="zh-CN" sz="2000" b="1" u="sng" dirty="0">
                <a:solidFill>
                  <a:srgbClr val="C00000"/>
                </a:solidFill>
                <a:latin typeface="微软雅黑" pitchFamily="34" charset="-122"/>
                <a:ea typeface="微软雅黑" pitchFamily="34" charset="-122"/>
              </a:rPr>
              <a:t>1%</a:t>
            </a:r>
            <a:r>
              <a:rPr lang="zh-CN" altLang="en-US" sz="2000" b="1" dirty="0">
                <a:solidFill>
                  <a:srgbClr val="003366"/>
                </a:solidFill>
                <a:latin typeface="微软雅黑" pitchFamily="34" charset="-122"/>
                <a:ea typeface="微软雅黑" pitchFamily="34" charset="-122"/>
              </a:rPr>
              <a:t>，低于</a:t>
            </a:r>
            <a:r>
              <a:rPr lang="en-US" altLang="zh-CN" sz="2000" b="1" dirty="0">
                <a:solidFill>
                  <a:srgbClr val="003366"/>
                </a:solidFill>
                <a:latin typeface="微软雅黑" pitchFamily="34" charset="-122"/>
                <a:ea typeface="微软雅黑" pitchFamily="34" charset="-122"/>
              </a:rPr>
              <a:t>2007</a:t>
            </a:r>
            <a:r>
              <a:rPr lang="zh-CN" altLang="en-US" sz="2000" b="1" dirty="0">
                <a:solidFill>
                  <a:srgbClr val="003366"/>
                </a:solidFill>
                <a:latin typeface="微软雅黑" pitchFamily="34" charset="-122"/>
                <a:ea typeface="微软雅黑" pitchFamily="34" charset="-122"/>
              </a:rPr>
              <a:t>年的</a:t>
            </a:r>
            <a:r>
              <a:rPr lang="en-US" altLang="zh-CN" sz="2000" b="1" u="sng" dirty="0">
                <a:solidFill>
                  <a:srgbClr val="C00000"/>
                </a:solidFill>
                <a:latin typeface="微软雅黑" pitchFamily="34" charset="-122"/>
                <a:ea typeface="微软雅黑" pitchFamily="34" charset="-122"/>
              </a:rPr>
              <a:t>1.2%</a:t>
            </a:r>
            <a:r>
              <a:rPr lang="zh-CN" altLang="en-US" sz="2000" b="1" dirty="0">
                <a:solidFill>
                  <a:srgbClr val="003366"/>
                </a:solidFill>
                <a:latin typeface="微软雅黑" pitchFamily="34" charset="-122"/>
                <a:ea typeface="微软雅黑" pitchFamily="34" charset="-122"/>
              </a:rPr>
              <a:t>。</a:t>
            </a:r>
          </a:p>
        </p:txBody>
      </p:sp>
      <p:sp>
        <p:nvSpPr>
          <p:cNvPr id="8" name="矩形 7"/>
          <p:cNvSpPr/>
          <p:nvPr/>
        </p:nvSpPr>
        <p:spPr>
          <a:xfrm>
            <a:off x="762709" y="5061326"/>
            <a:ext cx="4308038" cy="1477328"/>
          </a:xfrm>
          <a:prstGeom prst="rect">
            <a:avLst/>
          </a:prstGeom>
        </p:spPr>
        <p:txBody>
          <a:bodyPr wrap="square">
            <a:spAutoFit/>
          </a:bodyPr>
          <a:lstStyle/>
          <a:p>
            <a:pPr>
              <a:lnSpc>
                <a:spcPct val="150000"/>
              </a:lnSpc>
            </a:pPr>
            <a:r>
              <a:rPr lang="en-US" altLang="zh-CN" sz="2000" b="1" dirty="0" smtClean="0">
                <a:solidFill>
                  <a:srgbClr val="003366"/>
                </a:solidFill>
                <a:latin typeface="微软雅黑" pitchFamily="34" charset="-122"/>
                <a:ea typeface="微软雅黑" pitchFamily="34" charset="-122"/>
              </a:rPr>
              <a:t>      </a:t>
            </a:r>
            <a:r>
              <a:rPr lang="en-US" altLang="zh-CN" sz="2000" b="1" dirty="0">
                <a:solidFill>
                  <a:srgbClr val="003366"/>
                </a:solidFill>
                <a:latin typeface="微软雅黑" pitchFamily="34" charset="-122"/>
                <a:ea typeface="微软雅黑" pitchFamily="34" charset="-122"/>
              </a:rPr>
              <a:t>211</a:t>
            </a:r>
            <a:r>
              <a:rPr lang="zh-CN" altLang="en-US" sz="2000" b="1" dirty="0">
                <a:solidFill>
                  <a:srgbClr val="003366"/>
                </a:solidFill>
                <a:latin typeface="微软雅黑" pitchFamily="34" charset="-122"/>
                <a:ea typeface="微软雅黑" pitchFamily="34" charset="-122"/>
              </a:rPr>
              <a:t>院校大学</a:t>
            </a:r>
            <a:r>
              <a:rPr lang="en-US" altLang="zh-CN" sz="2000" b="1" dirty="0">
                <a:solidFill>
                  <a:srgbClr val="003366"/>
                </a:solidFill>
                <a:latin typeface="微软雅黑" pitchFamily="34" charset="-122"/>
                <a:ea typeface="微软雅黑" pitchFamily="34" charset="-122"/>
              </a:rPr>
              <a:t>	</a:t>
            </a:r>
            <a:r>
              <a:rPr lang="en-US" altLang="zh-CN" sz="2000" b="1" u="sng" dirty="0">
                <a:solidFill>
                  <a:srgbClr val="C00000"/>
                </a:solidFill>
                <a:latin typeface="微软雅黑" pitchFamily="34" charset="-122"/>
                <a:ea typeface="微软雅黑" pitchFamily="34" charset="-122"/>
              </a:rPr>
              <a:t>0.54%</a:t>
            </a:r>
          </a:p>
          <a:p>
            <a:pPr>
              <a:lnSpc>
                <a:spcPct val="150000"/>
              </a:lnSpc>
            </a:pPr>
            <a:r>
              <a:rPr lang="en-US" altLang="zh-CN" sz="2000" b="1" dirty="0">
                <a:solidFill>
                  <a:srgbClr val="003366"/>
                </a:solidFill>
                <a:latin typeface="微软雅黑" pitchFamily="34" charset="-122"/>
                <a:ea typeface="微软雅黑" pitchFamily="34" charset="-122"/>
              </a:rPr>
              <a:t>      </a:t>
            </a:r>
            <a:r>
              <a:rPr lang="zh-CN" altLang="en-US" sz="2000" b="1" dirty="0">
                <a:solidFill>
                  <a:srgbClr val="003366"/>
                </a:solidFill>
                <a:latin typeface="微软雅黑" pitchFamily="34" charset="-122"/>
                <a:ea typeface="微软雅黑" pitchFamily="34" charset="-122"/>
              </a:rPr>
              <a:t>非</a:t>
            </a:r>
            <a:r>
              <a:rPr lang="en-US" altLang="zh-CN" sz="2000" b="1" dirty="0">
                <a:solidFill>
                  <a:srgbClr val="003366"/>
                </a:solidFill>
                <a:latin typeface="微软雅黑" pitchFamily="34" charset="-122"/>
                <a:ea typeface="微软雅黑" pitchFamily="34" charset="-122"/>
              </a:rPr>
              <a:t>211</a:t>
            </a:r>
            <a:r>
              <a:rPr lang="zh-CN" altLang="en-US" sz="2000" b="1" dirty="0">
                <a:solidFill>
                  <a:srgbClr val="003366"/>
                </a:solidFill>
                <a:latin typeface="微软雅黑" pitchFamily="34" charset="-122"/>
                <a:ea typeface="微软雅黑" pitchFamily="34" charset="-122"/>
              </a:rPr>
              <a:t>本科院校</a:t>
            </a:r>
            <a:r>
              <a:rPr lang="en-US" altLang="zh-CN" sz="2000" b="1" dirty="0">
                <a:solidFill>
                  <a:srgbClr val="003366"/>
                </a:solidFill>
                <a:latin typeface="微软雅黑" pitchFamily="34" charset="-122"/>
                <a:ea typeface="微软雅黑" pitchFamily="34" charset="-122"/>
              </a:rPr>
              <a:t>	</a:t>
            </a:r>
            <a:r>
              <a:rPr lang="en-US" altLang="zh-CN" sz="2000" b="1" u="sng" dirty="0">
                <a:solidFill>
                  <a:srgbClr val="C00000"/>
                </a:solidFill>
                <a:latin typeface="微软雅黑" pitchFamily="34" charset="-122"/>
                <a:ea typeface="微软雅黑" pitchFamily="34" charset="-122"/>
              </a:rPr>
              <a:t>0.73%</a:t>
            </a:r>
          </a:p>
          <a:p>
            <a:pPr>
              <a:lnSpc>
                <a:spcPct val="150000"/>
              </a:lnSpc>
            </a:pPr>
            <a:r>
              <a:rPr lang="zh-CN" altLang="en-US" sz="2000" b="1" dirty="0">
                <a:solidFill>
                  <a:srgbClr val="003366"/>
                </a:solidFill>
                <a:latin typeface="微软雅黑" pitchFamily="34" charset="-122"/>
                <a:ea typeface="微软雅黑" pitchFamily="34" charset="-122"/>
              </a:rPr>
              <a:t>      高职高专院校</a:t>
            </a:r>
            <a:r>
              <a:rPr lang="en-US" altLang="zh-CN" sz="2000" b="1" dirty="0">
                <a:solidFill>
                  <a:srgbClr val="003366"/>
                </a:solidFill>
                <a:latin typeface="微软雅黑" pitchFamily="34" charset="-122"/>
                <a:ea typeface="微软雅黑" pitchFamily="34" charset="-122"/>
              </a:rPr>
              <a:t>	</a:t>
            </a:r>
            <a:r>
              <a:rPr lang="en-US" altLang="zh-CN" sz="2000" b="1" u="sng" dirty="0">
                <a:solidFill>
                  <a:srgbClr val="C00000"/>
                </a:solidFill>
                <a:latin typeface="微软雅黑" pitchFamily="34" charset="-122"/>
                <a:ea typeface="微软雅黑" pitchFamily="34" charset="-122"/>
              </a:rPr>
              <a:t>1.36%</a:t>
            </a:r>
            <a:endParaRPr lang="zh-CN" altLang="en-US" sz="2000" b="1" u="sng" dirty="0">
              <a:solidFill>
                <a:srgbClr val="C00000"/>
              </a:solidFill>
              <a:latin typeface="微软雅黑" pitchFamily="34" charset="-122"/>
              <a:ea typeface="微软雅黑" pitchFamily="34" charset="-122"/>
            </a:endParaRPr>
          </a:p>
        </p:txBody>
      </p:sp>
      <p:sp>
        <p:nvSpPr>
          <p:cNvPr id="10" name="矩形 9"/>
          <p:cNvSpPr/>
          <p:nvPr/>
        </p:nvSpPr>
        <p:spPr>
          <a:xfrm>
            <a:off x="688208" y="3900343"/>
            <a:ext cx="7586813" cy="400110"/>
          </a:xfrm>
          <a:prstGeom prst="rect">
            <a:avLst/>
          </a:prstGeom>
        </p:spPr>
        <p:txBody>
          <a:bodyPr wrap="square">
            <a:spAutoFit/>
          </a:bodyPr>
          <a:lstStyle/>
          <a:p>
            <a:pPr>
              <a:spcAft>
                <a:spcPts val="1800"/>
              </a:spcAft>
              <a:buClr>
                <a:srgbClr val="DD462F"/>
              </a:buClr>
            </a:pPr>
            <a:r>
              <a:rPr lang="en-US" altLang="zh-CN" sz="2000" b="1" dirty="0" smtClean="0">
                <a:solidFill>
                  <a:srgbClr val="003366"/>
                </a:solidFill>
                <a:latin typeface="微软雅黑" pitchFamily="34" charset="-122"/>
                <a:ea typeface="微软雅黑" pitchFamily="34" charset="-122"/>
              </a:rPr>
              <a:t>     </a:t>
            </a:r>
            <a:endParaRPr lang="zh-CN" altLang="en-US" sz="2000" b="1" dirty="0">
              <a:solidFill>
                <a:srgbClr val="003366"/>
              </a:solidFill>
              <a:latin typeface="微软雅黑" pitchFamily="34" charset="-122"/>
              <a:ea typeface="微软雅黑" pitchFamily="34" charset="-122"/>
            </a:endParaRPr>
          </a:p>
        </p:txBody>
      </p:sp>
      <p:sp>
        <p:nvSpPr>
          <p:cNvPr id="2" name="矩形 1"/>
          <p:cNvSpPr/>
          <p:nvPr/>
        </p:nvSpPr>
        <p:spPr>
          <a:xfrm>
            <a:off x="1092108" y="4498247"/>
            <a:ext cx="7957279" cy="553998"/>
          </a:xfrm>
          <a:prstGeom prst="rect">
            <a:avLst/>
          </a:prstGeom>
        </p:spPr>
        <p:txBody>
          <a:bodyPr wrap="square">
            <a:spAutoFit/>
          </a:bodyPr>
          <a:lstStyle/>
          <a:p>
            <a:pPr>
              <a:lnSpc>
                <a:spcPct val="150000"/>
              </a:lnSpc>
            </a:pPr>
            <a:r>
              <a:rPr lang="zh-CN" altLang="en-US" sz="2000" b="1" dirty="0" smtClean="0">
                <a:solidFill>
                  <a:srgbClr val="DB5535"/>
                </a:solidFill>
                <a:latin typeface="微软雅黑" pitchFamily="34" charset="-122"/>
                <a:ea typeface="微软雅黑" pitchFamily="34" charset="-122"/>
              </a:rPr>
              <a:t>（</a:t>
            </a:r>
            <a:r>
              <a:rPr lang="en-US" altLang="zh-CN" sz="2000" b="1" dirty="0" smtClean="0">
                <a:solidFill>
                  <a:srgbClr val="DB5535"/>
                </a:solidFill>
                <a:latin typeface="微软雅黑" pitchFamily="34" charset="-122"/>
                <a:ea typeface="微软雅黑" pitchFamily="34" charset="-122"/>
              </a:rPr>
              <a:t>2</a:t>
            </a:r>
            <a:r>
              <a:rPr lang="zh-CN" altLang="en-US" sz="2000" b="1" dirty="0" smtClean="0">
                <a:solidFill>
                  <a:srgbClr val="DB5535"/>
                </a:solidFill>
                <a:latin typeface="微软雅黑" pitchFamily="34" charset="-122"/>
                <a:ea typeface="微软雅黑" pitchFamily="34" charset="-122"/>
              </a:rPr>
              <a:t>）</a:t>
            </a:r>
            <a:r>
              <a:rPr lang="zh-CN" altLang="en-US" sz="2000" b="1" dirty="0">
                <a:solidFill>
                  <a:srgbClr val="DB5535"/>
                </a:solidFill>
                <a:latin typeface="微软雅黑" pitchFamily="34" charset="-122"/>
                <a:ea typeface="微软雅黑" pitchFamily="34" charset="-122"/>
              </a:rPr>
              <a:t>创业教育实施较好的高校，创业率仍然很低</a:t>
            </a:r>
          </a:p>
        </p:txBody>
      </p:sp>
      <p:sp>
        <p:nvSpPr>
          <p:cNvPr id="13" name="文本框 12"/>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smtClean="0"/>
              <a:t>一、创业</a:t>
            </a:r>
            <a:r>
              <a:rPr lang="zh-CN" altLang="en-US" dirty="0"/>
              <a:t>率评价的现状、问题与趋势</a:t>
            </a:r>
          </a:p>
        </p:txBody>
      </p:sp>
    </p:spTree>
    <p:extLst>
      <p:ext uri="{BB962C8B-B14F-4D97-AF65-F5344CB8AC3E}">
        <p14:creationId xmlns:p14="http://schemas.microsoft.com/office/powerpoint/2010/main" val="1346313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6211" y="1958379"/>
            <a:ext cx="7796764" cy="461665"/>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创业率评价的优势</a:t>
            </a:r>
            <a:r>
              <a:rPr lang="en-US" altLang="zh-CN" sz="2000" b="1" dirty="0" smtClean="0">
                <a:solidFill>
                  <a:srgbClr val="DB5535"/>
                </a:solidFill>
                <a:latin typeface="微软雅黑" pitchFamily="34" charset="-122"/>
                <a:ea typeface="微软雅黑" pitchFamily="34" charset="-122"/>
              </a:rPr>
              <a:t>      </a:t>
            </a:r>
            <a:endParaRPr lang="zh-CN" altLang="en-US" sz="2000" b="1" dirty="0">
              <a:solidFill>
                <a:srgbClr val="003366"/>
              </a:solidFill>
              <a:latin typeface="微软雅黑" pitchFamily="34" charset="-122"/>
              <a:ea typeface="微软雅黑" pitchFamily="34" charset="-122"/>
            </a:endParaRPr>
          </a:p>
        </p:txBody>
      </p:sp>
      <p:sp>
        <p:nvSpPr>
          <p:cNvPr id="8" name="矩形 7"/>
          <p:cNvSpPr/>
          <p:nvPr/>
        </p:nvSpPr>
        <p:spPr>
          <a:xfrm>
            <a:off x="762708" y="5415557"/>
            <a:ext cx="7858311" cy="1015663"/>
          </a:xfrm>
          <a:prstGeom prst="rect">
            <a:avLst/>
          </a:prstGeom>
        </p:spPr>
        <p:txBody>
          <a:bodyPr wrap="square">
            <a:spAutoFit/>
          </a:bodyPr>
          <a:lstStyle/>
          <a:p>
            <a:pPr>
              <a:lnSpc>
                <a:spcPct val="150000"/>
              </a:lnSpc>
            </a:pP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“创业率”仅仅是</a:t>
            </a:r>
            <a:r>
              <a:rPr lang="zh-CN" altLang="en-US" sz="2000" b="1" dirty="0">
                <a:solidFill>
                  <a:srgbClr val="003366"/>
                </a:solidFill>
                <a:latin typeface="微软雅黑" pitchFamily="34" charset="-122"/>
                <a:ea typeface="微软雅黑" pitchFamily="34" charset="-122"/>
              </a:rPr>
              <a:t>一个数量指标，只是创业状况的一个方面，缺乏更为重要的质量维度，</a:t>
            </a:r>
            <a:r>
              <a:rPr lang="zh-CN" altLang="en-US" sz="2000" b="1" dirty="0" smtClean="0">
                <a:solidFill>
                  <a:srgbClr val="003366"/>
                </a:solidFill>
                <a:latin typeface="微软雅黑" pitchFamily="34" charset="-122"/>
                <a:ea typeface="微软雅黑" pitchFamily="34" charset="-122"/>
              </a:rPr>
              <a:t>不足以反映</a:t>
            </a:r>
            <a:r>
              <a:rPr lang="zh-CN" altLang="en-US" sz="2000" b="1" dirty="0">
                <a:solidFill>
                  <a:srgbClr val="003366"/>
                </a:solidFill>
                <a:latin typeface="微软雅黑" pitchFamily="34" charset="-122"/>
                <a:ea typeface="微软雅黑" pitchFamily="34" charset="-122"/>
              </a:rPr>
              <a:t>高校创新创业教育的整体质量。</a:t>
            </a:r>
            <a:endParaRPr lang="zh-CN" altLang="en-US" sz="2000" b="1" u="sng" dirty="0">
              <a:solidFill>
                <a:srgbClr val="C00000"/>
              </a:solidFill>
              <a:latin typeface="微软雅黑" pitchFamily="34" charset="-122"/>
              <a:ea typeface="微软雅黑" pitchFamily="34" charset="-122"/>
            </a:endParaRPr>
          </a:p>
        </p:txBody>
      </p:sp>
      <p:sp>
        <p:nvSpPr>
          <p:cNvPr id="10" name="矩形 9"/>
          <p:cNvSpPr/>
          <p:nvPr/>
        </p:nvSpPr>
        <p:spPr>
          <a:xfrm>
            <a:off x="688208" y="3900343"/>
            <a:ext cx="7586813" cy="400110"/>
          </a:xfrm>
          <a:prstGeom prst="rect">
            <a:avLst/>
          </a:prstGeom>
        </p:spPr>
        <p:txBody>
          <a:bodyPr wrap="square">
            <a:spAutoFit/>
          </a:bodyPr>
          <a:lstStyle/>
          <a:p>
            <a:pPr>
              <a:spcAft>
                <a:spcPts val="1800"/>
              </a:spcAft>
              <a:buClr>
                <a:srgbClr val="DD462F"/>
              </a:buClr>
            </a:pPr>
            <a:r>
              <a:rPr lang="en-US" altLang="zh-CN" sz="2000" b="1" dirty="0" smtClean="0">
                <a:solidFill>
                  <a:srgbClr val="003366"/>
                </a:solidFill>
                <a:latin typeface="微软雅黑" pitchFamily="34" charset="-122"/>
                <a:ea typeface="微软雅黑" pitchFamily="34" charset="-122"/>
              </a:rPr>
              <a:t>     </a:t>
            </a:r>
            <a:endParaRPr lang="zh-CN" altLang="en-US" sz="2000" b="1" dirty="0">
              <a:solidFill>
                <a:srgbClr val="003366"/>
              </a:solidFill>
              <a:latin typeface="微软雅黑" pitchFamily="34" charset="-122"/>
              <a:ea typeface="微软雅黑" pitchFamily="34" charset="-122"/>
            </a:endParaRPr>
          </a:p>
        </p:txBody>
      </p:sp>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smtClean="0"/>
              <a:t>一、创业</a:t>
            </a:r>
            <a:r>
              <a:rPr lang="zh-CN" altLang="en-US" dirty="0"/>
              <a:t>率评价的现状、问题与趋势</a:t>
            </a:r>
          </a:p>
        </p:txBody>
      </p:sp>
      <p:sp>
        <p:nvSpPr>
          <p:cNvPr id="12" name="文本框 11"/>
          <p:cNvSpPr txBox="1"/>
          <p:nvPr/>
        </p:nvSpPr>
        <p:spPr>
          <a:xfrm>
            <a:off x="1" y="1284943"/>
            <a:ext cx="9145997"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（二）创业率评价存在的问题</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13" name="矩形 12"/>
          <p:cNvSpPr/>
          <p:nvPr/>
        </p:nvSpPr>
        <p:spPr>
          <a:xfrm>
            <a:off x="684213" y="2483499"/>
            <a:ext cx="7936807" cy="553998"/>
          </a:xfrm>
          <a:prstGeom prst="rect">
            <a:avLst/>
          </a:prstGeom>
        </p:spPr>
        <p:txBody>
          <a:bodyPr wrap="square">
            <a:spAutoFit/>
          </a:bodyPr>
          <a:lstStyle/>
          <a:p>
            <a:pPr>
              <a:lnSpc>
                <a:spcPct val="150000"/>
              </a:lnSpc>
            </a:pPr>
            <a:r>
              <a:rPr lang="zh-CN" altLang="en-US" b="1" dirty="0" smtClean="0">
                <a:solidFill>
                  <a:srgbClr val="C00000"/>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创业</a:t>
            </a:r>
            <a:r>
              <a:rPr lang="zh-CN" altLang="en-US" sz="2000" b="1" dirty="0">
                <a:solidFill>
                  <a:srgbClr val="DB5535"/>
                </a:solidFill>
                <a:latin typeface="微软雅黑" pitchFamily="34" charset="-122"/>
                <a:ea typeface="微软雅黑" pitchFamily="34" charset="-122"/>
              </a:rPr>
              <a:t>率指标因为简单、可比而显示出</a:t>
            </a:r>
            <a:r>
              <a:rPr lang="zh-CN" altLang="en-US" sz="2000" b="1" dirty="0" smtClean="0">
                <a:solidFill>
                  <a:srgbClr val="DB5535"/>
                </a:solidFill>
                <a:latin typeface="微软雅黑" pitchFamily="34" charset="-122"/>
                <a:ea typeface="微软雅黑" pitchFamily="34" charset="-122"/>
              </a:rPr>
              <a:t>实用性</a:t>
            </a:r>
            <a:endParaRPr lang="zh-CN" altLang="en-US" sz="2000" b="1" dirty="0">
              <a:solidFill>
                <a:srgbClr val="DB5535"/>
              </a:solidFill>
              <a:latin typeface="微软雅黑" pitchFamily="34" charset="-122"/>
              <a:ea typeface="微软雅黑" pitchFamily="34" charset="-122"/>
            </a:endParaRPr>
          </a:p>
        </p:txBody>
      </p:sp>
      <p:sp>
        <p:nvSpPr>
          <p:cNvPr id="3" name="矩形 2"/>
          <p:cNvSpPr/>
          <p:nvPr/>
        </p:nvSpPr>
        <p:spPr>
          <a:xfrm>
            <a:off x="1033848" y="2983123"/>
            <a:ext cx="7080421"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b="1" dirty="0" smtClean="0">
                <a:solidFill>
                  <a:srgbClr val="003366"/>
                </a:solidFill>
                <a:latin typeface="微软雅黑" pitchFamily="34" charset="-122"/>
                <a:ea typeface="微软雅黑" pitchFamily="34" charset="-122"/>
              </a:rPr>
              <a:t>反映</a:t>
            </a:r>
            <a:r>
              <a:rPr lang="zh-CN" altLang="en-US" b="1" dirty="0">
                <a:solidFill>
                  <a:srgbClr val="003366"/>
                </a:solidFill>
                <a:latin typeface="微软雅黑" pitchFamily="34" charset="-122"/>
                <a:ea typeface="微软雅黑" pitchFamily="34" charset="-122"/>
              </a:rPr>
              <a:t>高校创新创业教育实际效果的一个维度（不是全部</a:t>
            </a:r>
            <a:r>
              <a:rPr lang="zh-CN" altLang="en-US" b="1" dirty="0" smtClean="0">
                <a:solidFill>
                  <a:srgbClr val="003366"/>
                </a:solidFill>
                <a:latin typeface="微软雅黑" pitchFamily="34" charset="-122"/>
                <a:ea typeface="微软雅黑" pitchFamily="34" charset="-122"/>
              </a:rPr>
              <a:t>）</a:t>
            </a:r>
            <a:endParaRPr lang="en-US" altLang="zh-CN" b="1" dirty="0">
              <a:solidFill>
                <a:srgbClr val="003366"/>
              </a:solidFill>
              <a:latin typeface="微软雅黑" pitchFamily="34" charset="-122"/>
              <a:ea typeface="微软雅黑" pitchFamily="34" charset="-122"/>
            </a:endParaRPr>
          </a:p>
          <a:p>
            <a:pPr marL="285750" indent="-285750">
              <a:lnSpc>
                <a:spcPct val="150000"/>
              </a:lnSpc>
              <a:buFont typeface="Wingdings" panose="05000000000000000000" pitchFamily="2" charset="2"/>
              <a:buChar char="u"/>
            </a:pPr>
            <a:r>
              <a:rPr lang="zh-CN" altLang="en-US" b="1" dirty="0" smtClean="0">
                <a:solidFill>
                  <a:srgbClr val="003366"/>
                </a:solidFill>
                <a:latin typeface="微软雅黑" pitchFamily="34" charset="-122"/>
                <a:ea typeface="微软雅黑" pitchFamily="34" charset="-122"/>
              </a:rPr>
              <a:t>反映</a:t>
            </a:r>
            <a:r>
              <a:rPr lang="zh-CN" altLang="en-US" b="1" dirty="0">
                <a:solidFill>
                  <a:srgbClr val="003366"/>
                </a:solidFill>
                <a:latin typeface="微软雅黑" pitchFamily="34" charset="-122"/>
                <a:ea typeface="微软雅黑" pitchFamily="34" charset="-122"/>
              </a:rPr>
              <a:t>创业环境对于大学生创业的实际</a:t>
            </a:r>
            <a:r>
              <a:rPr lang="zh-CN" altLang="en-US" b="1" dirty="0" smtClean="0">
                <a:solidFill>
                  <a:srgbClr val="003366"/>
                </a:solidFill>
                <a:latin typeface="微软雅黑" pitchFamily="34" charset="-122"/>
                <a:ea typeface="微软雅黑" pitchFamily="34" charset="-122"/>
              </a:rPr>
              <a:t>影响</a:t>
            </a:r>
            <a:endParaRPr lang="en-US" altLang="zh-CN" b="1" dirty="0">
              <a:solidFill>
                <a:srgbClr val="003366"/>
              </a:solidFill>
              <a:latin typeface="微软雅黑" pitchFamily="34" charset="-122"/>
              <a:ea typeface="微软雅黑" pitchFamily="34" charset="-122"/>
            </a:endParaRPr>
          </a:p>
          <a:p>
            <a:pPr marL="285750" indent="-285750">
              <a:lnSpc>
                <a:spcPct val="150000"/>
              </a:lnSpc>
              <a:buFont typeface="Wingdings" panose="05000000000000000000" pitchFamily="2" charset="2"/>
              <a:buChar char="u"/>
            </a:pPr>
            <a:r>
              <a:rPr lang="zh-CN" altLang="en-US" b="1" dirty="0" smtClean="0">
                <a:solidFill>
                  <a:srgbClr val="003366"/>
                </a:solidFill>
                <a:latin typeface="微软雅黑" pitchFamily="34" charset="-122"/>
                <a:ea typeface="微软雅黑" pitchFamily="34" charset="-122"/>
              </a:rPr>
              <a:t>反映中国</a:t>
            </a:r>
            <a:r>
              <a:rPr lang="zh-CN" altLang="en-US" b="1" dirty="0">
                <a:solidFill>
                  <a:srgbClr val="003366"/>
                </a:solidFill>
                <a:latin typeface="微软雅黑" pitchFamily="34" charset="-122"/>
                <a:ea typeface="微软雅黑" pitchFamily="34" charset="-122"/>
              </a:rPr>
              <a:t>高校创新创业教育“时滞效应”的严重性和改进</a:t>
            </a:r>
            <a:r>
              <a:rPr lang="zh-CN" altLang="en-US" b="1" dirty="0" smtClean="0">
                <a:solidFill>
                  <a:srgbClr val="003366"/>
                </a:solidFill>
                <a:latin typeface="微软雅黑" pitchFamily="34" charset="-122"/>
                <a:ea typeface="微软雅黑" pitchFamily="34" charset="-122"/>
              </a:rPr>
              <a:t>程度</a:t>
            </a:r>
            <a:endParaRPr lang="zh-CN" altLang="en-US" b="1" dirty="0">
              <a:solidFill>
                <a:srgbClr val="003366"/>
              </a:solidFill>
              <a:latin typeface="微软雅黑" pitchFamily="34" charset="-122"/>
              <a:ea typeface="微软雅黑" pitchFamily="34" charset="-122"/>
            </a:endParaRPr>
          </a:p>
        </p:txBody>
      </p:sp>
      <p:sp>
        <p:nvSpPr>
          <p:cNvPr id="14" name="矩形 13"/>
          <p:cNvSpPr/>
          <p:nvPr/>
        </p:nvSpPr>
        <p:spPr>
          <a:xfrm>
            <a:off x="754234" y="4460806"/>
            <a:ext cx="7796764" cy="461665"/>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创业率</a:t>
            </a:r>
            <a:r>
              <a:rPr lang="zh-CN" altLang="en-US" sz="2400" b="1" dirty="0" smtClean="0">
                <a:solidFill>
                  <a:srgbClr val="C00000"/>
                </a:solidFill>
                <a:latin typeface="微软雅黑" pitchFamily="34" charset="-122"/>
                <a:ea typeface="微软雅黑" pitchFamily="34" charset="-122"/>
              </a:rPr>
              <a:t>评价的缺陷</a:t>
            </a:r>
            <a:endParaRPr lang="zh-CN" altLang="en-US" sz="2400" b="1" dirty="0">
              <a:solidFill>
                <a:srgbClr val="C00000"/>
              </a:solidFill>
              <a:latin typeface="微软雅黑" pitchFamily="34" charset="-122"/>
              <a:ea typeface="微软雅黑" pitchFamily="34" charset="-122"/>
            </a:endParaRPr>
          </a:p>
        </p:txBody>
      </p:sp>
      <p:sp>
        <p:nvSpPr>
          <p:cNvPr id="15" name="矩形 14"/>
          <p:cNvSpPr/>
          <p:nvPr/>
        </p:nvSpPr>
        <p:spPr>
          <a:xfrm>
            <a:off x="684212" y="4916036"/>
            <a:ext cx="7936807" cy="553998"/>
          </a:xfrm>
          <a:prstGeom prst="rect">
            <a:avLst/>
          </a:prstGeom>
        </p:spPr>
        <p:txBody>
          <a:bodyPr wrap="square">
            <a:spAutoFit/>
          </a:bodyPr>
          <a:lstStyle/>
          <a:p>
            <a:pPr>
              <a:lnSpc>
                <a:spcPct val="150000"/>
              </a:lnSpc>
            </a:pPr>
            <a:r>
              <a:rPr lang="zh-CN" altLang="en-US" b="1" dirty="0" smtClean="0">
                <a:solidFill>
                  <a:srgbClr val="C00000"/>
                </a:solidFill>
                <a:latin typeface="微软雅黑" pitchFamily="34" charset="-122"/>
                <a:ea typeface="微软雅黑" pitchFamily="34" charset="-122"/>
              </a:rPr>
              <a:t>     </a:t>
            </a:r>
            <a:r>
              <a:rPr lang="zh-CN" altLang="en-US" sz="2000" b="1" dirty="0" smtClean="0">
                <a:solidFill>
                  <a:srgbClr val="DB5535"/>
                </a:solidFill>
                <a:latin typeface="微软雅黑" pitchFamily="34" charset="-122"/>
                <a:ea typeface="微软雅黑" pitchFamily="34" charset="-122"/>
              </a:rPr>
              <a:t>创业率评价缺乏质量维度</a:t>
            </a:r>
            <a:endParaRPr lang="zh-CN" altLang="en-US" sz="2000" b="1" dirty="0">
              <a:solidFill>
                <a:srgbClr val="DB5535"/>
              </a:solidFill>
              <a:latin typeface="微软雅黑" pitchFamily="34" charset="-122"/>
              <a:ea typeface="微软雅黑" pitchFamily="34" charset="-122"/>
            </a:endParaRPr>
          </a:p>
        </p:txBody>
      </p:sp>
    </p:spTree>
    <p:extLst>
      <p:ext uri="{BB962C8B-B14F-4D97-AF65-F5344CB8AC3E}">
        <p14:creationId xmlns:p14="http://schemas.microsoft.com/office/powerpoint/2010/main" val="180364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6211" y="1958379"/>
            <a:ext cx="7796764" cy="461665"/>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纵向长期评价</a:t>
            </a:r>
          </a:p>
        </p:txBody>
      </p:sp>
      <p:sp>
        <p:nvSpPr>
          <p:cNvPr id="10" name="矩形 9"/>
          <p:cNvSpPr/>
          <p:nvPr/>
        </p:nvSpPr>
        <p:spPr>
          <a:xfrm>
            <a:off x="688208" y="3831454"/>
            <a:ext cx="7586813" cy="461665"/>
          </a:xfrm>
          <a:prstGeom prst="rect">
            <a:avLst/>
          </a:prstGeom>
        </p:spPr>
        <p:txBody>
          <a:bodyPr wrap="square">
            <a:spAutoFit/>
          </a:bodyPr>
          <a:lstStyle/>
          <a:p>
            <a:pPr marL="342900" indent="-342900">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建立全方位的质量评价方法和指标体系</a:t>
            </a:r>
          </a:p>
        </p:txBody>
      </p:sp>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smtClean="0"/>
              <a:t>一、创业</a:t>
            </a:r>
            <a:r>
              <a:rPr lang="zh-CN" altLang="en-US" dirty="0"/>
              <a:t>率评价的现状、问题与趋势</a:t>
            </a:r>
          </a:p>
        </p:txBody>
      </p:sp>
      <p:sp>
        <p:nvSpPr>
          <p:cNvPr id="12" name="文本框 11"/>
          <p:cNvSpPr txBox="1"/>
          <p:nvPr/>
        </p:nvSpPr>
        <p:spPr>
          <a:xfrm>
            <a:off x="1" y="1284943"/>
            <a:ext cx="9145998"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（三）创业率评价的趋势</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13" name="矩形 12"/>
          <p:cNvSpPr/>
          <p:nvPr/>
        </p:nvSpPr>
        <p:spPr>
          <a:xfrm>
            <a:off x="684213" y="2483499"/>
            <a:ext cx="7936807" cy="1015663"/>
          </a:xfrm>
          <a:prstGeom prst="rect">
            <a:avLst/>
          </a:prstGeom>
        </p:spPr>
        <p:txBody>
          <a:bodyPr wrap="square">
            <a:spAutoFit/>
          </a:bodyPr>
          <a:lstStyle/>
          <a:p>
            <a:pPr>
              <a:lnSpc>
                <a:spcPct val="150000"/>
              </a:lnSpc>
            </a:pPr>
            <a:r>
              <a:rPr lang="en-US" altLang="zh-CN" sz="2000" b="1" dirty="0">
                <a:solidFill>
                  <a:srgbClr val="003366"/>
                </a:solidFill>
                <a:latin typeface="微软雅黑" pitchFamily="34" charset="-122"/>
                <a:ea typeface="微软雅黑" pitchFamily="34" charset="-122"/>
              </a:rPr>
              <a:t>       </a:t>
            </a:r>
            <a:r>
              <a:rPr lang="zh-CN" altLang="en-US" sz="2000" b="1" dirty="0">
                <a:solidFill>
                  <a:srgbClr val="003366"/>
                </a:solidFill>
                <a:latin typeface="微软雅黑" pitchFamily="34" charset="-122"/>
                <a:ea typeface="微软雅黑" pitchFamily="34" charset="-122"/>
              </a:rPr>
              <a:t>学界普遍认为创业率评价存在“</a:t>
            </a:r>
            <a:r>
              <a:rPr lang="zh-CN" altLang="en-US" sz="2000" b="1" dirty="0">
                <a:solidFill>
                  <a:srgbClr val="DB5535"/>
                </a:solidFill>
                <a:latin typeface="微软雅黑" pitchFamily="34" charset="-122"/>
                <a:ea typeface="微软雅黑" pitchFamily="34" charset="-122"/>
              </a:rPr>
              <a:t>时滞效应</a:t>
            </a:r>
            <a:r>
              <a:rPr lang="zh-CN" altLang="en-US" sz="2000" b="1" dirty="0">
                <a:solidFill>
                  <a:srgbClr val="003366"/>
                </a:solidFill>
                <a:latin typeface="微软雅黑" pitchFamily="34" charset="-122"/>
                <a:ea typeface="微软雅黑" pitchFamily="34" charset="-122"/>
              </a:rPr>
              <a:t>”，创新创业教育评价应该立足于纵向的长期评价。</a:t>
            </a:r>
            <a:endParaRPr lang="en-US" altLang="zh-CN" sz="2000" b="1" dirty="0">
              <a:solidFill>
                <a:srgbClr val="003366"/>
              </a:solidFill>
              <a:latin typeface="微软雅黑" pitchFamily="34" charset="-122"/>
              <a:ea typeface="微软雅黑" pitchFamily="34" charset="-122"/>
            </a:endParaRPr>
          </a:p>
        </p:txBody>
      </p:sp>
      <p:sp>
        <p:nvSpPr>
          <p:cNvPr id="2" name="矩形 1"/>
          <p:cNvSpPr/>
          <p:nvPr/>
        </p:nvSpPr>
        <p:spPr>
          <a:xfrm>
            <a:off x="616811" y="4311032"/>
            <a:ext cx="8071610" cy="1422954"/>
          </a:xfrm>
          <a:prstGeom prst="rect">
            <a:avLst/>
          </a:prstGeom>
        </p:spPr>
        <p:txBody>
          <a:bodyPr wrap="square">
            <a:spAutoFit/>
          </a:bodyPr>
          <a:lstStyle/>
          <a:p>
            <a:pPr>
              <a:lnSpc>
                <a:spcPct val="150000"/>
              </a:lnSpc>
            </a:pPr>
            <a:r>
              <a:rPr lang="zh-CN" altLang="en-US" sz="2000" b="1" dirty="0" smtClean="0">
                <a:solidFill>
                  <a:srgbClr val="003366"/>
                </a:solidFill>
                <a:latin typeface="微软雅黑" pitchFamily="34" charset="-122"/>
                <a:ea typeface="微软雅黑" pitchFamily="34" charset="-122"/>
              </a:rPr>
              <a:t>       </a:t>
            </a:r>
            <a:r>
              <a:rPr lang="zh-CN" altLang="en-US" sz="2000" b="1" dirty="0">
                <a:solidFill>
                  <a:srgbClr val="003366"/>
                </a:solidFill>
                <a:latin typeface="微软雅黑" pitchFamily="34" charset="-122"/>
                <a:ea typeface="微软雅黑" pitchFamily="34" charset="-122"/>
              </a:rPr>
              <a:t>创业教育评价应是一种综合性评价，“宜粗不宜细、宜简不宜繁”，本着这一原则和思路，当前可以进行实际操作的是创业教育的个体发展水平评价。</a:t>
            </a:r>
          </a:p>
        </p:txBody>
      </p:sp>
    </p:spTree>
    <p:extLst>
      <p:ext uri="{BB962C8B-B14F-4D97-AF65-F5344CB8AC3E}">
        <p14:creationId xmlns:p14="http://schemas.microsoft.com/office/powerpoint/2010/main" val="69299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886760"/>
            <a:ext cx="9144000" cy="825419"/>
          </a:xfrm>
          <a:prstGeom prst="rect">
            <a:avLst/>
          </a:prstGeom>
        </p:spPr>
        <p:txBody>
          <a:bodyPr wrap="square">
            <a:spAutoFit/>
          </a:bodyPr>
          <a:lstStyle/>
          <a:p>
            <a:pPr algn="ctr">
              <a:lnSpc>
                <a:spcPct val="150000"/>
              </a:lnSpc>
              <a:spcAft>
                <a:spcPts val="1800"/>
              </a:spcAft>
              <a:buClr>
                <a:srgbClr val="DD462F"/>
              </a:buClr>
            </a:pPr>
            <a:r>
              <a:rPr lang="zh-CN" altLang="en-US" sz="3600" b="1" dirty="0">
                <a:solidFill>
                  <a:srgbClr val="003366"/>
                </a:solidFill>
                <a:latin typeface="微软雅黑" pitchFamily="34" charset="-122"/>
                <a:ea typeface="微软雅黑" pitchFamily="34" charset="-122"/>
              </a:rPr>
              <a:t>二、个体发展水平评价</a:t>
            </a:r>
            <a:endParaRPr lang="en-US" altLang="zh-CN" sz="3600" b="1" dirty="0">
              <a:solidFill>
                <a:srgbClr val="003366"/>
              </a:solidFill>
              <a:latin typeface="微软雅黑" pitchFamily="34" charset="-122"/>
              <a:ea typeface="微软雅黑" pitchFamily="34" charset="-122"/>
            </a:endParaRPr>
          </a:p>
        </p:txBody>
      </p:sp>
      <p:sp>
        <p:nvSpPr>
          <p:cNvPr id="5" name="文本框 4"/>
          <p:cNvSpPr txBox="1"/>
          <p:nvPr/>
        </p:nvSpPr>
        <p:spPr>
          <a:xfrm>
            <a:off x="0" y="233768"/>
            <a:ext cx="9144000" cy="523220"/>
          </a:xfrm>
          <a:prstGeom prst="rect">
            <a:avLst/>
          </a:prstGeom>
          <a:noFill/>
        </p:spPr>
        <p:txBody>
          <a:bodyPr wrap="square">
            <a:spAutoFit/>
          </a:bodyPr>
          <a:lstStyle/>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创新创业教育评价的现状、问题与趋势</a:t>
            </a:r>
            <a:endParaRPr lang="zh-CN" altLang="en-US"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958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88208" y="3900343"/>
            <a:ext cx="7586813" cy="400110"/>
          </a:xfrm>
          <a:prstGeom prst="rect">
            <a:avLst/>
          </a:prstGeom>
        </p:spPr>
        <p:txBody>
          <a:bodyPr wrap="square">
            <a:spAutoFit/>
          </a:bodyPr>
          <a:lstStyle/>
          <a:p>
            <a:pPr>
              <a:spcAft>
                <a:spcPts val="1800"/>
              </a:spcAft>
              <a:buClr>
                <a:srgbClr val="DD462F"/>
              </a:buClr>
            </a:pPr>
            <a:r>
              <a:rPr lang="en-US" altLang="zh-CN" sz="2000" b="1" dirty="0" smtClean="0">
                <a:solidFill>
                  <a:srgbClr val="003366"/>
                </a:solidFill>
                <a:latin typeface="微软雅黑" pitchFamily="34" charset="-122"/>
                <a:ea typeface="微软雅黑" pitchFamily="34" charset="-122"/>
              </a:rPr>
              <a:t>     </a:t>
            </a:r>
            <a:endParaRPr lang="zh-CN" altLang="en-US" sz="2000" b="1" dirty="0">
              <a:solidFill>
                <a:srgbClr val="003366"/>
              </a:solidFill>
              <a:latin typeface="微软雅黑" pitchFamily="34" charset="-122"/>
              <a:ea typeface="微软雅黑" pitchFamily="34" charset="-122"/>
            </a:endParaRPr>
          </a:p>
        </p:txBody>
      </p:sp>
      <p:sp>
        <p:nvSpPr>
          <p:cNvPr id="9" name="文本框 8"/>
          <p:cNvSpPr txBox="1"/>
          <p:nvPr/>
        </p:nvSpPr>
        <p:spPr>
          <a:xfrm>
            <a:off x="1" y="416526"/>
            <a:ext cx="9144000" cy="523220"/>
          </a:xfrm>
          <a:prstGeom prst="rect">
            <a:avLst/>
          </a:prstGeom>
          <a:noFill/>
        </p:spPr>
        <p:txBody>
          <a:bodyPr wrap="square">
            <a:spAutoFit/>
          </a:bodyPr>
          <a:lstStyle>
            <a:defPPr>
              <a:defRPr lang="en-US"/>
            </a:defPPr>
            <a:lvl1pPr fontAlgn="auto">
              <a:spcBef>
                <a:spcPts val="0"/>
              </a:spcBef>
              <a:spcAft>
                <a:spcPts val="0"/>
              </a:spcAft>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dirty="0"/>
              <a:t>二</a:t>
            </a:r>
            <a:r>
              <a:rPr lang="zh-CN" altLang="en-US" dirty="0" smtClean="0"/>
              <a:t>、个体发展水平评价的</a:t>
            </a:r>
            <a:r>
              <a:rPr lang="zh-CN" altLang="en-US" dirty="0"/>
              <a:t>现状、问题与趋势</a:t>
            </a:r>
          </a:p>
        </p:txBody>
      </p:sp>
      <p:sp>
        <p:nvSpPr>
          <p:cNvPr id="13" name="矩形 12"/>
          <p:cNvSpPr/>
          <p:nvPr/>
        </p:nvSpPr>
        <p:spPr>
          <a:xfrm>
            <a:off x="684213" y="1923321"/>
            <a:ext cx="7936807" cy="646331"/>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a:solidFill>
                  <a:srgbClr val="C00000"/>
                </a:solidFill>
                <a:latin typeface="微软雅黑" pitchFamily="34" charset="-122"/>
                <a:ea typeface="微软雅黑" pitchFamily="34" charset="-122"/>
              </a:rPr>
              <a:t>数量评价</a:t>
            </a:r>
            <a:r>
              <a:rPr lang="zh-CN" altLang="en-US" sz="2400" b="1" dirty="0" smtClean="0">
                <a:solidFill>
                  <a:srgbClr val="C00000"/>
                </a:solidFill>
                <a:latin typeface="微软雅黑" pitchFamily="34" charset="-122"/>
                <a:ea typeface="微软雅黑" pitchFamily="34" charset="-122"/>
              </a:rPr>
              <a:t>维度</a:t>
            </a:r>
            <a:endParaRPr lang="zh-CN" altLang="en-US" sz="2400" b="1" dirty="0">
              <a:solidFill>
                <a:srgbClr val="C00000"/>
              </a:solidFill>
              <a:latin typeface="微软雅黑" pitchFamily="34" charset="-122"/>
              <a:ea typeface="微软雅黑" pitchFamily="34" charset="-122"/>
            </a:endParaRPr>
          </a:p>
        </p:txBody>
      </p:sp>
      <p:sp>
        <p:nvSpPr>
          <p:cNvPr id="5" name="文本框 4"/>
          <p:cNvSpPr txBox="1"/>
          <p:nvPr/>
        </p:nvSpPr>
        <p:spPr>
          <a:xfrm>
            <a:off x="1" y="1284943"/>
            <a:ext cx="9145998" cy="523220"/>
          </a:xfrm>
          <a:prstGeom prst="rect">
            <a:avLst/>
          </a:prstGeom>
          <a:noFill/>
        </p:spPr>
        <p:txBody>
          <a:bodyPr wrap="square" rtlCol="0">
            <a:spAutoFit/>
          </a:bodyPr>
          <a:lstStyle/>
          <a:p>
            <a:pPr algn="ctr"/>
            <a:r>
              <a:rPr lang="zh-CN" altLang="en-US" sz="2800" b="1" dirty="0" smtClean="0">
                <a:solidFill>
                  <a:srgbClr val="003366"/>
                </a:solidFill>
                <a:latin typeface="微软雅黑" panose="020B0503020204020204" pitchFamily="34" charset="-122"/>
                <a:ea typeface="微软雅黑" panose="020B0503020204020204" pitchFamily="34" charset="-122"/>
              </a:rPr>
              <a:t>（一）个体</a:t>
            </a:r>
            <a:r>
              <a:rPr lang="zh-CN" altLang="en-US" sz="2800" b="1" dirty="0">
                <a:solidFill>
                  <a:srgbClr val="003366"/>
                </a:solidFill>
                <a:latin typeface="微软雅黑" panose="020B0503020204020204" pitchFamily="34" charset="-122"/>
                <a:ea typeface="微软雅黑" panose="020B0503020204020204" pitchFamily="34" charset="-122"/>
              </a:rPr>
              <a:t>发展水平评价</a:t>
            </a:r>
            <a:r>
              <a:rPr lang="zh-CN" altLang="en-US" sz="2800" b="1" dirty="0" smtClean="0">
                <a:solidFill>
                  <a:srgbClr val="003366"/>
                </a:solidFill>
                <a:latin typeface="微软雅黑" panose="020B0503020204020204" pitchFamily="34" charset="-122"/>
                <a:ea typeface="微软雅黑" panose="020B0503020204020204" pitchFamily="34" charset="-122"/>
              </a:rPr>
              <a:t>的指标维度</a:t>
            </a:r>
            <a:endParaRPr lang="zh-CN" altLang="en-US" sz="2800" b="1" dirty="0">
              <a:solidFill>
                <a:srgbClr val="003366"/>
              </a:solidFill>
              <a:latin typeface="微软雅黑" panose="020B0503020204020204" pitchFamily="34" charset="-122"/>
              <a:ea typeface="微软雅黑" panose="020B0503020204020204" pitchFamily="34" charset="-122"/>
            </a:endParaRPr>
          </a:p>
        </p:txBody>
      </p:sp>
      <p:sp>
        <p:nvSpPr>
          <p:cNvPr id="3" name="矩形 2"/>
          <p:cNvSpPr/>
          <p:nvPr/>
        </p:nvSpPr>
        <p:spPr>
          <a:xfrm>
            <a:off x="684213" y="2619536"/>
            <a:ext cx="7866663" cy="1246495"/>
          </a:xfrm>
          <a:prstGeom prst="rect">
            <a:avLst/>
          </a:prstGeom>
        </p:spPr>
        <p:txBody>
          <a:bodyPr wrap="square">
            <a:spAutoFit/>
          </a:bodyPr>
          <a:lstStyle/>
          <a:p>
            <a:pPr indent="304800">
              <a:lnSpc>
                <a:spcPct val="125000"/>
              </a:lnSpc>
              <a:spcAft>
                <a:spcPts val="1000"/>
              </a:spcAft>
            </a:pPr>
            <a:r>
              <a:rPr lang="en-US" altLang="zh-CN" sz="2000" b="1" dirty="0" smtClean="0">
                <a:solidFill>
                  <a:srgbClr val="003366"/>
                </a:solidFill>
                <a:latin typeface="微软雅黑" pitchFamily="34" charset="-122"/>
                <a:ea typeface="微软雅黑" pitchFamily="34" charset="-122"/>
              </a:rPr>
              <a:t>   </a:t>
            </a:r>
            <a:r>
              <a:rPr lang="zh-CN" altLang="en-US" sz="2000" b="1" dirty="0" smtClean="0">
                <a:solidFill>
                  <a:srgbClr val="003366"/>
                </a:solidFill>
                <a:latin typeface="微软雅黑" pitchFamily="34" charset="-122"/>
                <a:ea typeface="微软雅黑" pitchFamily="34" charset="-122"/>
              </a:rPr>
              <a:t>不能只评价</a:t>
            </a:r>
            <a:r>
              <a:rPr lang="zh-CN" altLang="zh-CN" sz="2000" b="1" dirty="0" smtClean="0">
                <a:solidFill>
                  <a:srgbClr val="DB5535"/>
                </a:solidFill>
                <a:latin typeface="微软雅黑" pitchFamily="34" charset="-122"/>
                <a:ea typeface="微软雅黑" pitchFamily="34" charset="-122"/>
              </a:rPr>
              <a:t>创办多少</a:t>
            </a:r>
            <a:r>
              <a:rPr lang="zh-CN" altLang="zh-CN" sz="2000" b="1" dirty="0">
                <a:solidFill>
                  <a:srgbClr val="DB5535"/>
                </a:solidFill>
                <a:latin typeface="微软雅黑" pitchFamily="34" charset="-122"/>
                <a:ea typeface="微软雅黑" pitchFamily="34" charset="-122"/>
              </a:rPr>
              <a:t>企业</a:t>
            </a:r>
            <a:r>
              <a:rPr lang="zh-CN" altLang="zh-CN" sz="2000" b="1" dirty="0" smtClean="0">
                <a:solidFill>
                  <a:srgbClr val="003366"/>
                </a:solidFill>
                <a:latin typeface="微软雅黑" pitchFamily="34" charset="-122"/>
                <a:ea typeface="微软雅黑" pitchFamily="34" charset="-122"/>
              </a:rPr>
              <a:t>，</a:t>
            </a:r>
            <a:r>
              <a:rPr lang="zh-CN" altLang="zh-CN" sz="2000" b="1" dirty="0">
                <a:solidFill>
                  <a:srgbClr val="DB5535"/>
                </a:solidFill>
                <a:latin typeface="微软雅黑" pitchFamily="34" charset="-122"/>
                <a:ea typeface="微软雅黑" pitchFamily="34" charset="-122"/>
              </a:rPr>
              <a:t>多少</a:t>
            </a:r>
            <a:r>
              <a:rPr lang="zh-CN" altLang="zh-CN" sz="2000" b="1" dirty="0">
                <a:solidFill>
                  <a:srgbClr val="DB5535"/>
                </a:solidFill>
                <a:latin typeface="微软雅黑" pitchFamily="34" charset="-122"/>
                <a:ea typeface="微软雅黑" pitchFamily="34" charset="-122"/>
              </a:rPr>
              <a:t>工作</a:t>
            </a:r>
            <a:r>
              <a:rPr lang="zh-CN" altLang="zh-CN" sz="2000" b="1" dirty="0">
                <a:solidFill>
                  <a:srgbClr val="DB5535"/>
                </a:solidFill>
                <a:latin typeface="微软雅黑" pitchFamily="34" charset="-122"/>
                <a:ea typeface="微软雅黑" pitchFamily="34" charset="-122"/>
              </a:rPr>
              <a:t>岗位</a:t>
            </a:r>
            <a:r>
              <a:rPr lang="zh-CN" altLang="en-US" sz="2000" b="1" dirty="0">
                <a:solidFill>
                  <a:srgbClr val="003366"/>
                </a:solidFill>
                <a:latin typeface="微软雅黑" pitchFamily="34" charset="-122"/>
                <a:ea typeface="微软雅黑" pitchFamily="34" charset="-122"/>
              </a:rPr>
              <a:t>以及</a:t>
            </a:r>
            <a:r>
              <a:rPr lang="zh-CN" altLang="zh-CN" sz="2000" b="1" dirty="0">
                <a:solidFill>
                  <a:srgbClr val="DB5535"/>
                </a:solidFill>
                <a:latin typeface="微软雅黑" pitchFamily="34" charset="-122"/>
                <a:ea typeface="微软雅黑" pitchFamily="34" charset="-122"/>
              </a:rPr>
              <a:t>收入</a:t>
            </a:r>
            <a:r>
              <a:rPr lang="zh-CN" altLang="zh-CN" sz="2000" b="1" dirty="0" smtClean="0">
                <a:solidFill>
                  <a:srgbClr val="003366"/>
                </a:solidFill>
                <a:latin typeface="微软雅黑" pitchFamily="34" charset="-122"/>
                <a:ea typeface="微软雅黑" pitchFamily="34" charset="-122"/>
              </a:rPr>
              <a:t>等显性</a:t>
            </a:r>
            <a:r>
              <a:rPr lang="zh-CN" altLang="zh-CN" sz="2000" b="1" dirty="0">
                <a:solidFill>
                  <a:srgbClr val="003366"/>
                </a:solidFill>
                <a:latin typeface="微软雅黑" pitchFamily="34" charset="-122"/>
                <a:ea typeface="微软雅黑" pitchFamily="34" charset="-122"/>
              </a:rPr>
              <a:t>指标</a:t>
            </a:r>
            <a:r>
              <a:rPr lang="zh-CN" altLang="zh-CN" sz="2000" b="1" dirty="0" smtClean="0">
                <a:solidFill>
                  <a:srgbClr val="003366"/>
                </a:solidFill>
                <a:latin typeface="微软雅黑" pitchFamily="34" charset="-122"/>
                <a:ea typeface="微软雅黑" pitchFamily="34" charset="-122"/>
              </a:rPr>
              <a:t>，而要实现创业教育与就业教育的衔接联动，</a:t>
            </a:r>
            <a:r>
              <a:rPr lang="zh-CN" altLang="zh-CN" sz="2000" b="1" dirty="0">
                <a:solidFill>
                  <a:srgbClr val="003366"/>
                </a:solidFill>
                <a:latin typeface="微软雅黑" pitchFamily="34" charset="-122"/>
                <a:ea typeface="微软雅黑" pitchFamily="34" charset="-122"/>
              </a:rPr>
              <a:t>把</a:t>
            </a:r>
            <a:r>
              <a:rPr lang="zh-CN" altLang="zh-CN" sz="2000" b="1" dirty="0">
                <a:solidFill>
                  <a:srgbClr val="DB5535"/>
                </a:solidFill>
                <a:latin typeface="微软雅黑" pitchFamily="34" charset="-122"/>
                <a:ea typeface="微软雅黑" pitchFamily="34" charset="-122"/>
              </a:rPr>
              <a:t>学生的就业率</a:t>
            </a:r>
            <a:r>
              <a:rPr lang="zh-CN" altLang="zh-CN" sz="2000" b="1" dirty="0">
                <a:solidFill>
                  <a:srgbClr val="003366"/>
                </a:solidFill>
                <a:latin typeface="微软雅黑" pitchFamily="34" charset="-122"/>
                <a:ea typeface="微软雅黑" pitchFamily="34" charset="-122"/>
              </a:rPr>
              <a:t>、在就业岗位上的</a:t>
            </a:r>
            <a:r>
              <a:rPr lang="zh-CN" altLang="zh-CN" sz="2000" b="1" dirty="0">
                <a:solidFill>
                  <a:srgbClr val="DB5535"/>
                </a:solidFill>
                <a:latin typeface="微软雅黑" pitchFamily="34" charset="-122"/>
                <a:ea typeface="微软雅黑" pitchFamily="34" charset="-122"/>
              </a:rPr>
              <a:t>发展情况</a:t>
            </a:r>
            <a:r>
              <a:rPr lang="zh-CN" altLang="zh-CN" sz="2000" b="1" dirty="0">
                <a:solidFill>
                  <a:srgbClr val="003366"/>
                </a:solidFill>
                <a:latin typeface="微软雅黑" pitchFamily="34" charset="-122"/>
                <a:ea typeface="微软雅黑" pitchFamily="34" charset="-122"/>
              </a:rPr>
              <a:t>、</a:t>
            </a:r>
            <a:r>
              <a:rPr lang="zh-CN" altLang="zh-CN" sz="2000" b="1" dirty="0">
                <a:solidFill>
                  <a:srgbClr val="DB5535"/>
                </a:solidFill>
                <a:latin typeface="微软雅黑" pitchFamily="34" charset="-122"/>
                <a:ea typeface="微软雅黑" pitchFamily="34" charset="-122"/>
              </a:rPr>
              <a:t>收入情况</a:t>
            </a:r>
            <a:r>
              <a:rPr lang="zh-CN" altLang="zh-CN" sz="2000" b="1" dirty="0">
                <a:solidFill>
                  <a:srgbClr val="003366"/>
                </a:solidFill>
                <a:latin typeface="微软雅黑" pitchFamily="34" charset="-122"/>
                <a:ea typeface="微软雅黑" pitchFamily="34" charset="-122"/>
              </a:rPr>
              <a:t>等都作为评价参考。</a:t>
            </a:r>
          </a:p>
        </p:txBody>
      </p:sp>
      <p:sp>
        <p:nvSpPr>
          <p:cNvPr id="14" name="矩形 13"/>
          <p:cNvSpPr/>
          <p:nvPr/>
        </p:nvSpPr>
        <p:spPr>
          <a:xfrm>
            <a:off x="688208" y="6165749"/>
            <a:ext cx="7586813" cy="400110"/>
          </a:xfrm>
          <a:prstGeom prst="rect">
            <a:avLst/>
          </a:prstGeom>
        </p:spPr>
        <p:txBody>
          <a:bodyPr wrap="square">
            <a:spAutoFit/>
          </a:bodyPr>
          <a:lstStyle/>
          <a:p>
            <a:pPr>
              <a:spcAft>
                <a:spcPts val="1800"/>
              </a:spcAft>
              <a:buClr>
                <a:srgbClr val="DD462F"/>
              </a:buClr>
            </a:pPr>
            <a:r>
              <a:rPr lang="en-US" altLang="zh-CN" sz="2000" b="1" dirty="0" smtClean="0">
                <a:solidFill>
                  <a:srgbClr val="003366"/>
                </a:solidFill>
                <a:latin typeface="微软雅黑" pitchFamily="34" charset="-122"/>
                <a:ea typeface="微软雅黑" pitchFamily="34" charset="-122"/>
              </a:rPr>
              <a:t>     </a:t>
            </a:r>
            <a:endParaRPr lang="zh-CN" altLang="en-US" sz="2000" b="1" dirty="0">
              <a:solidFill>
                <a:srgbClr val="003366"/>
              </a:solidFill>
              <a:latin typeface="微软雅黑" pitchFamily="34" charset="-122"/>
              <a:ea typeface="微软雅黑" pitchFamily="34" charset="-122"/>
            </a:endParaRPr>
          </a:p>
        </p:txBody>
      </p:sp>
      <p:sp>
        <p:nvSpPr>
          <p:cNvPr id="15" name="矩形 14"/>
          <p:cNvSpPr/>
          <p:nvPr/>
        </p:nvSpPr>
        <p:spPr>
          <a:xfrm>
            <a:off x="684213" y="3900343"/>
            <a:ext cx="7936807" cy="581057"/>
          </a:xfrm>
          <a:prstGeom prst="rect">
            <a:avLst/>
          </a:prstGeom>
        </p:spPr>
        <p:txBody>
          <a:bodyPr wrap="square">
            <a:spAutoFit/>
          </a:bodyPr>
          <a:lstStyle/>
          <a:p>
            <a:pPr marL="342900" indent="-342900">
              <a:lnSpc>
                <a:spcPct val="150000"/>
              </a:lnSpc>
              <a:spcAft>
                <a:spcPts val="1800"/>
              </a:spcAft>
              <a:buClr>
                <a:srgbClr val="DD462F"/>
              </a:buClr>
              <a:buFont typeface="Wingdings" pitchFamily="2" charset="2"/>
              <a:buChar char="v"/>
            </a:pPr>
            <a:r>
              <a:rPr lang="zh-CN" altLang="en-US" sz="2400" b="1" dirty="0" smtClean="0">
                <a:solidFill>
                  <a:srgbClr val="C00000"/>
                </a:solidFill>
                <a:latin typeface="微软雅黑" pitchFamily="34" charset="-122"/>
                <a:ea typeface="微软雅黑" pitchFamily="34" charset="-122"/>
              </a:rPr>
              <a:t>质量评价维度</a:t>
            </a:r>
            <a:endParaRPr lang="zh-CN" altLang="en-US" sz="2400" b="1" dirty="0">
              <a:solidFill>
                <a:srgbClr val="C00000"/>
              </a:solidFill>
              <a:latin typeface="微软雅黑" pitchFamily="34" charset="-122"/>
              <a:ea typeface="微软雅黑" pitchFamily="34" charset="-122"/>
            </a:endParaRPr>
          </a:p>
        </p:txBody>
      </p:sp>
      <p:sp>
        <p:nvSpPr>
          <p:cNvPr id="16" name="矩形 15"/>
          <p:cNvSpPr/>
          <p:nvPr/>
        </p:nvSpPr>
        <p:spPr>
          <a:xfrm>
            <a:off x="1178484" y="4616124"/>
            <a:ext cx="7866663" cy="2144177"/>
          </a:xfrm>
          <a:prstGeom prst="rect">
            <a:avLst/>
          </a:prstGeom>
        </p:spPr>
        <p:txBody>
          <a:bodyPr wrap="square">
            <a:spAutoFit/>
          </a:bodyPr>
          <a:lstStyle/>
          <a:p>
            <a:pPr marL="342900" indent="-342900">
              <a:spcAft>
                <a:spcPts val="1000"/>
              </a:spcAft>
              <a:buFont typeface="Wingdings" panose="05000000000000000000" pitchFamily="2" charset="2"/>
              <a:buChar char="p"/>
            </a:pPr>
            <a:r>
              <a:rPr lang="zh-CN" altLang="en-US" sz="2000" b="1" dirty="0" smtClean="0">
                <a:solidFill>
                  <a:srgbClr val="003366"/>
                </a:solidFill>
                <a:latin typeface="微软雅黑" pitchFamily="34" charset="-122"/>
                <a:ea typeface="微软雅黑" pitchFamily="34" charset="-122"/>
              </a:rPr>
              <a:t>个体</a:t>
            </a:r>
            <a:r>
              <a:rPr lang="zh-CN" altLang="en-US" sz="2000" b="1" dirty="0">
                <a:solidFill>
                  <a:srgbClr val="003366"/>
                </a:solidFill>
                <a:latin typeface="微软雅黑" pitchFamily="34" charset="-122"/>
                <a:ea typeface="微软雅黑" pitchFamily="34" charset="-122"/>
              </a:rPr>
              <a:t>的主动学习精神和终身学习理念的</a:t>
            </a:r>
            <a:r>
              <a:rPr lang="zh-CN" altLang="en-US" sz="2000" b="1" dirty="0" smtClean="0">
                <a:solidFill>
                  <a:srgbClr val="003366"/>
                </a:solidFill>
                <a:latin typeface="微软雅黑" pitchFamily="34" charset="-122"/>
                <a:ea typeface="微软雅黑" pitchFamily="34" charset="-122"/>
              </a:rPr>
              <a:t>确立</a:t>
            </a:r>
            <a:endParaRPr lang="en-US" altLang="zh-CN" sz="2000" b="1" dirty="0" smtClean="0">
              <a:solidFill>
                <a:srgbClr val="003366"/>
              </a:solidFill>
              <a:latin typeface="微软雅黑" pitchFamily="34" charset="-122"/>
              <a:ea typeface="微软雅黑" pitchFamily="34" charset="-122"/>
            </a:endParaRPr>
          </a:p>
          <a:p>
            <a:pPr marL="342900" indent="-342900">
              <a:spcAft>
                <a:spcPts val="1000"/>
              </a:spcAft>
              <a:buFont typeface="Wingdings" panose="05000000000000000000" pitchFamily="2" charset="2"/>
              <a:buChar char="p"/>
            </a:pPr>
            <a:r>
              <a:rPr lang="zh-CN" altLang="en-US" sz="2000" b="1" dirty="0" smtClean="0">
                <a:solidFill>
                  <a:srgbClr val="003366"/>
                </a:solidFill>
                <a:latin typeface="微软雅黑" pitchFamily="34" charset="-122"/>
                <a:ea typeface="微软雅黑" pitchFamily="34" charset="-122"/>
              </a:rPr>
              <a:t>个体</a:t>
            </a:r>
            <a:r>
              <a:rPr lang="zh-CN" altLang="en-US" sz="2000" b="1" dirty="0">
                <a:solidFill>
                  <a:srgbClr val="003366"/>
                </a:solidFill>
                <a:latin typeface="微软雅黑" pitchFamily="34" charset="-122"/>
                <a:ea typeface="微软雅黑" pitchFamily="34" charset="-122"/>
              </a:rPr>
              <a:t>在意识、个性、能力、</a:t>
            </a:r>
            <a:r>
              <a:rPr lang="zh-CN" altLang="en-US" sz="2000" b="1" dirty="0" smtClean="0">
                <a:solidFill>
                  <a:srgbClr val="003366"/>
                </a:solidFill>
                <a:latin typeface="微软雅黑" pitchFamily="34" charset="-122"/>
                <a:ea typeface="微软雅黑" pitchFamily="34" charset="-122"/>
              </a:rPr>
              <a:t>知识等方面的</a:t>
            </a:r>
            <a:r>
              <a:rPr lang="zh-CN" altLang="en-US" sz="2000" b="1" dirty="0">
                <a:solidFill>
                  <a:srgbClr val="003366"/>
                </a:solidFill>
                <a:latin typeface="微软雅黑" pitchFamily="34" charset="-122"/>
                <a:ea typeface="微软雅黑" pitchFamily="34" charset="-122"/>
              </a:rPr>
              <a:t>形成和</a:t>
            </a:r>
            <a:r>
              <a:rPr lang="zh-CN" altLang="en-US" sz="2000" b="1" dirty="0" smtClean="0">
                <a:solidFill>
                  <a:srgbClr val="003366"/>
                </a:solidFill>
                <a:latin typeface="微软雅黑" pitchFamily="34" charset="-122"/>
                <a:ea typeface="微软雅黑" pitchFamily="34" charset="-122"/>
              </a:rPr>
              <a:t>掌握</a:t>
            </a:r>
            <a:endParaRPr lang="en-US" altLang="zh-CN" sz="2000" b="1" dirty="0" smtClean="0">
              <a:solidFill>
                <a:srgbClr val="003366"/>
              </a:solidFill>
              <a:latin typeface="微软雅黑" pitchFamily="34" charset="-122"/>
              <a:ea typeface="微软雅黑" pitchFamily="34" charset="-122"/>
            </a:endParaRPr>
          </a:p>
          <a:p>
            <a:pPr marL="342900" indent="-342900">
              <a:spcAft>
                <a:spcPts val="1000"/>
              </a:spcAft>
              <a:buFont typeface="Wingdings" panose="05000000000000000000" pitchFamily="2" charset="2"/>
              <a:buChar char="p"/>
            </a:pPr>
            <a:r>
              <a:rPr lang="zh-CN" altLang="en-US" sz="2000" b="1" dirty="0" smtClean="0">
                <a:solidFill>
                  <a:srgbClr val="003366"/>
                </a:solidFill>
                <a:latin typeface="微软雅黑" pitchFamily="34" charset="-122"/>
                <a:ea typeface="微软雅黑" pitchFamily="34" charset="-122"/>
              </a:rPr>
              <a:t>参加</a:t>
            </a:r>
            <a:r>
              <a:rPr lang="zh-CN" altLang="en-US" sz="2000" b="1" dirty="0">
                <a:solidFill>
                  <a:srgbClr val="003366"/>
                </a:solidFill>
                <a:latin typeface="微软雅黑" pitchFamily="34" charset="-122"/>
                <a:ea typeface="微软雅黑" pitchFamily="34" charset="-122"/>
              </a:rPr>
              <a:t>创业的社会实践</a:t>
            </a:r>
            <a:r>
              <a:rPr lang="zh-CN" altLang="en-US" sz="2000" b="1" dirty="0" smtClean="0">
                <a:solidFill>
                  <a:srgbClr val="003366"/>
                </a:solidFill>
                <a:latin typeface="微软雅黑" pitchFamily="34" charset="-122"/>
                <a:ea typeface="微软雅黑" pitchFamily="34" charset="-122"/>
              </a:rPr>
              <a:t>情况</a:t>
            </a:r>
            <a:endParaRPr lang="en-US" altLang="zh-CN" sz="2000" b="1" dirty="0" smtClean="0">
              <a:solidFill>
                <a:srgbClr val="003366"/>
              </a:solidFill>
              <a:latin typeface="微软雅黑" pitchFamily="34" charset="-122"/>
              <a:ea typeface="微软雅黑" pitchFamily="34" charset="-122"/>
            </a:endParaRPr>
          </a:p>
          <a:p>
            <a:pPr marL="342900" indent="-342900">
              <a:spcAft>
                <a:spcPts val="1000"/>
              </a:spcAft>
              <a:buFont typeface="Wingdings" panose="05000000000000000000" pitchFamily="2" charset="2"/>
              <a:buChar char="p"/>
            </a:pPr>
            <a:r>
              <a:rPr lang="zh-CN" altLang="en-US" sz="2000" b="1" dirty="0" smtClean="0">
                <a:solidFill>
                  <a:srgbClr val="003366"/>
                </a:solidFill>
                <a:latin typeface="微软雅黑" pitchFamily="34" charset="-122"/>
                <a:ea typeface="微软雅黑" pitchFamily="34" charset="-122"/>
              </a:rPr>
              <a:t>实践</a:t>
            </a:r>
            <a:r>
              <a:rPr lang="zh-CN" altLang="en-US" sz="2000" b="1" dirty="0">
                <a:solidFill>
                  <a:srgbClr val="003366"/>
                </a:solidFill>
                <a:latin typeface="微软雅黑" pitchFamily="34" charset="-122"/>
                <a:ea typeface="微软雅黑" pitchFamily="34" charset="-122"/>
              </a:rPr>
              <a:t>中</a:t>
            </a:r>
            <a:r>
              <a:rPr lang="zh-CN" altLang="en-US" sz="2000" b="1" dirty="0" smtClean="0">
                <a:solidFill>
                  <a:srgbClr val="003366"/>
                </a:solidFill>
                <a:latin typeface="微软雅黑" pitchFamily="34" charset="-122"/>
                <a:ea typeface="微软雅黑" pitchFamily="34" charset="-122"/>
              </a:rPr>
              <a:t>获得的经济</a:t>
            </a:r>
            <a:r>
              <a:rPr lang="zh-CN" altLang="en-US" sz="2000" b="1" dirty="0">
                <a:solidFill>
                  <a:srgbClr val="003366"/>
                </a:solidFill>
                <a:latin typeface="微软雅黑" pitchFamily="34" charset="-122"/>
                <a:ea typeface="微软雅黑" pitchFamily="34" charset="-122"/>
              </a:rPr>
              <a:t>和</a:t>
            </a:r>
            <a:r>
              <a:rPr lang="zh-CN" altLang="en-US" sz="2000" b="1" dirty="0" smtClean="0">
                <a:solidFill>
                  <a:srgbClr val="003366"/>
                </a:solidFill>
                <a:latin typeface="微软雅黑" pitchFamily="34" charset="-122"/>
                <a:ea typeface="微软雅黑" pitchFamily="34" charset="-122"/>
              </a:rPr>
              <a:t>社会效益</a:t>
            </a:r>
            <a:endParaRPr lang="en-US" altLang="zh-CN" sz="2000" b="1" dirty="0" smtClean="0">
              <a:solidFill>
                <a:srgbClr val="003366"/>
              </a:solidFill>
              <a:latin typeface="微软雅黑" pitchFamily="34" charset="-122"/>
              <a:ea typeface="微软雅黑" pitchFamily="34" charset="-122"/>
            </a:endParaRPr>
          </a:p>
          <a:p>
            <a:pPr marL="342900" indent="-342900">
              <a:spcAft>
                <a:spcPts val="1000"/>
              </a:spcAft>
              <a:buFont typeface="Wingdings" panose="05000000000000000000" pitchFamily="2" charset="2"/>
              <a:buChar char="p"/>
            </a:pPr>
            <a:r>
              <a:rPr lang="zh-CN" altLang="en-US" sz="2000" b="1" dirty="0" smtClean="0">
                <a:solidFill>
                  <a:srgbClr val="003366"/>
                </a:solidFill>
                <a:latin typeface="微软雅黑" pitchFamily="34" charset="-122"/>
                <a:ea typeface="微软雅黑" pitchFamily="34" charset="-122"/>
              </a:rPr>
              <a:t>对</a:t>
            </a:r>
            <a:r>
              <a:rPr lang="zh-CN" altLang="en-US" sz="2000" b="1" dirty="0">
                <a:solidFill>
                  <a:srgbClr val="003366"/>
                </a:solidFill>
                <a:latin typeface="微软雅黑" pitchFamily="34" charset="-122"/>
                <a:ea typeface="微软雅黑" pitchFamily="34" charset="-122"/>
              </a:rPr>
              <a:t>社会生活的适应性等等</a:t>
            </a:r>
            <a:r>
              <a:rPr lang="zh-CN" altLang="en-US" sz="2000" b="1" dirty="0" smtClean="0">
                <a:solidFill>
                  <a:srgbClr val="003366"/>
                </a:solidFill>
                <a:latin typeface="微软雅黑" pitchFamily="34" charset="-122"/>
                <a:ea typeface="微软雅黑" pitchFamily="34" charset="-122"/>
              </a:rPr>
              <a:t>。</a:t>
            </a:r>
            <a:r>
              <a:rPr lang="en-US" altLang="zh-CN" sz="2000" b="1" dirty="0" smtClean="0">
                <a:solidFill>
                  <a:srgbClr val="003366"/>
                </a:solidFill>
                <a:latin typeface="微软雅黑" pitchFamily="34" charset="-122"/>
                <a:ea typeface="微软雅黑" pitchFamily="34" charset="-122"/>
              </a:rPr>
              <a:t>   </a:t>
            </a:r>
            <a:endParaRPr lang="zh-CN" altLang="zh-CN" sz="2000" b="1" dirty="0">
              <a:solidFill>
                <a:srgbClr val="003366"/>
              </a:solidFill>
              <a:latin typeface="微软雅黑" pitchFamily="34" charset="-122"/>
              <a:ea typeface="微软雅黑" pitchFamily="34" charset="-122"/>
            </a:endParaRPr>
          </a:p>
        </p:txBody>
      </p:sp>
    </p:spTree>
    <p:extLst>
      <p:ext uri="{BB962C8B-B14F-4D97-AF65-F5344CB8AC3E}">
        <p14:creationId xmlns:p14="http://schemas.microsoft.com/office/powerpoint/2010/main" val="1909181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SubTitle"/>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526144257"/>
  <p:tag name="MH_LIBRARY" val="GRAPHIC"/>
  <p:tag name="MH_TYPE" val="Other"/>
  <p:tag name="MH_ORDER" val="1"/>
</p:tagLst>
</file>

<file path=ppt/theme/theme1.xml><?xml version="1.0" encoding="utf-8"?>
<a:theme xmlns:a="http://schemas.openxmlformats.org/drawingml/2006/main" name="WelcomeDoc">
  <a:themeElements>
    <a:clrScheme name="字幕">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D462F"/>
        </a:solidFill>
        <a:ln w="12700">
          <a:solidFill>
            <a:srgbClr val="E8E8E8"/>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WelcomeDoc" id="{E1E7EDF9-8B79-4E5D-B508-2301E35CD219}" vid="{4342E303-0389-44F2-B6F0-C13C203CC5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A000120141119A65PPBG</Template>
  <TotalTime>0</TotalTime>
  <Words>2648</Words>
  <Application>Microsoft Office PowerPoint</Application>
  <PresentationFormat>全屏显示(4:3)</PresentationFormat>
  <Paragraphs>171</Paragraphs>
  <Slides>30</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Wingdings</vt:lpstr>
      <vt:lpstr>Microsoft YaHei UI</vt:lpstr>
      <vt:lpstr>微软雅黑</vt:lpstr>
      <vt:lpstr>Segoe UI Light</vt:lpstr>
      <vt:lpstr>Segoe UI</vt:lpstr>
      <vt:lpstr>Arial</vt:lpstr>
      <vt:lpstr>Verdana</vt:lpstr>
      <vt:lpstr>Calibri</vt:lpstr>
      <vt:lpstr>Times New Roman</vt:lpstr>
      <vt:lpstr>宋体</vt:lpstr>
      <vt:lpstr>WelcomeDoc</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keywords/>
  <cp:lastModifiedBy/>
  <cp:revision>4</cp:revision>
  <dcterms:created xsi:type="dcterms:W3CDTF">2013-12-05T11:55:10Z</dcterms:created>
  <dcterms:modified xsi:type="dcterms:W3CDTF">2016-05-26T07:15:48Z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ies>
</file>