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8" r:id="rId3"/>
    <p:sldId id="257" r:id="rId4"/>
    <p:sldId id="259" r:id="rId5"/>
    <p:sldId id="261" r:id="rId6"/>
    <p:sldId id="260"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1"/>
      </p:bgRef>
    </p:bg>
    <p:spTree>
      <p:nvGrpSpPr>
        <p:cNvPr id="1" name=""/>
        <p:cNvGrpSpPr/>
        <p:nvPr/>
      </p:nvGrpSpPr>
      <p:grpSpPr>
        <a:xfrm>
          <a:off x="0" y="0"/>
          <a:ext cx="0" cy="0"/>
          <a:chOff x="0" y="0"/>
          <a:chExt cx="0" cy="0"/>
        </a:xfrm>
      </p:grpSpPr>
      <p:sp>
        <p:nvSpPr>
          <p:cNvPr id="12" name="矩形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圆角矩形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副标题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17" name="页脚占位符 16"/>
          <p:cNvSpPr>
            <a:spLocks noGrp="1"/>
          </p:cNvSpPr>
          <p:nvPr>
            <p:ph type="ftr" sz="quarter" idx="11"/>
          </p:nvPr>
        </p:nvSpPr>
        <p:spPr/>
        <p:txBody>
          <a:bodyPr/>
          <a:lstStyle/>
          <a:p>
            <a:endParaRPr lang="zh-CN" altLang="en-US"/>
          </a:p>
        </p:txBody>
      </p:sp>
      <p:sp>
        <p:nvSpPr>
          <p:cNvPr id="29" name="灯片编号占位符 28"/>
          <p:cNvSpPr>
            <a:spLocks noGrp="1"/>
          </p:cNvSpPr>
          <p:nvPr>
            <p:ph type="sldNum" sz="quarter" idx="12"/>
          </p:nvPr>
        </p:nvSpPr>
        <p:spPr/>
        <p:txBody>
          <a:bodyPr lIns="0" tIns="0" rIns="0" bIns="0">
            <a:noAutofit/>
          </a:bodyPr>
          <a:lstStyle>
            <a:lvl1pPr>
              <a:defRPr sz="1400">
                <a:solidFill>
                  <a:srgbClr val="FFFFFF"/>
                </a:solidFill>
              </a:defRPr>
            </a:lvl1pPr>
          </a:lstStyle>
          <a:p>
            <a:fld id="{0C913308-F349-4B6D-A68A-DD1791B4A57B}" type="slidenum">
              <a:rPr lang="zh-CN" altLang="en-US" smtClean="0"/>
              <a:pPr/>
              <a:t>‹#›</a:t>
            </a:fld>
            <a:endParaRPr lang="zh-CN" altLang="en-US"/>
          </a:p>
        </p:txBody>
      </p:sp>
      <p:sp>
        <p:nvSpPr>
          <p:cNvPr id="7" name="矩形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矩形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矩形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标题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zh-CN" altLang="en-US" smtClean="0"/>
              <a:t>单击此处编辑母版标题样式</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41"/>
            <a:ext cx="201168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914400" y="274640"/>
            <a:ext cx="55626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8" name="内容占位符 7"/>
          <p:cNvSpPr>
            <a:spLocks noGrp="1"/>
          </p:cNvSpPr>
          <p:nvPr>
            <p:ph sz="quarter" idx="1"/>
          </p:nvPr>
        </p:nvSpPr>
        <p:spPr>
          <a:xfrm>
            <a:off x="914400" y="1447800"/>
            <a:ext cx="777240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1"/>
      </p:bgRef>
    </p:bg>
    <p:spTree>
      <p:nvGrpSpPr>
        <p:cNvPr id="1" name=""/>
        <p:cNvGrpSpPr/>
        <p:nvPr/>
      </p:nvGrpSpPr>
      <p:grpSpPr>
        <a:xfrm>
          <a:off x="0" y="0"/>
          <a:ext cx="0" cy="0"/>
          <a:chOff x="0" y="0"/>
          <a:chExt cx="0" cy="0"/>
        </a:xfrm>
      </p:grpSpPr>
      <p:sp>
        <p:nvSpPr>
          <p:cNvPr id="11" name="矩形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圆角矩形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722313" y="952500"/>
            <a:ext cx="7772400" cy="1362075"/>
          </a:xfrm>
        </p:spPr>
        <p:txBody>
          <a:bodyPr anchor="b" anchorCtr="0"/>
          <a:lstStyle>
            <a:lvl1pPr algn="l">
              <a:buNone/>
              <a:defRPr sz="4000" b="0" cap="none"/>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5" name="页脚占位符 4"/>
          <p:cNvSpPr>
            <a:spLocks noGrp="1"/>
          </p:cNvSpPr>
          <p:nvPr>
            <p:ph type="ftr" sz="quarter" idx="11"/>
          </p:nvPr>
        </p:nvSpPr>
        <p:spPr>
          <a:xfrm>
            <a:off x="800100" y="6172200"/>
            <a:ext cx="4000500" cy="457200"/>
          </a:xfrm>
        </p:spPr>
        <p:txBody>
          <a:bodyPr/>
          <a:lstStyle/>
          <a:p>
            <a:endParaRPr lang="zh-CN" altLang="en-US"/>
          </a:p>
        </p:txBody>
      </p:sp>
      <p:sp>
        <p:nvSpPr>
          <p:cNvPr id="7" name="矩形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矩形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矩形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灯片编号占位符 5"/>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9" name="内容占位符 8"/>
          <p:cNvSpPr>
            <a:spLocks noGrp="1"/>
          </p:cNvSpPr>
          <p:nvPr>
            <p:ph sz="quarter" idx="1"/>
          </p:nvPr>
        </p:nvSpPr>
        <p:spPr>
          <a:xfrm>
            <a:off x="91440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1" name="内容占位符 10"/>
          <p:cNvSpPr>
            <a:spLocks noGrp="1"/>
          </p:cNvSpPr>
          <p:nvPr>
            <p:ph sz="quarter" idx="2"/>
          </p:nvPr>
        </p:nvSpPr>
        <p:spPr>
          <a:xfrm>
            <a:off x="4933950" y="1447800"/>
            <a:ext cx="3749040" cy="45720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914400" y="273050"/>
            <a:ext cx="7772400" cy="1143000"/>
          </a:xfrm>
        </p:spPr>
        <p:txBody>
          <a:bodyPr anchor="b" anchorCtr="0"/>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half" idx="2"/>
          </p:nvPr>
        </p:nvSpPr>
        <p:spPr>
          <a:xfrm>
            <a:off x="9144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4"/>
          </p:nvPr>
        </p:nvSpPr>
        <p:spPr>
          <a:xfrm>
            <a:off x="4953000" y="2247900"/>
            <a:ext cx="3733800" cy="38862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圆角矩形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标题 1"/>
          <p:cNvSpPr>
            <a:spLocks noGrp="1"/>
          </p:cNvSpPr>
          <p:nvPr>
            <p:ph type="title"/>
          </p:nvPr>
        </p:nvSpPr>
        <p:spPr>
          <a:xfrm>
            <a:off x="914400" y="273050"/>
            <a:ext cx="7772400" cy="1143000"/>
          </a:xfrm>
        </p:spPr>
        <p:txBody>
          <a:bodyPr anchor="b" anchorCtr="0"/>
          <a:lstStyle>
            <a:lvl1pPr algn="l">
              <a:buNone/>
              <a:defRPr sz="4000" b="0"/>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
        <p:nvSpPr>
          <p:cNvPr id="11" name="内容占位符 10"/>
          <p:cNvSpPr>
            <a:spLocks noGrp="1"/>
          </p:cNvSpPr>
          <p:nvPr>
            <p:ph sz="quarter" idx="1"/>
          </p:nvPr>
        </p:nvSpPr>
        <p:spPr>
          <a:xfrm>
            <a:off x="2971800" y="1600200"/>
            <a:ext cx="5715000" cy="4495800"/>
          </a:xfrm>
        </p:spPr>
        <p:txBody>
          <a:bodyPr vert="horz"/>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2016/5/13</a:t>
            </a:fld>
            <a:endParaRPr lang="zh-CN" altLang="en-US"/>
          </a:p>
        </p:txBody>
      </p:sp>
      <p:sp>
        <p:nvSpPr>
          <p:cNvPr id="6" name="页脚占位符 5"/>
          <p:cNvSpPr>
            <a:spLocks noGrp="1"/>
          </p:cNvSpPr>
          <p:nvPr>
            <p:ph type="ftr" sz="quarter" idx="11"/>
          </p:nvPr>
        </p:nvSpPr>
        <p:spPr>
          <a:xfrm>
            <a:off x="914400" y="6172200"/>
            <a:ext cx="3886200" cy="457200"/>
          </a:xfrm>
        </p:spPr>
        <p:txBody>
          <a:bodyPr/>
          <a:lstStyle/>
          <a:p>
            <a:endParaRPr lang="zh-CN" altLang="en-US"/>
          </a:p>
        </p:txBody>
      </p:sp>
      <p:sp>
        <p:nvSpPr>
          <p:cNvPr id="7" name="灯片编号占位符 6"/>
          <p:cNvSpPr>
            <a:spLocks noGrp="1"/>
          </p:cNvSpPr>
          <p:nvPr>
            <p:ph type="sldNum" sz="quarter" idx="12"/>
          </p:nvPr>
        </p:nvSpPr>
        <p:spPr>
          <a:xfrm>
            <a:off x="146304" y="6208776"/>
            <a:ext cx="457200" cy="457200"/>
          </a:xfrm>
        </p:spPr>
        <p:txBody>
          <a:bodyPr/>
          <a:lstStyle/>
          <a:p>
            <a:fld id="{0C913308-F349-4B6D-A68A-DD1791B4A57B}" type="slidenum">
              <a:rPr lang="zh-CN" altLang="en-US" smtClean="0"/>
              <a:pPr/>
              <a:t>‹#›</a:t>
            </a:fld>
            <a:endParaRPr lang="zh-CN" altLang="en-US"/>
          </a:p>
        </p:txBody>
      </p:sp>
      <p:sp>
        <p:nvSpPr>
          <p:cNvPr id="11" name="矩形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矩形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矩形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图片占位符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zh-CN" altLang="en-US" smtClean="0"/>
              <a:t>单击图标添加图片</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矩形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圆角矩形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标题占位符 21"/>
          <p:cNvSpPr>
            <a:spLocks noGrp="1"/>
          </p:cNvSpPr>
          <p:nvPr>
            <p:ph type="title"/>
          </p:nvPr>
        </p:nvSpPr>
        <p:spPr>
          <a:xfrm>
            <a:off x="914400" y="274638"/>
            <a:ext cx="7772400" cy="1143000"/>
          </a:xfrm>
          <a:prstGeom prst="rect">
            <a:avLst/>
          </a:prstGeom>
        </p:spPr>
        <p:txBody>
          <a:bodyPr bIns="91440" anchor="b" anchorCtr="0">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30820CF-B880-4189-942D-D702A7CBA730}" type="datetimeFigureOut">
              <a:rPr lang="zh-CN" altLang="en-US" smtClean="0"/>
              <a:pPr/>
              <a:t>2016/5/13</a:t>
            </a:fld>
            <a:endParaRPr lang="zh-CN" altLang="en-US"/>
          </a:p>
        </p:txBody>
      </p:sp>
      <p:sp>
        <p:nvSpPr>
          <p:cNvPr id="3" name="页脚占位符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zh-CN" altLang="en-US"/>
          </a:p>
        </p:txBody>
      </p:sp>
      <p:sp>
        <p:nvSpPr>
          <p:cNvPr id="23" name="灯片编号占位符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187624" y="3429000"/>
            <a:ext cx="6584776" cy="2209800"/>
          </a:xfrm>
        </p:spPr>
        <p:txBody>
          <a:bodyPr>
            <a:normAutofit lnSpcReduction="10000"/>
          </a:bodyPr>
          <a:lstStyle/>
          <a:p>
            <a:pPr algn="l"/>
            <a:r>
              <a:rPr lang="zh-CN" altLang="en-US" sz="3200" dirty="0" smtClean="0"/>
              <a:t>发言人：</a:t>
            </a:r>
            <a:r>
              <a:rPr lang="zh-CN" altLang="zh-CN" sz="3200" dirty="0" smtClean="0"/>
              <a:t>黄利红</a:t>
            </a:r>
            <a:endParaRPr lang="en-US" altLang="zh-CN" sz="3200" dirty="0" smtClean="0"/>
          </a:p>
          <a:p>
            <a:pPr algn="l"/>
            <a:r>
              <a:rPr lang="zh-CN" altLang="en-US" sz="3200" dirty="0" smtClean="0"/>
              <a:t>单位：三峡大学</a:t>
            </a:r>
            <a:endParaRPr lang="en-US" altLang="zh-CN" sz="3200" dirty="0" smtClean="0"/>
          </a:p>
          <a:p>
            <a:pPr algn="l"/>
            <a:r>
              <a:rPr lang="en-US" altLang="zh-CN" sz="3200" dirty="0" smtClean="0"/>
              <a:t>addresser</a:t>
            </a:r>
            <a:r>
              <a:rPr lang="zh-CN" altLang="en-US" sz="3200" dirty="0" smtClean="0"/>
              <a:t>：</a:t>
            </a:r>
            <a:r>
              <a:rPr lang="en-US" altLang="zh-CN" sz="3200" dirty="0" smtClean="0"/>
              <a:t> Huang Li-</a:t>
            </a:r>
            <a:r>
              <a:rPr lang="en-US" altLang="zh-CN" sz="3200" dirty="0" err="1" smtClean="0"/>
              <a:t>hong</a:t>
            </a:r>
            <a:endParaRPr lang="en-US" altLang="zh-CN" sz="3200" dirty="0" smtClean="0"/>
          </a:p>
          <a:p>
            <a:pPr algn="l"/>
            <a:r>
              <a:rPr lang="en-US" altLang="zh-CN" sz="3200" dirty="0" smtClean="0"/>
              <a:t>work unit: </a:t>
            </a:r>
            <a:r>
              <a:rPr lang="en-US" sz="3200" dirty="0" smtClean="0"/>
              <a:t>China Three Gorges University</a:t>
            </a:r>
            <a:endParaRPr lang="en-US" altLang="zh-CN" sz="3200" dirty="0" smtClean="0"/>
          </a:p>
          <a:p>
            <a:endParaRPr lang="en-US" altLang="zh-CN" dirty="0" smtClean="0"/>
          </a:p>
          <a:p>
            <a:endParaRPr lang="zh-CN" altLang="en-US" dirty="0"/>
          </a:p>
        </p:txBody>
      </p:sp>
      <p:sp>
        <p:nvSpPr>
          <p:cNvPr id="2" name="标题 1"/>
          <p:cNvSpPr>
            <a:spLocks noGrp="1"/>
          </p:cNvSpPr>
          <p:nvPr>
            <p:ph type="ctrTitle"/>
          </p:nvPr>
        </p:nvSpPr>
        <p:spPr>
          <a:xfrm>
            <a:off x="827584" y="836713"/>
            <a:ext cx="7560840" cy="2736303"/>
          </a:xfrm>
        </p:spPr>
        <p:txBody>
          <a:bodyPr>
            <a:normAutofit/>
          </a:bodyPr>
          <a:lstStyle/>
          <a:p>
            <a:r>
              <a:rPr lang="zh-CN" altLang="zh-CN" dirty="0" smtClean="0"/>
              <a:t>第四届</a:t>
            </a:r>
            <a:r>
              <a:rPr lang="en-US" altLang="zh-CN" dirty="0" smtClean="0"/>
              <a:t>“</a:t>
            </a:r>
            <a:r>
              <a:rPr lang="zh-CN" altLang="zh-CN" dirty="0" smtClean="0"/>
              <a:t>高校学生事务管理质量与评估</a:t>
            </a:r>
            <a:r>
              <a:rPr lang="en-US" altLang="zh-CN" dirty="0" smtClean="0"/>
              <a:t>”</a:t>
            </a:r>
            <a:r>
              <a:rPr lang="zh-CN" altLang="zh-CN" dirty="0" smtClean="0"/>
              <a:t>国际学术研讨会</a:t>
            </a:r>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一、少数民族大学生心理健康问题的表现</a:t>
            </a:r>
            <a:endParaRPr lang="zh-CN" altLang="en-US" sz="2800" dirty="0"/>
          </a:p>
        </p:txBody>
      </p:sp>
      <p:sp>
        <p:nvSpPr>
          <p:cNvPr id="3" name="内容占位符 2"/>
          <p:cNvSpPr>
            <a:spLocks noGrp="1"/>
          </p:cNvSpPr>
          <p:nvPr>
            <p:ph sz="quarter" idx="1"/>
          </p:nvPr>
        </p:nvSpPr>
        <p:spPr>
          <a:xfrm>
            <a:off x="539552" y="1340768"/>
            <a:ext cx="8147248" cy="4785395"/>
          </a:xfrm>
        </p:spPr>
        <p:txBody>
          <a:bodyPr/>
          <a:lstStyle/>
          <a:p>
            <a:r>
              <a:rPr lang="zh-CN" altLang="en-US" dirty="0" smtClean="0"/>
              <a:t>表现</a:t>
            </a:r>
            <a:r>
              <a:rPr lang="zh-CN" altLang="zh-CN" dirty="0" smtClean="0"/>
              <a:t>三</a:t>
            </a:r>
            <a:r>
              <a:rPr lang="zh-CN" altLang="en-US" dirty="0" smtClean="0"/>
              <a:t>：</a:t>
            </a:r>
            <a:r>
              <a:rPr lang="zh-CN" altLang="zh-CN" dirty="0" smtClean="0"/>
              <a:t>普遍存在自卑、郁闷和焦虑等心理问题</a:t>
            </a:r>
            <a:endParaRPr lang="en-US" altLang="zh-CN" dirty="0" smtClean="0"/>
          </a:p>
          <a:p>
            <a:endParaRPr lang="zh-CN" altLang="zh-CN" dirty="0" smtClean="0"/>
          </a:p>
          <a:p>
            <a:endParaRPr lang="zh-CN" altLang="en-US" dirty="0"/>
          </a:p>
        </p:txBody>
      </p:sp>
      <p:pic>
        <p:nvPicPr>
          <p:cNvPr id="4" name="图片 3" descr="QQ截图20160511100439.png"/>
          <p:cNvPicPr>
            <a:picLocks noChangeAspect="1"/>
          </p:cNvPicPr>
          <p:nvPr/>
        </p:nvPicPr>
        <p:blipFill>
          <a:blip r:embed="rId2" cstate="print"/>
          <a:stretch>
            <a:fillRect/>
          </a:stretch>
        </p:blipFill>
        <p:spPr>
          <a:xfrm>
            <a:off x="739352" y="2276872"/>
            <a:ext cx="7361040" cy="362940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pPr lvl="0"/>
            <a:r>
              <a:rPr lang="zh-CN" altLang="en-US" sz="3100" dirty="0" smtClean="0">
                <a:solidFill>
                  <a:srgbClr val="FF0000"/>
                </a:solidFill>
              </a:rPr>
              <a:t>二、</a:t>
            </a:r>
            <a:r>
              <a:rPr lang="zh-CN" altLang="zh-CN" sz="3100" dirty="0" smtClean="0">
                <a:solidFill>
                  <a:srgbClr val="FF0000"/>
                </a:solidFill>
              </a:rPr>
              <a:t>少数民族大学生心理健康存在问题的原因</a:t>
            </a:r>
            <a:r>
              <a:rPr lang="zh-CN" altLang="zh-CN" dirty="0" smtClean="0">
                <a:solidFill>
                  <a:srgbClr val="FF0000"/>
                </a:solidFill>
              </a:rPr>
              <a:t/>
            </a:r>
            <a:br>
              <a:rPr lang="zh-CN" altLang="zh-CN" dirty="0" smtClean="0">
                <a:solidFill>
                  <a:srgbClr val="FF0000"/>
                </a:solidFill>
              </a:rPr>
            </a:br>
            <a:endParaRPr lang="zh-CN" altLang="en-US" dirty="0">
              <a:solidFill>
                <a:srgbClr val="FF0000"/>
              </a:solidFill>
            </a:endParaRPr>
          </a:p>
        </p:txBody>
      </p:sp>
      <p:sp>
        <p:nvSpPr>
          <p:cNvPr id="3" name="内容占位符 2"/>
          <p:cNvSpPr>
            <a:spLocks noGrp="1"/>
          </p:cNvSpPr>
          <p:nvPr>
            <p:ph sz="quarter" idx="1"/>
          </p:nvPr>
        </p:nvSpPr>
        <p:spPr>
          <a:xfrm>
            <a:off x="467544" y="1052736"/>
            <a:ext cx="8219256" cy="5073427"/>
          </a:xfrm>
        </p:spPr>
        <p:txBody>
          <a:bodyPr>
            <a:noAutofit/>
          </a:bodyPr>
          <a:lstStyle/>
          <a:p>
            <a:pPr>
              <a:lnSpc>
                <a:spcPct val="110000"/>
              </a:lnSpc>
            </a:pPr>
            <a:r>
              <a:rPr lang="zh-CN" altLang="en-US" sz="2400" b="1" dirty="0" smtClean="0"/>
              <a:t>原因一</a:t>
            </a:r>
            <a:r>
              <a:rPr lang="zh-CN" altLang="en-US" sz="2400" dirty="0" smtClean="0"/>
              <a:t>：</a:t>
            </a:r>
            <a:r>
              <a:rPr lang="zh-CN" altLang="zh-CN" sz="2400" b="1" dirty="0" smtClean="0"/>
              <a:t>价值观缺失，缺乏明确的奋斗目标</a:t>
            </a:r>
            <a:endParaRPr lang="en-US" altLang="zh-CN" sz="2400" b="1" dirty="0" smtClean="0"/>
          </a:p>
          <a:p>
            <a:pPr>
              <a:lnSpc>
                <a:spcPct val="110000"/>
              </a:lnSpc>
            </a:pPr>
            <a:r>
              <a:rPr lang="zh-CN" altLang="zh-CN" sz="2400" dirty="0" smtClean="0"/>
              <a:t>奥尔波特曾指出：“明确而坚定地的价值观念的有无是区分一个人人格是否健康，心理是否成熟的标志</a:t>
            </a:r>
            <a:r>
              <a:rPr lang="zh-CN" altLang="en-US" sz="2400" dirty="0" smtClean="0"/>
              <a:t>。”</a:t>
            </a:r>
            <a:endParaRPr lang="en-US" altLang="zh-CN" sz="2400" dirty="0" smtClean="0"/>
          </a:p>
          <a:p>
            <a:pPr>
              <a:lnSpc>
                <a:spcPct val="110000"/>
              </a:lnSpc>
            </a:pPr>
            <a:r>
              <a:rPr lang="zh-CN" altLang="zh-CN" sz="2400" dirty="0" smtClean="0"/>
              <a:t>马加爵临刑前接受采访时说：“我觉得没有理想是最大的失败。这几年没什么追求，就是很失败，小时候想过当科学家，长大后就没有什么理想了。理想这个词，可能在初中就消失了。理想很重要，后来不知道为什么，我成为没什么理想的人了，平时，我与周围的人，浑浑噩噩过日子。学习不怎么努力，也没有想过为社会国家做什么贡献。想到的、关心的都只是自己的那点心事”。 </a:t>
            </a:r>
            <a:endParaRPr lang="zh-CN" alt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二、</a:t>
            </a:r>
            <a:r>
              <a:rPr lang="zh-CN" altLang="zh-CN" sz="2800" dirty="0" smtClean="0">
                <a:solidFill>
                  <a:srgbClr val="FF0000"/>
                </a:solidFill>
              </a:rPr>
              <a:t>少数民族大学生心理健康存在问题的原因</a:t>
            </a:r>
            <a:endParaRPr lang="zh-CN" altLang="en-US" sz="2800" dirty="0"/>
          </a:p>
        </p:txBody>
      </p:sp>
      <p:sp>
        <p:nvSpPr>
          <p:cNvPr id="3" name="内容占位符 2"/>
          <p:cNvSpPr>
            <a:spLocks noGrp="1"/>
          </p:cNvSpPr>
          <p:nvPr>
            <p:ph sz="quarter" idx="1"/>
          </p:nvPr>
        </p:nvSpPr>
        <p:spPr/>
        <p:txBody>
          <a:bodyPr>
            <a:normAutofit/>
          </a:bodyPr>
          <a:lstStyle/>
          <a:p>
            <a:pPr>
              <a:lnSpc>
                <a:spcPct val="130000"/>
              </a:lnSpc>
            </a:pPr>
            <a:r>
              <a:rPr lang="zh-CN" altLang="en-US" b="1" dirty="0" smtClean="0"/>
              <a:t>原因二：</a:t>
            </a:r>
            <a:r>
              <a:rPr lang="zh-CN" altLang="zh-CN" b="1" dirty="0" smtClean="0"/>
              <a:t>文化和语言障碍等因素</a:t>
            </a:r>
            <a:endParaRPr lang="en-US" altLang="zh-CN" b="1" dirty="0" smtClean="0"/>
          </a:p>
          <a:p>
            <a:pPr>
              <a:lnSpc>
                <a:spcPct val="130000"/>
              </a:lnSpc>
            </a:pPr>
            <a:r>
              <a:rPr lang="zh-CN" altLang="zh-CN" dirty="0" smtClean="0"/>
              <a:t>民族文化就属于典型的内隐知识，并作为一个民族的印记，深深镌刻在每一个内心之中，对一个民族人们心理和行为起着直接的支配作用，决定了某一个民族人们的人际交往心理、交往动机和交往方式。</a:t>
            </a:r>
            <a:r>
              <a:rPr lang="zh-CN" altLang="en-US" dirty="0" smtClean="0"/>
              <a:t>这种方式在大学</a:t>
            </a:r>
            <a:r>
              <a:rPr lang="zh-CN" altLang="zh-CN" dirty="0" smtClean="0"/>
              <a:t>不再有效和实用，导致少数民族大学生出现不同程度的人际交往障碍，产生孤独感和陌生感。</a:t>
            </a:r>
          </a:p>
          <a:p>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二、</a:t>
            </a:r>
            <a:r>
              <a:rPr lang="zh-CN" altLang="zh-CN" sz="2800" dirty="0" smtClean="0">
                <a:solidFill>
                  <a:srgbClr val="FF0000"/>
                </a:solidFill>
              </a:rPr>
              <a:t>少数民族大学生心理健康存在问题的原因</a:t>
            </a:r>
            <a:endParaRPr lang="zh-CN" altLang="en-US" sz="2800" dirty="0"/>
          </a:p>
        </p:txBody>
      </p:sp>
      <p:sp>
        <p:nvSpPr>
          <p:cNvPr id="3" name="内容占位符 2"/>
          <p:cNvSpPr>
            <a:spLocks noGrp="1"/>
          </p:cNvSpPr>
          <p:nvPr>
            <p:ph sz="quarter" idx="1"/>
          </p:nvPr>
        </p:nvSpPr>
        <p:spPr/>
        <p:txBody>
          <a:bodyPr/>
          <a:lstStyle/>
          <a:p>
            <a:pPr>
              <a:lnSpc>
                <a:spcPct val="120000"/>
              </a:lnSpc>
            </a:pPr>
            <a:r>
              <a:rPr lang="zh-CN" altLang="zh-CN" dirty="0" smtClean="0"/>
              <a:t>少数民族大学生尤其是来自偏远农村的少数民族大学生的普通话不是十分标准，很多学生也不能完全听懂这种不太标准的普通话，这也直接影响着少数民族大学生与其他民族学生的交流和交往</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二、</a:t>
            </a:r>
            <a:r>
              <a:rPr lang="zh-CN" altLang="zh-CN" sz="2800" dirty="0" smtClean="0">
                <a:solidFill>
                  <a:srgbClr val="FF0000"/>
                </a:solidFill>
              </a:rPr>
              <a:t>少数民族大学生心理健康存在问题的原因</a:t>
            </a:r>
            <a:endParaRPr lang="zh-CN" altLang="en-US" sz="2800" dirty="0"/>
          </a:p>
        </p:txBody>
      </p:sp>
      <p:sp>
        <p:nvSpPr>
          <p:cNvPr id="3" name="内容占位符 2"/>
          <p:cNvSpPr>
            <a:spLocks noGrp="1"/>
          </p:cNvSpPr>
          <p:nvPr>
            <p:ph sz="quarter" idx="1"/>
          </p:nvPr>
        </p:nvSpPr>
        <p:spPr>
          <a:xfrm>
            <a:off x="395536" y="1412776"/>
            <a:ext cx="8291264" cy="4713387"/>
          </a:xfrm>
        </p:spPr>
        <p:txBody>
          <a:bodyPr>
            <a:normAutofit/>
          </a:bodyPr>
          <a:lstStyle/>
          <a:p>
            <a:pPr>
              <a:lnSpc>
                <a:spcPct val="120000"/>
              </a:lnSpc>
            </a:pPr>
            <a:r>
              <a:rPr lang="zh-CN" altLang="en-US" sz="2400" b="1" dirty="0" smtClean="0"/>
              <a:t>原因</a:t>
            </a:r>
            <a:r>
              <a:rPr lang="zh-CN" altLang="zh-CN" sz="2400" b="1" dirty="0" smtClean="0"/>
              <a:t>三</a:t>
            </a:r>
            <a:r>
              <a:rPr lang="zh-CN" altLang="en-US" sz="2400" b="1" dirty="0" smtClean="0"/>
              <a:t>：</a:t>
            </a:r>
            <a:r>
              <a:rPr lang="zh-CN" altLang="zh-CN" sz="2400" b="1" dirty="0" smtClean="0"/>
              <a:t>学习中存在的诸多困难和贫困的经济状况</a:t>
            </a:r>
            <a:endParaRPr lang="en-US" altLang="zh-CN" sz="2400" b="1" dirty="0" smtClean="0"/>
          </a:p>
          <a:p>
            <a:pPr>
              <a:lnSpc>
                <a:spcPct val="120000"/>
              </a:lnSpc>
            </a:pPr>
            <a:r>
              <a:rPr lang="zh-CN" altLang="en-US" sz="2400" dirty="0" smtClean="0"/>
              <a:t>一方面，</a:t>
            </a:r>
            <a:r>
              <a:rPr lang="zh-CN" altLang="zh-CN" sz="2400" dirty="0" smtClean="0"/>
              <a:t>由于受师资、教育环境等诸多因素的影响，使得少数民族大学生学习基础较差，尤其是体现在英语、数学等课程方面，明显感到力不从心</a:t>
            </a:r>
            <a:r>
              <a:rPr lang="zh-CN" altLang="en-US" sz="2400" dirty="0" smtClean="0"/>
              <a:t>，</a:t>
            </a:r>
            <a:r>
              <a:rPr lang="zh-CN" altLang="zh-CN" sz="2400" dirty="0" smtClean="0"/>
              <a:t>时常为课程不挂科或英语过级而担忧，久而久之，出现郁闷和焦虑等心理问题；</a:t>
            </a:r>
            <a:endParaRPr lang="en-US" altLang="zh-CN" sz="2400" dirty="0" smtClean="0"/>
          </a:p>
          <a:p>
            <a:pPr>
              <a:lnSpc>
                <a:spcPct val="120000"/>
              </a:lnSpc>
            </a:pPr>
            <a:r>
              <a:rPr lang="zh-CN" altLang="en-US" sz="2400" dirty="0" smtClean="0"/>
              <a:t>另一方面，</a:t>
            </a:r>
            <a:r>
              <a:rPr lang="zh-CN" altLang="zh-CN" sz="2400" dirty="0" smtClean="0"/>
              <a:t>绝大多数少数民族大学生不具有象其他大学生那样在音、体、美等方面的特长和相应的社会组织能力，在学校各种活动和社团活动中，少数民族大学生只能做“看客”，出现自卑、郁闷和焦虑</a:t>
            </a:r>
            <a:endParaRPr lang="zh-CN" altLang="en-US"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二、</a:t>
            </a:r>
            <a:r>
              <a:rPr lang="zh-CN" altLang="zh-CN" sz="2800" dirty="0" smtClean="0">
                <a:solidFill>
                  <a:srgbClr val="FF0000"/>
                </a:solidFill>
              </a:rPr>
              <a:t>少数民族大学生心理健康存在问题的原因</a:t>
            </a:r>
            <a:endParaRPr lang="zh-CN" altLang="en-US" sz="2800" dirty="0"/>
          </a:p>
        </p:txBody>
      </p:sp>
      <p:sp>
        <p:nvSpPr>
          <p:cNvPr id="3" name="内容占位符 2"/>
          <p:cNvSpPr>
            <a:spLocks noGrp="1"/>
          </p:cNvSpPr>
          <p:nvPr>
            <p:ph sz="quarter" idx="1"/>
          </p:nvPr>
        </p:nvSpPr>
        <p:spPr/>
        <p:txBody>
          <a:bodyPr/>
          <a:lstStyle/>
          <a:p>
            <a:pPr>
              <a:lnSpc>
                <a:spcPct val="120000"/>
              </a:lnSpc>
            </a:pPr>
            <a:r>
              <a:rPr lang="zh-CN" altLang="zh-CN" dirty="0" smtClean="0"/>
              <a:t>在高校贫困生中，少数民族大学生所占比例达到</a:t>
            </a:r>
            <a:r>
              <a:rPr lang="en-US" altLang="zh-CN" dirty="0" smtClean="0"/>
              <a:t>90%</a:t>
            </a:r>
            <a:r>
              <a:rPr lang="zh-CN" altLang="zh-CN" dirty="0" smtClean="0"/>
              <a:t>以上，这些学生来自于偏远的民族地区农村或边疆地区，家庭经济状况较差，大学的学习和生活费用不仅给他们带来了极大的经济压力，而且也滋生了他们的自卑感、郁闷和焦虑感</a:t>
            </a:r>
            <a:r>
              <a:rPr lang="zh-CN" altLang="en-US" dirty="0" smtClean="0"/>
              <a:t>。</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smtClean="0">
                <a:solidFill>
                  <a:srgbClr val="FF0000"/>
                </a:solidFill>
              </a:rPr>
              <a:t>三、少数民族大学生心理健康的教育路径</a:t>
            </a:r>
            <a:br>
              <a:rPr lang="zh-CN" altLang="zh-CN" sz="2800" dirty="0" smtClean="0">
                <a:solidFill>
                  <a:srgbClr val="FF0000"/>
                </a:solidFill>
              </a:rPr>
            </a:br>
            <a:endParaRPr lang="zh-CN" altLang="en-US" sz="2800" dirty="0">
              <a:solidFill>
                <a:srgbClr val="FF0000"/>
              </a:solidFill>
            </a:endParaRPr>
          </a:p>
        </p:txBody>
      </p:sp>
      <p:sp>
        <p:nvSpPr>
          <p:cNvPr id="3" name="内容占位符 2"/>
          <p:cNvSpPr>
            <a:spLocks noGrp="1"/>
          </p:cNvSpPr>
          <p:nvPr>
            <p:ph sz="quarter" idx="1"/>
          </p:nvPr>
        </p:nvSpPr>
        <p:spPr>
          <a:xfrm>
            <a:off x="467544" y="1268760"/>
            <a:ext cx="8219256" cy="4857403"/>
          </a:xfrm>
        </p:spPr>
        <p:txBody>
          <a:bodyPr>
            <a:normAutofit/>
          </a:bodyPr>
          <a:lstStyle/>
          <a:p>
            <a:pPr>
              <a:lnSpc>
                <a:spcPct val="120000"/>
              </a:lnSpc>
            </a:pPr>
            <a:r>
              <a:rPr lang="zh-CN" altLang="zh-CN" sz="2800" b="1" dirty="0" smtClean="0"/>
              <a:t>第一、大力开展核心价值观和理想信念教育</a:t>
            </a:r>
            <a:r>
              <a:rPr lang="zh-CN" altLang="en-US" sz="2800" b="1" dirty="0" smtClean="0"/>
              <a:t>，</a:t>
            </a:r>
            <a:r>
              <a:rPr lang="zh-CN" altLang="zh-CN" sz="2800" b="1" dirty="0" smtClean="0"/>
              <a:t>提供精神支撑。</a:t>
            </a:r>
            <a:endParaRPr lang="en-US" altLang="zh-CN" sz="2800" b="1" dirty="0" smtClean="0"/>
          </a:p>
          <a:p>
            <a:pPr>
              <a:lnSpc>
                <a:spcPct val="120000"/>
              </a:lnSpc>
            </a:pPr>
            <a:r>
              <a:rPr lang="zh-CN" altLang="en-US" sz="2800" dirty="0" smtClean="0"/>
              <a:t>发挥</a:t>
            </a:r>
            <a:r>
              <a:rPr lang="zh-CN" altLang="zh-CN" sz="2800" dirty="0" smtClean="0"/>
              <a:t>思想政治理论课</a:t>
            </a:r>
            <a:r>
              <a:rPr lang="zh-CN" altLang="en-US" sz="2800" dirty="0" smtClean="0"/>
              <a:t>的作用，</a:t>
            </a:r>
            <a:r>
              <a:rPr lang="zh-CN" altLang="zh-CN" sz="2800" dirty="0" smtClean="0"/>
              <a:t>帮助少数民族大学生结合自身实际确立人生目标和价值追求</a:t>
            </a:r>
            <a:r>
              <a:rPr lang="zh-CN" altLang="en-US" sz="2800" dirty="0" smtClean="0"/>
              <a:t>。</a:t>
            </a:r>
            <a:r>
              <a:rPr lang="zh-CN" altLang="zh-CN" sz="2800" dirty="0" smtClean="0"/>
              <a:t>始终</a:t>
            </a:r>
            <a:r>
              <a:rPr lang="zh-CN" altLang="en-US" sz="2800" dirty="0" smtClean="0"/>
              <a:t>坚持</a:t>
            </a:r>
            <a:r>
              <a:rPr lang="zh-CN" altLang="zh-CN" sz="2800" dirty="0" smtClean="0"/>
              <a:t>向学生传递正能量</a:t>
            </a:r>
            <a:r>
              <a:rPr lang="zh-CN" altLang="en-US" sz="2800" dirty="0" smtClean="0"/>
              <a:t>，</a:t>
            </a:r>
            <a:r>
              <a:rPr lang="zh-CN" altLang="zh-CN" sz="2800" dirty="0" smtClean="0"/>
              <a:t>进行价值疏导和价值干预</a:t>
            </a:r>
            <a:r>
              <a:rPr lang="zh-CN" altLang="en-US" sz="2800" dirty="0" smtClean="0"/>
              <a:t>，</a:t>
            </a:r>
            <a:r>
              <a:rPr lang="zh-CN" altLang="zh-CN" sz="2800" dirty="0" smtClean="0"/>
              <a:t>改进教学方式，采用喜闻乐见，学生容易接受</a:t>
            </a:r>
            <a:r>
              <a:rPr lang="zh-CN" altLang="en-US" sz="2800" dirty="0" smtClean="0"/>
              <a:t>的</a:t>
            </a:r>
            <a:r>
              <a:rPr lang="zh-CN" altLang="zh-CN" sz="2800" dirty="0" smtClean="0"/>
              <a:t>教学方式</a:t>
            </a:r>
            <a:r>
              <a:rPr lang="zh-CN" altLang="en-US" sz="2800" dirty="0" smtClean="0"/>
              <a:t>，</a:t>
            </a:r>
            <a:r>
              <a:rPr lang="zh-CN" altLang="zh-CN" sz="2800" dirty="0" smtClean="0"/>
              <a:t>适时解决少数民族大学生遇到的思想和心理困惑</a:t>
            </a:r>
            <a:r>
              <a:rPr lang="zh-CN" altLang="en-US" sz="2800" dirty="0" smtClean="0"/>
              <a:t>，</a:t>
            </a:r>
            <a:endParaRPr lang="zh-CN" altLang="zh-CN" sz="2800" dirty="0" smtClean="0"/>
          </a:p>
          <a:p>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662" y="274638"/>
            <a:ext cx="7758138" cy="868346"/>
          </a:xfrm>
        </p:spPr>
        <p:txBody>
          <a:bodyPr>
            <a:normAutofit/>
          </a:bodyPr>
          <a:lstStyle/>
          <a:p>
            <a:r>
              <a:rPr lang="zh-CN" altLang="zh-CN" sz="2800" dirty="0" smtClean="0">
                <a:solidFill>
                  <a:srgbClr val="FF0000"/>
                </a:solidFill>
              </a:rPr>
              <a:t>三、少数民族大学生心理健康的教育路径</a:t>
            </a:r>
            <a:endParaRPr lang="zh-CN" altLang="en-US" sz="2800" dirty="0"/>
          </a:p>
        </p:txBody>
      </p:sp>
      <p:sp>
        <p:nvSpPr>
          <p:cNvPr id="3" name="内容占位符 2"/>
          <p:cNvSpPr>
            <a:spLocks noGrp="1"/>
          </p:cNvSpPr>
          <p:nvPr>
            <p:ph sz="quarter" idx="1"/>
          </p:nvPr>
        </p:nvSpPr>
        <p:spPr>
          <a:xfrm>
            <a:off x="571472" y="1214422"/>
            <a:ext cx="8215370" cy="5500726"/>
          </a:xfrm>
        </p:spPr>
        <p:txBody>
          <a:bodyPr>
            <a:noAutofit/>
          </a:bodyPr>
          <a:lstStyle/>
          <a:p>
            <a:pPr>
              <a:lnSpc>
                <a:spcPct val="120000"/>
              </a:lnSpc>
            </a:pPr>
            <a:r>
              <a:rPr lang="zh-CN" altLang="zh-CN" sz="2400" b="1" dirty="0" smtClean="0"/>
              <a:t>第二，开展切实可行的文化认同教育，营造和谐的人际关系氛围。</a:t>
            </a:r>
          </a:p>
          <a:p>
            <a:pPr>
              <a:lnSpc>
                <a:spcPct val="120000"/>
              </a:lnSpc>
            </a:pPr>
            <a:r>
              <a:rPr lang="zh-CN" altLang="zh-CN" sz="2400" dirty="0" smtClean="0"/>
              <a:t>一方面，要大力开展少数民族文化认同教育。可以通过同过民族节日，穿民族服装等形式，营造民族文化氛围，通过举办少数民族的联欢会、运动会等活动，展现少数民族大学生的风采，培养学生之间的亲近感和自豪感，增强对少数民族大学生的民族文化认同</a:t>
            </a:r>
            <a:r>
              <a:rPr lang="zh-CN" altLang="en-US" sz="2400" dirty="0" smtClean="0"/>
              <a:t>。</a:t>
            </a:r>
            <a:endParaRPr lang="en-US" altLang="zh-CN" sz="2400" dirty="0" smtClean="0"/>
          </a:p>
          <a:p>
            <a:pPr>
              <a:lnSpc>
                <a:spcPct val="120000"/>
              </a:lnSpc>
            </a:pPr>
            <a:r>
              <a:rPr lang="zh-CN" altLang="zh-CN" sz="2400" dirty="0" smtClean="0"/>
              <a:t>另一方面，还要对少数民族大学生进行中华民族文化认同教育。让他们认识到自身独特的少数民族文化，也是中华民族文化的有机构成部分，不</a:t>
            </a:r>
            <a:r>
              <a:rPr lang="zh-CN" altLang="en-US" sz="2400" dirty="0" smtClean="0"/>
              <a:t>会</a:t>
            </a:r>
            <a:r>
              <a:rPr lang="zh-CN" altLang="zh-CN" sz="2400" dirty="0" smtClean="0"/>
              <a:t>刻意去追求和强调自身民族文化的特殊性，把自己当做中华民族大家庭中的一个成员</a:t>
            </a:r>
            <a:r>
              <a:rPr lang="zh-CN" altLang="en-US" sz="2400" dirty="0" smtClean="0"/>
              <a:t>，</a:t>
            </a:r>
            <a:r>
              <a:rPr lang="zh-CN" altLang="zh-CN" sz="2400" dirty="0" smtClean="0"/>
              <a:t>促使他们平等的和其他同学交流和交往</a:t>
            </a:r>
            <a:r>
              <a:rPr lang="zh-CN" altLang="en-US" sz="2400" dirty="0" smtClean="0"/>
              <a:t>。</a:t>
            </a:r>
            <a:endParaRPr lang="zh-CN" alt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smtClean="0">
                <a:solidFill>
                  <a:srgbClr val="FF0000"/>
                </a:solidFill>
              </a:rPr>
              <a:t>三、少数民族大学生心理健康的教育路径</a:t>
            </a:r>
            <a:endParaRPr lang="zh-CN" altLang="en-US" sz="2800" dirty="0"/>
          </a:p>
        </p:txBody>
      </p:sp>
      <p:sp>
        <p:nvSpPr>
          <p:cNvPr id="3" name="内容占位符 2"/>
          <p:cNvSpPr>
            <a:spLocks noGrp="1"/>
          </p:cNvSpPr>
          <p:nvPr>
            <p:ph sz="quarter" idx="1"/>
          </p:nvPr>
        </p:nvSpPr>
        <p:spPr>
          <a:xfrm>
            <a:off x="467544" y="1556792"/>
            <a:ext cx="8219256" cy="4569371"/>
          </a:xfrm>
        </p:spPr>
        <p:txBody>
          <a:bodyPr>
            <a:normAutofit/>
          </a:bodyPr>
          <a:lstStyle/>
          <a:p>
            <a:pPr>
              <a:lnSpc>
                <a:spcPct val="120000"/>
              </a:lnSpc>
            </a:pPr>
            <a:r>
              <a:rPr lang="zh-CN" altLang="zh-CN" b="1" dirty="0" smtClean="0"/>
              <a:t>第三、及时解决少数民族大学生的学习、生活困难，清除危及其心理健康的障碍。</a:t>
            </a:r>
          </a:p>
          <a:p>
            <a:pPr>
              <a:lnSpc>
                <a:spcPct val="120000"/>
              </a:lnSpc>
            </a:pPr>
            <a:r>
              <a:rPr lang="zh-CN" altLang="zh-CN" dirty="0" smtClean="0"/>
              <a:t>针对少数民族大学生学习方面的困难，作为任课教师要时刻关注少他们的学习情况，及时了解和掌握他们在学习中遇到的困难和问题</a:t>
            </a:r>
            <a:r>
              <a:rPr lang="zh-CN" altLang="en-US" dirty="0" smtClean="0"/>
              <a:t>；</a:t>
            </a:r>
            <a:r>
              <a:rPr lang="zh-CN" altLang="zh-CN" dirty="0" smtClean="0"/>
              <a:t>针对少数民族大学生英语、数学等课程基础较差的现实，可以通过入学摸底考试，了解他们的学习基础，并以此作为分班、分级学习的依据，尽量做到因人施教。</a:t>
            </a: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smtClean="0">
                <a:solidFill>
                  <a:srgbClr val="FF0000"/>
                </a:solidFill>
              </a:rPr>
              <a:t>三、少数民族大学生心理健康的教育路径</a:t>
            </a:r>
            <a:endParaRPr lang="zh-CN" altLang="en-US" sz="2800" dirty="0"/>
          </a:p>
        </p:txBody>
      </p:sp>
      <p:sp>
        <p:nvSpPr>
          <p:cNvPr id="3" name="内容占位符 2"/>
          <p:cNvSpPr>
            <a:spLocks noGrp="1"/>
          </p:cNvSpPr>
          <p:nvPr>
            <p:ph sz="quarter" idx="1"/>
          </p:nvPr>
        </p:nvSpPr>
        <p:spPr/>
        <p:txBody>
          <a:bodyPr>
            <a:normAutofit/>
          </a:bodyPr>
          <a:lstStyle/>
          <a:p>
            <a:pPr>
              <a:lnSpc>
                <a:spcPct val="130000"/>
              </a:lnSpc>
            </a:pPr>
            <a:r>
              <a:rPr lang="zh-CN" altLang="zh-CN" dirty="0" smtClean="0"/>
              <a:t>针对生活较为贫困少数民族大学生</a:t>
            </a:r>
            <a:r>
              <a:rPr lang="zh-CN" altLang="en-US" dirty="0" smtClean="0"/>
              <a:t>，</a:t>
            </a:r>
            <a:r>
              <a:rPr lang="zh-CN" altLang="zh-CN" dirty="0" smtClean="0"/>
              <a:t>实行国家助学金制度和国家励志奖学金制度，学校在执行这一制度时，应采取相应的措施和办法给予家庭贫困的少数民族大学生特殊照顾，ＳＸ大学针对藏族学生较多的情况，留出相应的国家助学金和国家励志奖学金指标，对藏族学生的助学金和国家励志奖学金采取单独评定的办法，确保家庭贫困的藏族学生得到相应的经济资助，取得了较好效果。</a:t>
            </a:r>
          </a:p>
          <a:p>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论文</a:t>
            </a:r>
            <a:r>
              <a:rPr lang="zh-CN" altLang="en-US" dirty="0" smtClean="0"/>
              <a:t>名称</a:t>
            </a:r>
            <a:r>
              <a:rPr lang="en-US" altLang="zh-CN" dirty="0" smtClean="0"/>
              <a:t>(heading)</a:t>
            </a:r>
            <a:endParaRPr lang="zh-CN" altLang="en-US" dirty="0"/>
          </a:p>
        </p:txBody>
      </p:sp>
      <p:sp>
        <p:nvSpPr>
          <p:cNvPr id="3" name="内容占位符 2"/>
          <p:cNvSpPr>
            <a:spLocks noGrp="1"/>
          </p:cNvSpPr>
          <p:nvPr>
            <p:ph sz="quarter" idx="1"/>
          </p:nvPr>
        </p:nvSpPr>
        <p:spPr/>
        <p:txBody>
          <a:bodyPr/>
          <a:lstStyle/>
          <a:p>
            <a:r>
              <a:rPr lang="zh-CN" altLang="en-US" sz="3600" dirty="0" smtClean="0"/>
              <a:t>少数民族大学生心理健康问题的表现、原因及对策</a:t>
            </a:r>
            <a:r>
              <a:rPr lang="en-US" altLang="zh-CN" sz="3600" dirty="0" smtClean="0"/>
              <a:t>——</a:t>
            </a:r>
            <a:r>
              <a:rPr lang="zh-CN" altLang="en-US" sz="3600" dirty="0" smtClean="0"/>
              <a:t>来自ＳＸ大学的调查与分析</a:t>
            </a:r>
            <a:endParaRPr lang="en-US" altLang="zh-CN" sz="3600" dirty="0" smtClean="0"/>
          </a:p>
          <a:p>
            <a:pPr>
              <a:buNone/>
            </a:pPr>
            <a:endParaRPr lang="en-US" altLang="zh-CN" b="1" dirty="0" smtClean="0"/>
          </a:p>
          <a:p>
            <a:r>
              <a:rPr lang="en-US" altLang="zh-CN" sz="3200" dirty="0" smtClean="0"/>
              <a:t>On performance, reason and countermeasures of mental health of minority college students-</a:t>
            </a:r>
            <a:r>
              <a:rPr lang="en-US" altLang="zh-CN" sz="3200" dirty="0" smtClean="0"/>
              <a:t>----from</a:t>
            </a:r>
            <a:r>
              <a:rPr lang="en-US" altLang="zh-CN" sz="3200" dirty="0" smtClean="0"/>
              <a:t> investigation and analysis in SX University.</a:t>
            </a:r>
          </a:p>
          <a:p>
            <a:endParaRPr lang="zh-CN" altLang="en-US" dirty="0" smtClean="0"/>
          </a:p>
          <a:p>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2800" dirty="0" smtClean="0">
                <a:solidFill>
                  <a:srgbClr val="FF0000"/>
                </a:solidFill>
              </a:rPr>
              <a:t>三、少数民族大学生心理健康的教育路径</a:t>
            </a:r>
            <a:endParaRPr lang="zh-CN" altLang="en-US" sz="2800" dirty="0"/>
          </a:p>
        </p:txBody>
      </p:sp>
      <p:sp>
        <p:nvSpPr>
          <p:cNvPr id="3" name="内容占位符 2"/>
          <p:cNvSpPr>
            <a:spLocks noGrp="1"/>
          </p:cNvSpPr>
          <p:nvPr>
            <p:ph sz="quarter" idx="1"/>
          </p:nvPr>
        </p:nvSpPr>
        <p:spPr>
          <a:xfrm>
            <a:off x="611560" y="1484784"/>
            <a:ext cx="8075240" cy="4641379"/>
          </a:xfrm>
        </p:spPr>
        <p:txBody>
          <a:bodyPr>
            <a:normAutofit/>
          </a:bodyPr>
          <a:lstStyle/>
          <a:p>
            <a:pPr>
              <a:lnSpc>
                <a:spcPct val="120000"/>
              </a:lnSpc>
            </a:pPr>
            <a:r>
              <a:rPr lang="zh-CN" altLang="zh-CN" sz="2400" b="1" dirty="0" smtClean="0"/>
              <a:t>第四，创新心理健康教育机制</a:t>
            </a:r>
            <a:r>
              <a:rPr lang="zh-CN" altLang="en-US" sz="2400" b="1" dirty="0" smtClean="0"/>
              <a:t>。</a:t>
            </a:r>
            <a:endParaRPr lang="en-US" altLang="zh-CN" sz="2400" b="1" dirty="0" smtClean="0"/>
          </a:p>
          <a:p>
            <a:pPr>
              <a:lnSpc>
                <a:spcPct val="120000"/>
              </a:lnSpc>
            </a:pPr>
            <a:r>
              <a:rPr lang="zh-CN" altLang="en-US" sz="2400" dirty="0" smtClean="0"/>
              <a:t>一般性的做法：</a:t>
            </a:r>
            <a:r>
              <a:rPr lang="zh-CN" altLang="zh-CN" sz="2400" dirty="0" smtClean="0"/>
              <a:t>开设</a:t>
            </a:r>
            <a:r>
              <a:rPr lang="zh-CN" altLang="zh-CN" sz="2400" dirty="0" smtClean="0"/>
              <a:t>有大学生心理健康</a:t>
            </a:r>
            <a:r>
              <a:rPr lang="zh-CN" altLang="zh-CN" sz="2400" dirty="0" smtClean="0"/>
              <a:t>课程</a:t>
            </a:r>
            <a:r>
              <a:rPr lang="zh-CN" altLang="en-US" sz="2400" dirty="0" smtClean="0"/>
              <a:t>和</a:t>
            </a:r>
            <a:r>
              <a:rPr lang="zh-CN" altLang="zh-CN" sz="2400" dirty="0" smtClean="0"/>
              <a:t>设立</a:t>
            </a:r>
            <a:r>
              <a:rPr lang="zh-CN" altLang="zh-CN" sz="2400" dirty="0" smtClean="0"/>
              <a:t>心理咨询</a:t>
            </a:r>
            <a:r>
              <a:rPr lang="zh-CN" altLang="zh-CN" sz="2400" dirty="0" smtClean="0"/>
              <a:t>中心</a:t>
            </a:r>
            <a:r>
              <a:rPr lang="zh-CN" altLang="en-US" sz="2400" dirty="0" smtClean="0"/>
              <a:t>。</a:t>
            </a:r>
            <a:endParaRPr lang="en-US" altLang="zh-CN" sz="2400" dirty="0" smtClean="0"/>
          </a:p>
          <a:p>
            <a:pPr>
              <a:lnSpc>
                <a:spcPct val="120000"/>
              </a:lnSpc>
            </a:pPr>
            <a:r>
              <a:rPr lang="zh-CN" altLang="zh-CN" sz="2400" dirty="0" smtClean="0"/>
              <a:t>必须创新心理健康教育</a:t>
            </a:r>
            <a:r>
              <a:rPr lang="zh-CN" altLang="zh-CN" sz="2400" dirty="0" smtClean="0"/>
              <a:t>机制</a:t>
            </a:r>
            <a:r>
              <a:rPr lang="zh-CN" altLang="en-US" sz="2400" dirty="0" smtClean="0"/>
              <a:t>：</a:t>
            </a:r>
            <a:r>
              <a:rPr lang="zh-CN" altLang="zh-CN" sz="2400" dirty="0" smtClean="0"/>
              <a:t>具有</a:t>
            </a:r>
            <a:r>
              <a:rPr lang="zh-CN" altLang="zh-CN" sz="2400" dirty="0" smtClean="0"/>
              <a:t>普适性的心理健康教育方式和心理干预方法所发挥的作用</a:t>
            </a:r>
            <a:r>
              <a:rPr lang="zh-CN" altLang="en-US" sz="2400" dirty="0" smtClean="0"/>
              <a:t>对于少数民族大学生</a:t>
            </a:r>
            <a:r>
              <a:rPr lang="zh-CN" altLang="zh-CN" sz="2400" dirty="0" smtClean="0"/>
              <a:t>是</a:t>
            </a:r>
            <a:r>
              <a:rPr lang="zh-CN" altLang="zh-CN" sz="2400" dirty="0" smtClean="0"/>
              <a:t>有限的</a:t>
            </a:r>
            <a:r>
              <a:rPr lang="zh-CN" altLang="en-US" sz="2400" dirty="0" smtClean="0"/>
              <a:t>，</a:t>
            </a:r>
            <a:r>
              <a:rPr lang="zh-CN" altLang="zh-CN" sz="2400" dirty="0" smtClean="0"/>
              <a:t>ＳＸ</a:t>
            </a:r>
            <a:r>
              <a:rPr lang="zh-CN" altLang="zh-CN" sz="2400" dirty="0" smtClean="0"/>
              <a:t>大学专门设有人生发展设计工作室</a:t>
            </a:r>
            <a:r>
              <a:rPr lang="zh-CN" altLang="en-US" sz="2400" dirty="0" smtClean="0"/>
              <a:t>，</a:t>
            </a:r>
            <a:r>
              <a:rPr lang="zh-CN" altLang="zh-CN" sz="2400" dirty="0" smtClean="0"/>
              <a:t>现有专兼职工作人员１０人</a:t>
            </a:r>
            <a:r>
              <a:rPr lang="zh-CN" altLang="en-US" sz="2400" dirty="0" smtClean="0"/>
              <a:t>，</a:t>
            </a:r>
            <a:r>
              <a:rPr lang="zh-CN" altLang="zh-CN" sz="2400" dirty="0" smtClean="0"/>
              <a:t>该工作室还引进了２位从事民族学研究的少数民族教师，专门负责解答少数民族大学生的心理问题和心理困惑。</a:t>
            </a:r>
          </a:p>
          <a:p>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quarter" idx="1"/>
          </p:nvPr>
        </p:nvSpPr>
        <p:spPr/>
        <p:txBody>
          <a:bodyPr/>
          <a:lstStyle/>
          <a:p>
            <a:endParaRPr lang="en-US" altLang="zh-CN" dirty="0" smtClean="0"/>
          </a:p>
          <a:p>
            <a:r>
              <a:rPr lang="en-US" altLang="zh-CN" sz="6000" dirty="0" smtClean="0"/>
              <a:t>       </a:t>
            </a:r>
            <a:r>
              <a:rPr lang="en-US" altLang="zh-CN" sz="6000" dirty="0" smtClean="0"/>
              <a:t> </a:t>
            </a:r>
            <a:r>
              <a:rPr lang="en-US" altLang="zh-CN" sz="6000" dirty="0" smtClean="0"/>
              <a:t>Thank you </a:t>
            </a:r>
            <a:r>
              <a:rPr lang="en-US" altLang="zh-CN" sz="6000" dirty="0" smtClean="0"/>
              <a:t>!</a:t>
            </a:r>
          </a:p>
          <a:p>
            <a:pPr>
              <a:buNone/>
            </a:pPr>
            <a:endParaRPr lang="zh-CN" alt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论文主要内容</a:t>
            </a:r>
            <a:r>
              <a:rPr lang="en-US" altLang="zh-CN" dirty="0" smtClean="0"/>
              <a:t>(main content)</a:t>
            </a:r>
            <a:endParaRPr lang="zh-CN" altLang="en-US" dirty="0"/>
          </a:p>
        </p:txBody>
      </p:sp>
      <p:sp>
        <p:nvSpPr>
          <p:cNvPr id="3" name="内容占位符 2"/>
          <p:cNvSpPr>
            <a:spLocks noGrp="1"/>
          </p:cNvSpPr>
          <p:nvPr>
            <p:ph sz="quarter" idx="1"/>
          </p:nvPr>
        </p:nvSpPr>
        <p:spPr/>
        <p:txBody>
          <a:bodyPr>
            <a:normAutofit/>
          </a:bodyPr>
          <a:lstStyle/>
          <a:p>
            <a:r>
              <a:rPr lang="zh-CN" altLang="en-US" dirty="0" smtClean="0"/>
              <a:t>少数民族大学生心理健康问题的表现</a:t>
            </a:r>
            <a:r>
              <a:rPr lang="en-US" altLang="zh-CN" dirty="0" smtClean="0"/>
              <a:t>performance,  and countermeasures of mental health of minority college students</a:t>
            </a:r>
          </a:p>
          <a:p>
            <a:r>
              <a:rPr lang="zh-CN" altLang="en-US" dirty="0" smtClean="0"/>
              <a:t>少数民族大学生心理健康存在问题的原因</a:t>
            </a:r>
            <a:endParaRPr lang="en-US" altLang="zh-CN" dirty="0" smtClean="0"/>
          </a:p>
          <a:p>
            <a:pPr>
              <a:buNone/>
            </a:pPr>
            <a:r>
              <a:rPr lang="en-US" altLang="zh-CN" dirty="0" smtClean="0"/>
              <a:t>    reason of mental health of minority college students</a:t>
            </a:r>
          </a:p>
          <a:p>
            <a:r>
              <a:rPr lang="zh-CN" altLang="en-US" dirty="0" smtClean="0"/>
              <a:t>少数民族大学生心理健康的教育路径</a:t>
            </a:r>
            <a:endParaRPr lang="en-US" altLang="zh-CN" dirty="0" smtClean="0"/>
          </a:p>
          <a:p>
            <a:pPr>
              <a:buNone/>
            </a:pPr>
            <a:r>
              <a:rPr lang="en-US" altLang="zh-CN" dirty="0" smtClean="0"/>
              <a:t>     education path of mental health of minority college students</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sz="3600" dirty="0" smtClean="0"/>
              <a:t/>
            </a:r>
            <a:br>
              <a:rPr lang="en-US" altLang="zh-CN" sz="3600" dirty="0" smtClean="0"/>
            </a:br>
            <a:r>
              <a:rPr lang="en-US" altLang="zh-CN" sz="3600" dirty="0" smtClean="0"/>
              <a:t/>
            </a:r>
            <a:br>
              <a:rPr lang="en-US" altLang="zh-CN" sz="3600" dirty="0" smtClean="0"/>
            </a:br>
            <a:r>
              <a:rPr lang="en-US" altLang="zh-CN" dirty="0" smtClean="0"/>
              <a:t/>
            </a:r>
            <a:br>
              <a:rPr lang="en-US" altLang="zh-CN" dirty="0" smtClean="0"/>
            </a:br>
            <a:r>
              <a:rPr lang="en-US" altLang="zh-CN" dirty="0" smtClean="0"/>
              <a:t/>
            </a:r>
            <a:br>
              <a:rPr lang="en-US" altLang="zh-CN" dirty="0" smtClean="0"/>
            </a:br>
            <a:r>
              <a:rPr lang="zh-CN" altLang="en-US" dirty="0" smtClean="0"/>
              <a:t>调研对象</a:t>
            </a:r>
            <a:r>
              <a:rPr lang="en-US" altLang="zh-CN" dirty="0" smtClean="0"/>
              <a:t>SX</a:t>
            </a:r>
            <a:r>
              <a:rPr lang="zh-CN" altLang="en-US" dirty="0" smtClean="0"/>
              <a:t>大学的少数民族学生概况</a:t>
            </a:r>
            <a:endParaRPr lang="zh-CN" altLang="en-US" dirty="0"/>
          </a:p>
        </p:txBody>
      </p:sp>
      <p:sp>
        <p:nvSpPr>
          <p:cNvPr id="3" name="内容占位符 2"/>
          <p:cNvSpPr>
            <a:spLocks noGrp="1"/>
          </p:cNvSpPr>
          <p:nvPr>
            <p:ph sz="quarter" idx="1"/>
          </p:nvPr>
        </p:nvSpPr>
        <p:spPr/>
        <p:txBody>
          <a:bodyPr/>
          <a:lstStyle/>
          <a:p>
            <a:pPr>
              <a:lnSpc>
                <a:spcPct val="120000"/>
              </a:lnSpc>
            </a:pPr>
            <a:r>
              <a:rPr lang="en-US" altLang="zh-CN" dirty="0" smtClean="0"/>
              <a:t>SX</a:t>
            </a:r>
            <a:r>
              <a:rPr lang="zh-CN" altLang="en-US" dirty="0" smtClean="0"/>
              <a:t>大学有少数民族大学生</a:t>
            </a:r>
            <a:r>
              <a:rPr lang="en-US" dirty="0" smtClean="0"/>
              <a:t>5647</a:t>
            </a:r>
            <a:r>
              <a:rPr lang="zh-CN" altLang="en-US" dirty="0" smtClean="0"/>
              <a:t>，占全校学生总数</a:t>
            </a:r>
            <a:r>
              <a:rPr lang="en-US" dirty="0" smtClean="0"/>
              <a:t>26529</a:t>
            </a:r>
            <a:r>
              <a:rPr lang="zh-CN" altLang="en-US" dirty="0" smtClean="0"/>
              <a:t>人中的</a:t>
            </a:r>
            <a:r>
              <a:rPr lang="en-US" dirty="0" smtClean="0"/>
              <a:t>22%</a:t>
            </a:r>
            <a:r>
              <a:rPr lang="zh-CN" altLang="en-US" dirty="0" smtClean="0"/>
              <a:t>，涉及</a:t>
            </a:r>
            <a:r>
              <a:rPr lang="en-US" dirty="0" smtClean="0"/>
              <a:t>41</a:t>
            </a:r>
            <a:r>
              <a:rPr lang="zh-CN" altLang="en-US" dirty="0" smtClean="0"/>
              <a:t>个少数民族，其中新疆籍维吾尔族</a:t>
            </a:r>
            <a:r>
              <a:rPr lang="en-US" dirty="0" smtClean="0"/>
              <a:t>211</a:t>
            </a:r>
            <a:r>
              <a:rPr lang="zh-CN" altLang="en-US" dirty="0" smtClean="0"/>
              <a:t>人、哈萨克族</a:t>
            </a:r>
            <a:r>
              <a:rPr lang="en-US" dirty="0" smtClean="0"/>
              <a:t>23</a:t>
            </a:r>
            <a:r>
              <a:rPr lang="zh-CN" altLang="en-US" dirty="0" smtClean="0"/>
              <a:t>人、回族</a:t>
            </a:r>
            <a:r>
              <a:rPr lang="en-US" dirty="0" smtClean="0"/>
              <a:t>5</a:t>
            </a:r>
            <a:r>
              <a:rPr lang="zh-CN" altLang="en-US" dirty="0" smtClean="0"/>
              <a:t>人、蒙古族</a:t>
            </a:r>
            <a:r>
              <a:rPr lang="en-US" dirty="0" smtClean="0"/>
              <a:t>9</a:t>
            </a:r>
            <a:r>
              <a:rPr lang="zh-CN" altLang="en-US" dirty="0" smtClean="0"/>
              <a:t>人、乌孜别克族</a:t>
            </a:r>
            <a:r>
              <a:rPr lang="en-US" dirty="0" smtClean="0"/>
              <a:t>2</a:t>
            </a:r>
            <a:r>
              <a:rPr lang="zh-CN" altLang="en-US" dirty="0" smtClean="0"/>
              <a:t>人、柯尔克孜族</a:t>
            </a:r>
            <a:r>
              <a:rPr lang="en-US" dirty="0" smtClean="0"/>
              <a:t>3</a:t>
            </a:r>
            <a:r>
              <a:rPr lang="zh-CN" altLang="en-US" dirty="0" smtClean="0"/>
              <a:t>人、土家族</a:t>
            </a:r>
            <a:r>
              <a:rPr lang="en-US" dirty="0" smtClean="0"/>
              <a:t>1</a:t>
            </a:r>
            <a:r>
              <a:rPr lang="zh-CN" altLang="en-US" dirty="0" smtClean="0"/>
              <a:t>人，西藏籍藏族</a:t>
            </a:r>
            <a:r>
              <a:rPr lang="en-US" dirty="0" smtClean="0"/>
              <a:t>41</a:t>
            </a:r>
            <a:r>
              <a:rPr lang="zh-CN" altLang="en-US" dirty="0" smtClean="0"/>
              <a:t>人。</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调查情况</a:t>
            </a:r>
            <a:endParaRPr lang="zh-CN" altLang="en-US" dirty="0"/>
          </a:p>
        </p:txBody>
      </p:sp>
      <p:sp>
        <p:nvSpPr>
          <p:cNvPr id="3" name="内容占位符 2"/>
          <p:cNvSpPr>
            <a:spLocks noGrp="1"/>
          </p:cNvSpPr>
          <p:nvPr>
            <p:ph sz="quarter" idx="1"/>
          </p:nvPr>
        </p:nvSpPr>
        <p:spPr/>
        <p:txBody>
          <a:bodyPr/>
          <a:lstStyle/>
          <a:p>
            <a:r>
              <a:rPr lang="zh-CN" altLang="en-US" dirty="0" smtClean="0"/>
              <a:t>发放心理健康调查问卷</a:t>
            </a:r>
            <a:r>
              <a:rPr lang="en-US" altLang="zh-CN" dirty="0" smtClean="0"/>
              <a:t>600</a:t>
            </a:r>
            <a:r>
              <a:rPr lang="zh-CN" altLang="en-US" dirty="0" smtClean="0"/>
              <a:t>份，回收有效问卷</a:t>
            </a:r>
            <a:r>
              <a:rPr lang="en-US" altLang="zh-CN" dirty="0" smtClean="0"/>
              <a:t>587</a:t>
            </a:r>
            <a:r>
              <a:rPr lang="zh-CN" altLang="en-US" dirty="0" smtClean="0"/>
              <a:t>份。</a:t>
            </a:r>
            <a:endParaRPr lang="en-US" altLang="zh-CN" dirty="0" smtClean="0"/>
          </a:p>
          <a:p>
            <a:endParaRPr lang="zh-CN" altLang="en-US" dirty="0"/>
          </a:p>
        </p:txBody>
      </p:sp>
      <p:pic>
        <p:nvPicPr>
          <p:cNvPr id="4" name="图片 3" descr="QQ截图20160511095421.png"/>
          <p:cNvPicPr>
            <a:picLocks noChangeAspect="1"/>
          </p:cNvPicPr>
          <p:nvPr/>
        </p:nvPicPr>
        <p:blipFill>
          <a:blip r:embed="rId2" cstate="print"/>
          <a:stretch>
            <a:fillRect/>
          </a:stretch>
        </p:blipFill>
        <p:spPr>
          <a:xfrm>
            <a:off x="1691680" y="2780928"/>
            <a:ext cx="6047662" cy="316835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一、少数民族大学生心理健康问题的表现</a:t>
            </a:r>
            <a:endParaRPr lang="zh-CN" altLang="en-US" sz="2800" dirty="0">
              <a:solidFill>
                <a:srgbClr val="FF0000"/>
              </a:solidFill>
            </a:endParaRPr>
          </a:p>
        </p:txBody>
      </p:sp>
      <p:sp>
        <p:nvSpPr>
          <p:cNvPr id="3" name="内容占位符 2"/>
          <p:cNvSpPr>
            <a:spLocks noGrp="1"/>
          </p:cNvSpPr>
          <p:nvPr>
            <p:ph sz="quarter" idx="1"/>
          </p:nvPr>
        </p:nvSpPr>
        <p:spPr/>
        <p:txBody>
          <a:bodyPr/>
          <a:lstStyle/>
          <a:p>
            <a:r>
              <a:rPr lang="zh-CN" altLang="en-US" dirty="0" smtClean="0"/>
              <a:t>表现一：</a:t>
            </a:r>
            <a:r>
              <a:rPr lang="zh-CN" altLang="zh-CN" dirty="0" smtClean="0"/>
              <a:t>人生态度消极、无所事事，空虚和迷茫相互交织。</a:t>
            </a:r>
            <a:endParaRPr lang="en-US" altLang="zh-CN" dirty="0" smtClean="0"/>
          </a:p>
          <a:p>
            <a:endParaRPr lang="en-US" altLang="zh-CN" dirty="0" smtClean="0"/>
          </a:p>
          <a:p>
            <a:endParaRPr lang="zh-CN" altLang="zh-CN" dirty="0" smtClean="0"/>
          </a:p>
          <a:p>
            <a:endParaRPr lang="zh-CN" altLang="en-US" dirty="0"/>
          </a:p>
        </p:txBody>
      </p:sp>
      <p:pic>
        <p:nvPicPr>
          <p:cNvPr id="5" name="图片 4" descr="QQ截图20160511095537.png"/>
          <p:cNvPicPr>
            <a:picLocks noChangeAspect="1"/>
          </p:cNvPicPr>
          <p:nvPr/>
        </p:nvPicPr>
        <p:blipFill>
          <a:blip r:embed="rId2" cstate="print"/>
          <a:stretch>
            <a:fillRect/>
          </a:stretch>
        </p:blipFill>
        <p:spPr>
          <a:xfrm>
            <a:off x="1547664" y="2594775"/>
            <a:ext cx="6229699" cy="3570529"/>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一、少数民族大学生心理健康问题的表现</a:t>
            </a:r>
            <a:endParaRPr lang="zh-CN" altLang="en-US" sz="2800" dirty="0"/>
          </a:p>
        </p:txBody>
      </p:sp>
      <p:sp>
        <p:nvSpPr>
          <p:cNvPr id="3" name="内容占位符 2"/>
          <p:cNvSpPr>
            <a:spLocks noGrp="1"/>
          </p:cNvSpPr>
          <p:nvPr>
            <p:ph sz="quarter" idx="1"/>
          </p:nvPr>
        </p:nvSpPr>
        <p:spPr/>
        <p:txBody>
          <a:bodyPr/>
          <a:lstStyle/>
          <a:p>
            <a:endParaRPr lang="zh-CN" altLang="en-US" dirty="0"/>
          </a:p>
        </p:txBody>
      </p:sp>
      <p:pic>
        <p:nvPicPr>
          <p:cNvPr id="4" name="图片 3" descr="QQ截图20160511095736.png"/>
          <p:cNvPicPr>
            <a:picLocks noChangeAspect="1"/>
          </p:cNvPicPr>
          <p:nvPr/>
        </p:nvPicPr>
        <p:blipFill>
          <a:blip r:embed="rId2" cstate="print"/>
          <a:stretch>
            <a:fillRect/>
          </a:stretch>
        </p:blipFill>
        <p:spPr>
          <a:xfrm>
            <a:off x="1115615" y="2359302"/>
            <a:ext cx="6788071" cy="3661986"/>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一、少数民族大学生心理健康问题的表现</a:t>
            </a:r>
            <a:endParaRPr lang="zh-CN" altLang="en-US" sz="2800" dirty="0"/>
          </a:p>
        </p:txBody>
      </p:sp>
      <p:sp>
        <p:nvSpPr>
          <p:cNvPr id="3" name="内容占位符 2"/>
          <p:cNvSpPr>
            <a:spLocks noGrp="1"/>
          </p:cNvSpPr>
          <p:nvPr>
            <p:ph sz="quarter" idx="1"/>
          </p:nvPr>
        </p:nvSpPr>
        <p:spPr/>
        <p:txBody>
          <a:bodyPr/>
          <a:lstStyle/>
          <a:p>
            <a:r>
              <a:rPr lang="zh-CN" altLang="en-US" dirty="0" smtClean="0"/>
              <a:t>表现</a:t>
            </a:r>
            <a:r>
              <a:rPr lang="zh-CN" altLang="zh-CN" dirty="0" smtClean="0"/>
              <a:t>二</a:t>
            </a:r>
            <a:r>
              <a:rPr lang="zh-CN" altLang="en-US" dirty="0" smtClean="0"/>
              <a:t>：</a:t>
            </a:r>
            <a:r>
              <a:rPr lang="zh-CN" altLang="zh-CN" dirty="0" smtClean="0"/>
              <a:t>人际交往困难，寂寞孤独感较强。</a:t>
            </a:r>
          </a:p>
          <a:p>
            <a:endParaRPr lang="zh-CN" altLang="en-US" dirty="0"/>
          </a:p>
        </p:txBody>
      </p:sp>
      <p:pic>
        <p:nvPicPr>
          <p:cNvPr id="4" name="图片 3" descr="QQ截图20160511100000.png"/>
          <p:cNvPicPr>
            <a:picLocks noChangeAspect="1"/>
          </p:cNvPicPr>
          <p:nvPr/>
        </p:nvPicPr>
        <p:blipFill>
          <a:blip r:embed="rId2" cstate="print"/>
          <a:stretch>
            <a:fillRect/>
          </a:stretch>
        </p:blipFill>
        <p:spPr>
          <a:xfrm>
            <a:off x="1043608" y="2475688"/>
            <a:ext cx="6912768" cy="3621579"/>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2800" dirty="0" smtClean="0">
                <a:solidFill>
                  <a:srgbClr val="FF0000"/>
                </a:solidFill>
              </a:rPr>
              <a:t>一、少数民族大学生心理健康问题的表现</a:t>
            </a:r>
            <a:endParaRPr lang="zh-CN" altLang="en-US" sz="2800" dirty="0"/>
          </a:p>
        </p:txBody>
      </p:sp>
      <p:pic>
        <p:nvPicPr>
          <p:cNvPr id="4" name="内容占位符 3" descr="QQ截图20160511100059.png"/>
          <p:cNvPicPr>
            <a:picLocks noGrp="1" noChangeAspect="1"/>
          </p:cNvPicPr>
          <p:nvPr>
            <p:ph sz="quarter" idx="1"/>
          </p:nvPr>
        </p:nvPicPr>
        <p:blipFill>
          <a:blip r:embed="rId2" cstate="print"/>
          <a:stretch>
            <a:fillRect/>
          </a:stretch>
        </p:blipFill>
        <p:spPr>
          <a:xfrm>
            <a:off x="2133600" y="2347912"/>
            <a:ext cx="5334000" cy="2771775"/>
          </a:xfrm>
        </p:spPr>
      </p:pic>
      <p:sp>
        <p:nvSpPr>
          <p:cNvPr id="5" name="TextBox 4"/>
          <p:cNvSpPr txBox="1"/>
          <p:nvPr/>
        </p:nvSpPr>
        <p:spPr>
          <a:xfrm>
            <a:off x="755576" y="1556792"/>
            <a:ext cx="1296144" cy="369332"/>
          </a:xfrm>
          <a:prstGeom prst="rect">
            <a:avLst/>
          </a:prstGeom>
          <a:noFill/>
        </p:spPr>
        <p:txBody>
          <a:bodyPr wrap="square" rtlCol="0">
            <a:spAutoFit/>
          </a:bodyPr>
          <a:lstStyle/>
          <a:p>
            <a:r>
              <a:rPr lang="zh-CN" altLang="en-US" dirty="0" smtClean="0"/>
              <a:t>孤独感</a:t>
            </a:r>
            <a:endParaRPr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平衡">
  <a:themeElements>
    <a:clrScheme name="平衡">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平衡">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平衡">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180</TotalTime>
  <Words>1276</Words>
  <Application>Microsoft Office PowerPoint</Application>
  <PresentationFormat>全屏显示(4:3)</PresentationFormat>
  <Paragraphs>62</Paragraphs>
  <Slides>21</Slides>
  <Notes>0</Notes>
  <HiddenSlides>0</HiddenSlides>
  <MMClips>0</MMClips>
  <ScaleCrop>false</ScaleCrop>
  <HeadingPairs>
    <vt:vector size="4" baseType="variant">
      <vt:variant>
        <vt:lpstr>主题</vt:lpstr>
      </vt:variant>
      <vt:variant>
        <vt:i4>1</vt:i4>
      </vt:variant>
      <vt:variant>
        <vt:lpstr>幻灯片标题</vt:lpstr>
      </vt:variant>
      <vt:variant>
        <vt:i4>21</vt:i4>
      </vt:variant>
    </vt:vector>
  </HeadingPairs>
  <TitlesOfParts>
    <vt:vector size="22" baseType="lpstr">
      <vt:lpstr>平衡</vt:lpstr>
      <vt:lpstr>第四届“高校学生事务管理质量与评估”国际学术研讨会</vt:lpstr>
      <vt:lpstr>论文名称(heading)</vt:lpstr>
      <vt:lpstr>论文主要内容(main content)</vt:lpstr>
      <vt:lpstr>    调研对象SX大学的少数民族学生概况</vt:lpstr>
      <vt:lpstr>调查情况</vt:lpstr>
      <vt:lpstr>一、少数民族大学生心理健康问题的表现</vt:lpstr>
      <vt:lpstr>一、少数民族大学生心理健康问题的表现</vt:lpstr>
      <vt:lpstr>一、少数民族大学生心理健康问题的表现</vt:lpstr>
      <vt:lpstr>一、少数民族大学生心理健康问题的表现</vt:lpstr>
      <vt:lpstr>一、少数民族大学生心理健康问题的表现</vt:lpstr>
      <vt:lpstr>二、少数民族大学生心理健康存在问题的原因 </vt:lpstr>
      <vt:lpstr>二、少数民族大学生心理健康存在问题的原因</vt:lpstr>
      <vt:lpstr>二、少数民族大学生心理健康存在问题的原因</vt:lpstr>
      <vt:lpstr>二、少数民族大学生心理健康存在问题的原因</vt:lpstr>
      <vt:lpstr>二、少数民族大学生心理健康存在问题的原因</vt:lpstr>
      <vt:lpstr>三、少数民族大学生心理健康的教育路径 </vt:lpstr>
      <vt:lpstr>三、少数民族大学生心理健康的教育路径</vt:lpstr>
      <vt:lpstr>三、少数民族大学生心理健康的教育路径</vt:lpstr>
      <vt:lpstr>三、少数民族大学生心理健康的教育路径</vt:lpstr>
      <vt:lpstr>三、少数民族大学生心理健康的教育路径</vt:lpstr>
      <vt:lpstr>幻灯片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微软用户</cp:lastModifiedBy>
  <cp:revision>60</cp:revision>
  <dcterms:created xsi:type="dcterms:W3CDTF">2016-05-11T00:47:46Z</dcterms:created>
  <dcterms:modified xsi:type="dcterms:W3CDTF">2016-05-13T07:12:49Z</dcterms:modified>
</cp:coreProperties>
</file>